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65" r:id="rId2"/>
    <p:sldId id="371" r:id="rId3"/>
    <p:sldId id="372" r:id="rId4"/>
    <p:sldId id="373" r:id="rId5"/>
    <p:sldId id="330" r:id="rId6"/>
    <p:sldId id="411" r:id="rId7"/>
    <p:sldId id="420" r:id="rId8"/>
    <p:sldId id="404" r:id="rId9"/>
    <p:sldId id="374" r:id="rId10"/>
    <p:sldId id="375" r:id="rId11"/>
    <p:sldId id="376" r:id="rId12"/>
    <p:sldId id="377" r:id="rId13"/>
    <p:sldId id="378" r:id="rId14"/>
    <p:sldId id="389" r:id="rId15"/>
    <p:sldId id="391" r:id="rId16"/>
    <p:sldId id="392" r:id="rId17"/>
    <p:sldId id="394" r:id="rId18"/>
    <p:sldId id="393" r:id="rId19"/>
    <p:sldId id="395" r:id="rId20"/>
    <p:sldId id="379" r:id="rId21"/>
    <p:sldId id="380" r:id="rId22"/>
    <p:sldId id="397" r:id="rId23"/>
    <p:sldId id="398" r:id="rId24"/>
    <p:sldId id="381" r:id="rId25"/>
    <p:sldId id="422" r:id="rId26"/>
    <p:sldId id="382" r:id="rId27"/>
    <p:sldId id="383" r:id="rId28"/>
    <p:sldId id="390" r:id="rId29"/>
    <p:sldId id="424" r:id="rId30"/>
    <p:sldId id="425" r:id="rId31"/>
    <p:sldId id="426" r:id="rId32"/>
    <p:sldId id="427" r:id="rId33"/>
    <p:sldId id="399" r:id="rId34"/>
    <p:sldId id="384" r:id="rId35"/>
    <p:sldId id="386" r:id="rId36"/>
    <p:sldId id="401" r:id="rId37"/>
    <p:sldId id="402" r:id="rId38"/>
    <p:sldId id="403" r:id="rId39"/>
    <p:sldId id="416" r:id="rId40"/>
    <p:sldId id="417" r:id="rId41"/>
    <p:sldId id="418" r:id="rId42"/>
    <p:sldId id="419" r:id="rId43"/>
    <p:sldId id="412" r:id="rId44"/>
    <p:sldId id="423" r:id="rId45"/>
    <p:sldId id="338" r:id="rId46"/>
    <p:sldId id="349" r:id="rId47"/>
    <p:sldId id="413" r:id="rId48"/>
    <p:sldId id="414" r:id="rId49"/>
    <p:sldId id="430" r:id="rId50"/>
    <p:sldId id="428" r:id="rId51"/>
    <p:sldId id="429" r:id="rId52"/>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mn-ea"/>
        <a:cs typeface="Arial" charset="0"/>
      </a:defRPr>
    </a:lvl1pPr>
    <a:lvl2pPr marL="457200" algn="l" rtl="0" fontAlgn="base">
      <a:spcBef>
        <a:spcPct val="0"/>
      </a:spcBef>
      <a:spcAft>
        <a:spcPct val="0"/>
      </a:spcAft>
      <a:defRPr sz="2400" kern="1200">
        <a:solidFill>
          <a:schemeClr val="tx1"/>
        </a:solidFill>
        <a:latin typeface="Arial" charset="0"/>
        <a:ea typeface="+mn-ea"/>
        <a:cs typeface="Arial" charset="0"/>
      </a:defRPr>
    </a:lvl2pPr>
    <a:lvl3pPr marL="914400" algn="l" rtl="0" fontAlgn="base">
      <a:spcBef>
        <a:spcPct val="0"/>
      </a:spcBef>
      <a:spcAft>
        <a:spcPct val="0"/>
      </a:spcAft>
      <a:defRPr sz="2400" kern="1200">
        <a:solidFill>
          <a:schemeClr val="tx1"/>
        </a:solidFill>
        <a:latin typeface="Arial" charset="0"/>
        <a:ea typeface="+mn-ea"/>
        <a:cs typeface="Arial" charset="0"/>
      </a:defRPr>
    </a:lvl3pPr>
    <a:lvl4pPr marL="1371600" algn="l" rtl="0" fontAlgn="base">
      <a:spcBef>
        <a:spcPct val="0"/>
      </a:spcBef>
      <a:spcAft>
        <a:spcPct val="0"/>
      </a:spcAft>
      <a:defRPr sz="2400" kern="1200">
        <a:solidFill>
          <a:schemeClr val="tx1"/>
        </a:solidFill>
        <a:latin typeface="Arial" charset="0"/>
        <a:ea typeface="+mn-ea"/>
        <a:cs typeface="Arial" charset="0"/>
      </a:defRPr>
    </a:lvl4pPr>
    <a:lvl5pPr marL="1828800" algn="l"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FFFF00"/>
    <a:srgbClr val="006600"/>
    <a:srgbClr val="FF0000"/>
    <a:srgbClr val="990000"/>
    <a:srgbClr val="CCFFCC"/>
    <a:srgbClr val="5F5F5F"/>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856" autoAdjust="0"/>
  </p:normalViewPr>
  <p:slideViewPr>
    <p:cSldViewPr snapToGrid="0">
      <p:cViewPr varScale="1">
        <p:scale>
          <a:sx n="62" d="100"/>
          <a:sy n="62" d="100"/>
        </p:scale>
        <p:origin x="-84" y="-15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2" d="100"/>
          <a:sy n="82" d="100"/>
        </p:scale>
        <p:origin x="-192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en-US" alt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en-US" altLang="en-US"/>
          </a:p>
        </p:txBody>
      </p:sp>
      <p:sp>
        <p:nvSpPr>
          <p:cNvPr id="542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en-US" alt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08B12B2C-BCE9-41EB-AD2F-AB4AE5A847D6}" type="slidenum">
              <a:rPr lang="en-US" altLang="en-US"/>
              <a:pPr>
                <a:defRPr/>
              </a:pPr>
              <a:t>‹#›</a:t>
            </a:fld>
            <a:endParaRPr lang="en-US" altLang="en-US"/>
          </a:p>
        </p:txBody>
      </p:sp>
    </p:spTree>
    <p:extLst>
      <p:ext uri="{BB962C8B-B14F-4D97-AF65-F5344CB8AC3E}">
        <p14:creationId xmlns:p14="http://schemas.microsoft.com/office/powerpoint/2010/main" val="30398230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ln>
            <a:miter lim="800000"/>
            <a:headEnd/>
            <a:tailEnd/>
          </a:ln>
        </p:spPr>
        <p:txBody>
          <a:bodyPr/>
          <a:lstStyle/>
          <a:p>
            <a:pPr>
              <a:defRPr/>
            </a:pPr>
            <a:fld id="{C93F350F-6184-4149-89D3-DD5189117802}" type="slidenum">
              <a:rPr lang="en-US" altLang="en-US" smtClean="0"/>
              <a:pPr>
                <a:defRPr/>
              </a:pPr>
              <a:t>1</a:t>
            </a:fld>
            <a:endParaRPr lang="en-US" alt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 2014 By Timothy K. Lund</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2014 By Timothy K. Lund</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2014 By Timothy K. Lund</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2014 By Timothy K. Lund</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2014 By Timothy K. Lund</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2014 By Timothy K. Lund</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2014 By Timothy K. Lund</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2014 By Timothy K. Lund</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2014 By Timothy K. Lund</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2014 By Timothy K. Lund</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2014 By Timothy K. Lund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2ED21EB4-FF87-468B-B118-62D5E6E69514}" type="slidenum">
              <a:rPr lang="en-US" altLang="en-US" sz="1200">
                <a:cs typeface="+mn-cs"/>
              </a:rPr>
              <a:pPr algn="r">
                <a:defRPr/>
              </a:pPr>
              <a:t>2</a:t>
            </a:fld>
            <a:endParaRPr lang="en-US" altLang="en-US" sz="1200">
              <a:cs typeface="+mn-cs"/>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 2014 By Timothy K. Lund</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2014 By Timothy K. Lund</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2014 By Timothy K. Lund</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2014 By Timothy K. Lund</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2014 By Timothy K. Lund</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2014 By Timothy K. Lund</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2014 By Timothy K. Lund</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2014 By Timothy K. Lund</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2014 By Timothy K. Lund</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2014 By Timothy K. Lund</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2014 By Timothy K. Lund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983806D7-7766-47E9-A3C1-577479EACDBA}" type="slidenum">
              <a:rPr lang="en-US" altLang="en-US" sz="1200">
                <a:cs typeface="+mn-cs"/>
              </a:rPr>
              <a:pPr algn="r">
                <a:defRPr/>
              </a:pPr>
              <a:t>3</a:t>
            </a:fld>
            <a:endParaRPr lang="en-US" altLang="en-US" sz="1200">
              <a:cs typeface="+mn-cs"/>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 2014 By Timothy K. Lund</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2014 By Timothy K. Lund</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2014 By Timothy K. Lund</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2014 By Timothy K. Lund</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2014 By Timothy K. Lund</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2014 By Timothy K. Lund</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2014 By Timothy K. Lund</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2014 By Timothy K. Lund</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2014 By Timothy K. Lund</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2014 By Timothy K. Lund</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2014 By Timothy K. Lund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FAEAD892-4372-400A-B64B-35AA065B02DC}" type="slidenum">
              <a:rPr lang="en-US" altLang="en-US" sz="1200">
                <a:cs typeface="+mn-cs"/>
              </a:rPr>
              <a:pPr algn="r">
                <a:defRPr/>
              </a:pPr>
              <a:t>4</a:t>
            </a:fld>
            <a:endParaRPr lang="en-US" altLang="en-US" sz="1200">
              <a:cs typeface="+mn-cs"/>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 2014 By Timothy K. Lund</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2014 By Timothy K. Lund</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2014 By Timothy K. Lund</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2014 By Timothy K. Lund</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2014 By Timothy K. Lund</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2014 By Timothy K. Lund</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2014 By Timothy K. Lund</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2014 By Timothy K. Lund</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2014 By Timothy K. Lund</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2014 By Timothy K. Lund</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2014 By Timothy K. Lund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2014 By Timothy K. Lund</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2014 By Timothy K. Lund</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2014 By Timothy K. Lund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2014 By Timothy K. Lund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2014 By Timothy K. Lund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2014 By Timothy K. Lund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2014 By Timothy K. Lund</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2C65E7F-9CA5-4001-9618-DBFF36B90F1C}" type="slidenum">
              <a:rPr lang="en-US" altLang="en-US"/>
              <a:pPr>
                <a:defRPr/>
              </a:pPr>
              <a:t>‹#›</a:t>
            </a:fld>
            <a:endParaRPr lang="en-US" altLang="en-US"/>
          </a:p>
        </p:txBody>
      </p:sp>
    </p:spTree>
    <p:extLst>
      <p:ext uri="{BB962C8B-B14F-4D97-AF65-F5344CB8AC3E}">
        <p14:creationId xmlns:p14="http://schemas.microsoft.com/office/powerpoint/2010/main" val="3625001461"/>
      </p:ext>
    </p:extLst>
  </p:cSld>
  <p:clrMapOvr>
    <a:masterClrMapping/>
  </p:clrMapOvr>
  <p:transition>
    <p:sndAc>
      <p:stSnd>
        <p:snd r:embed="rId1" name="camera.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1BAF1F2-B564-43CD-9739-818C5CA930D0}" type="slidenum">
              <a:rPr lang="en-US" altLang="en-US"/>
              <a:pPr>
                <a:defRPr/>
              </a:pPr>
              <a:t>‹#›</a:t>
            </a:fld>
            <a:endParaRPr lang="en-US" altLang="en-US"/>
          </a:p>
        </p:txBody>
      </p:sp>
    </p:spTree>
    <p:extLst>
      <p:ext uri="{BB962C8B-B14F-4D97-AF65-F5344CB8AC3E}">
        <p14:creationId xmlns:p14="http://schemas.microsoft.com/office/powerpoint/2010/main" val="3337964926"/>
      </p:ext>
    </p:extLst>
  </p:cSld>
  <p:clrMapOvr>
    <a:masterClrMapping/>
  </p:clrMapOvr>
  <p:transition>
    <p:sndAc>
      <p:stSnd>
        <p:snd r:embed="rId1" name="camera.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ED6273C-7695-402C-9DA2-5CF56A6916BF}" type="slidenum">
              <a:rPr lang="en-US" altLang="en-US"/>
              <a:pPr>
                <a:defRPr/>
              </a:pPr>
              <a:t>‹#›</a:t>
            </a:fld>
            <a:endParaRPr lang="en-US" altLang="en-US"/>
          </a:p>
        </p:txBody>
      </p:sp>
    </p:spTree>
    <p:extLst>
      <p:ext uri="{BB962C8B-B14F-4D97-AF65-F5344CB8AC3E}">
        <p14:creationId xmlns:p14="http://schemas.microsoft.com/office/powerpoint/2010/main" val="3840841021"/>
      </p:ext>
    </p:extLst>
  </p:cSld>
  <p:clrMapOvr>
    <a:masterClrMapping/>
  </p:clrMapOvr>
  <p:transition>
    <p:sndAc>
      <p:stSnd>
        <p:snd r:embed="rId1" name="camera.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4615058-FE28-45BC-8ABF-92F0F7A3617C}" type="slidenum">
              <a:rPr lang="en-US" altLang="en-US"/>
              <a:pPr>
                <a:defRPr/>
              </a:pPr>
              <a:t>‹#›</a:t>
            </a:fld>
            <a:endParaRPr lang="en-US" altLang="en-US"/>
          </a:p>
        </p:txBody>
      </p:sp>
    </p:spTree>
    <p:extLst>
      <p:ext uri="{BB962C8B-B14F-4D97-AF65-F5344CB8AC3E}">
        <p14:creationId xmlns:p14="http://schemas.microsoft.com/office/powerpoint/2010/main" val="768323273"/>
      </p:ext>
    </p:extLst>
  </p:cSld>
  <p:clrMapOvr>
    <a:masterClrMapping/>
  </p:clrMapOvr>
  <p:transition>
    <p:sndAc>
      <p:stSnd>
        <p:snd r:embed="rId1" name="camera.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3CB018F6-C3A5-49DB-B1AB-F8905EEBA06C}" type="slidenum">
              <a:rPr lang="en-US" altLang="en-US"/>
              <a:pPr>
                <a:defRPr/>
              </a:pPr>
              <a:t>‹#›</a:t>
            </a:fld>
            <a:endParaRPr lang="en-US" altLang="en-US"/>
          </a:p>
        </p:txBody>
      </p:sp>
    </p:spTree>
    <p:extLst>
      <p:ext uri="{BB962C8B-B14F-4D97-AF65-F5344CB8AC3E}">
        <p14:creationId xmlns:p14="http://schemas.microsoft.com/office/powerpoint/2010/main" val="3795374748"/>
      </p:ext>
    </p:extLst>
  </p:cSld>
  <p:clrMapOvr>
    <a:masterClrMapping/>
  </p:clrMapOvr>
  <p:transition>
    <p:sndAc>
      <p:stSnd>
        <p:snd r:embed="rId1" name="camera.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E5F8E2D2-09B1-422F-8D6B-8E3582E778FC}" type="slidenum">
              <a:rPr lang="en-US" altLang="en-US"/>
              <a:pPr>
                <a:defRPr/>
              </a:pPr>
              <a:t>‹#›</a:t>
            </a:fld>
            <a:endParaRPr lang="en-US" altLang="en-US"/>
          </a:p>
        </p:txBody>
      </p:sp>
    </p:spTree>
    <p:extLst>
      <p:ext uri="{BB962C8B-B14F-4D97-AF65-F5344CB8AC3E}">
        <p14:creationId xmlns:p14="http://schemas.microsoft.com/office/powerpoint/2010/main" val="1776629420"/>
      </p:ext>
    </p:extLst>
  </p:cSld>
  <p:clrMapOvr>
    <a:masterClrMapping/>
  </p:clrMapOvr>
  <p:transition>
    <p:sndAc>
      <p:stSnd>
        <p:snd r:embed="rId1" name="camera.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4AD5EC99-39F3-4C29-A799-36F7AEDE1640}" type="slidenum">
              <a:rPr lang="en-US" altLang="en-US"/>
              <a:pPr>
                <a:defRPr/>
              </a:pPr>
              <a:t>‹#›</a:t>
            </a:fld>
            <a:endParaRPr lang="en-US" altLang="en-US"/>
          </a:p>
        </p:txBody>
      </p:sp>
    </p:spTree>
    <p:extLst>
      <p:ext uri="{BB962C8B-B14F-4D97-AF65-F5344CB8AC3E}">
        <p14:creationId xmlns:p14="http://schemas.microsoft.com/office/powerpoint/2010/main" val="4202862800"/>
      </p:ext>
    </p:extLst>
  </p:cSld>
  <p:clrMapOvr>
    <a:masterClrMapping/>
  </p:clrMapOvr>
  <p:transition>
    <p:sndAc>
      <p:stSnd>
        <p:snd r:embed="rId1" name="camera.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11959EDD-6DE2-4DF6-ABAE-74F0A59F1B13}" type="slidenum">
              <a:rPr lang="en-US" altLang="en-US"/>
              <a:pPr>
                <a:defRPr/>
              </a:pPr>
              <a:t>‹#›</a:t>
            </a:fld>
            <a:endParaRPr lang="en-US" altLang="en-US"/>
          </a:p>
        </p:txBody>
      </p:sp>
    </p:spTree>
    <p:extLst>
      <p:ext uri="{BB962C8B-B14F-4D97-AF65-F5344CB8AC3E}">
        <p14:creationId xmlns:p14="http://schemas.microsoft.com/office/powerpoint/2010/main" val="2016276"/>
      </p:ext>
    </p:extLst>
  </p:cSld>
  <p:clrMapOvr>
    <a:masterClrMapping/>
  </p:clrMapOvr>
  <p:transition>
    <p:sndAc>
      <p:stSnd>
        <p:snd r:embed="rId1" name="camera.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67487F5A-A31E-4884-A4F7-EBCAA63A5607}" type="slidenum">
              <a:rPr lang="en-US" altLang="en-US"/>
              <a:pPr>
                <a:defRPr/>
              </a:pPr>
              <a:t>‹#›</a:t>
            </a:fld>
            <a:endParaRPr lang="en-US" altLang="en-US"/>
          </a:p>
        </p:txBody>
      </p:sp>
    </p:spTree>
    <p:extLst>
      <p:ext uri="{BB962C8B-B14F-4D97-AF65-F5344CB8AC3E}">
        <p14:creationId xmlns:p14="http://schemas.microsoft.com/office/powerpoint/2010/main" val="3050335489"/>
      </p:ext>
    </p:extLst>
  </p:cSld>
  <p:clrMapOvr>
    <a:masterClrMapping/>
  </p:clrMapOvr>
  <p:transition>
    <p:sndAc>
      <p:stSnd>
        <p:snd r:embed="rId1" name="camera.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AD7A4E89-4B63-4AF9-878D-8CF6C37EFA10}" type="slidenum">
              <a:rPr lang="en-US" altLang="en-US"/>
              <a:pPr>
                <a:defRPr/>
              </a:pPr>
              <a:t>‹#›</a:t>
            </a:fld>
            <a:endParaRPr lang="en-US" altLang="en-US"/>
          </a:p>
        </p:txBody>
      </p:sp>
    </p:spTree>
    <p:extLst>
      <p:ext uri="{BB962C8B-B14F-4D97-AF65-F5344CB8AC3E}">
        <p14:creationId xmlns:p14="http://schemas.microsoft.com/office/powerpoint/2010/main" val="1082479116"/>
      </p:ext>
    </p:extLst>
  </p:cSld>
  <p:clrMapOvr>
    <a:masterClrMapping/>
  </p:clrMapOvr>
  <p:transition>
    <p:sndAc>
      <p:stSnd>
        <p:snd r:embed="rId1" name="camera.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FBEDD2A1-6BFF-49E7-9230-C7C5522E7F93}" type="slidenum">
              <a:rPr lang="en-US" altLang="en-US"/>
              <a:pPr>
                <a:defRPr/>
              </a:pPr>
              <a:t>‹#›</a:t>
            </a:fld>
            <a:endParaRPr lang="en-US" altLang="en-US"/>
          </a:p>
        </p:txBody>
      </p:sp>
    </p:spTree>
    <p:extLst>
      <p:ext uri="{BB962C8B-B14F-4D97-AF65-F5344CB8AC3E}">
        <p14:creationId xmlns:p14="http://schemas.microsoft.com/office/powerpoint/2010/main" val="723834274"/>
      </p:ext>
    </p:extLst>
  </p:cSld>
  <p:clrMapOvr>
    <a:masterClrMapping/>
  </p:clrMapOvr>
  <p:transition>
    <p:sndAc>
      <p:stSnd>
        <p:snd r:embed="rId1" name="camera.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mn-lt"/>
                <a:cs typeface="+mn-cs"/>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mn-lt"/>
                <a:cs typeface="+mn-cs"/>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atin typeface="+mn-lt"/>
                <a:cs typeface="+mn-cs"/>
              </a:defRPr>
            </a:lvl1pPr>
          </a:lstStyle>
          <a:p>
            <a:pPr>
              <a:defRPr/>
            </a:pPr>
            <a:fld id="{484B31C6-BA98-4C8B-AE86-38612A8CDEC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sndAc>
      <p:stSnd>
        <p:snd r:embed="rId13" name="camera.wav"/>
      </p:stSnd>
    </p:sndAc>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audio" Target="../media/audio3.wav"/><Relationship Id="rId4" Type="http://schemas.openxmlformats.org/officeDocument/2006/relationships/audio" Target="../media/audio2.wav"/></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audio" Target="../media/audio3.wav"/><Relationship Id="rId4" Type="http://schemas.openxmlformats.org/officeDocument/2006/relationships/audio" Target="../media/audio2.wav"/></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audio" Target="../media/audio9.wav"/><Relationship Id="rId4" Type="http://schemas.openxmlformats.org/officeDocument/2006/relationships/audio" Target="../media/audio2.wav"/></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audio" Target="../media/audio10.wav"/><Relationship Id="rId4" Type="http://schemas.openxmlformats.org/officeDocument/2006/relationships/audio" Target="../media/audio2.wav"/></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audio" Target="../media/audio7.wav"/><Relationship Id="rId4" Type="http://schemas.openxmlformats.org/officeDocument/2006/relationships/audio" Target="../media/audio2.wav"/></Relationships>
</file>

<file path=ppt/slides/_rels/slide1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audio" Target="../media/audio1.wav"/><Relationship Id="rId7"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audio" Target="../media/audio10.wav"/><Relationship Id="rId4" Type="http://schemas.openxmlformats.org/officeDocument/2006/relationships/audio" Target="../media/audio2.wav"/></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audio" Target="../media/audio10.wav"/><Relationship Id="rId4" Type="http://schemas.openxmlformats.org/officeDocument/2006/relationships/audio" Target="../media/audio2.wav"/></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audio" Target="../media/audio2.wav"/></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audio" Target="../media/audio2.wav"/></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audio" Target="../media/audio10.wav"/><Relationship Id="rId5" Type="http://schemas.openxmlformats.org/officeDocument/2006/relationships/audio" Target="../media/audio3.wav"/><Relationship Id="rId4" Type="http://schemas.openxmlformats.org/officeDocument/2006/relationships/audio" Target="../media/audio2.wav"/></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2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audio" Target="../media/audio1.wav"/><Relationship Id="rId7"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audio" Target="../media/audio7.wav"/><Relationship Id="rId5" Type="http://schemas.openxmlformats.org/officeDocument/2006/relationships/audio" Target="../media/audio10.wav"/><Relationship Id="rId4" Type="http://schemas.openxmlformats.org/officeDocument/2006/relationships/audio" Target="../media/audio2.wav"/></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audio" Target="../media/audio2.wav"/></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audio" Target="../media/audio2.wav"/></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audio" Target="../media/audio3.wav"/><Relationship Id="rId4" Type="http://schemas.openxmlformats.org/officeDocument/2006/relationships/audio" Target="../media/audio2.wav"/></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2.png"/><Relationship Id="rId4" Type="http://schemas.openxmlformats.org/officeDocument/2006/relationships/audio" Target="../media/audio2.wav"/></Relationships>
</file>

<file path=ppt/slides/_rels/slide2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audio" Target="../media/audio1.wav"/><Relationship Id="rId7"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audio" Target="../media/audio2.wav"/><Relationship Id="rId9"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audio" Target="../media/audio2.wav"/></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audio" Target="../media/audio3.wav"/><Relationship Id="rId5" Type="http://schemas.openxmlformats.org/officeDocument/2006/relationships/audio" Target="../media/audio10.wav"/><Relationship Id="rId4" Type="http://schemas.openxmlformats.org/officeDocument/2006/relationships/audio" Target="../media/audio2.wav"/></Relationships>
</file>

<file path=ppt/slides/_rels/slide29.xml.rels><?xml version="1.0" encoding="UTF-8" standalone="yes"?>
<Relationships xmlns="http://schemas.openxmlformats.org/package/2006/relationships"><Relationship Id="rId8" Type="http://schemas.openxmlformats.org/officeDocument/2006/relationships/hyperlink" Target="http://www.google.com/url?sa=i&amp;rct=j&amp;q=&amp;esrc=s&amp;frm=1&amp;source=images&amp;cd=&amp;cad=rja&amp;uact=8&amp;ved=0CAcQjRw&amp;url=http%3A%2F%2Fcommons.wikimedia.org%2Fwiki%2FFile%3AGraph-paper.svg&amp;ei=36fXVJfPCYHrggSf1IHQDA&amp;bvm=bv.85464276,d.eXY&amp;psig=AFQjCNFzfTUfHAfg8HPWbiK6RsLhbBmz2A&amp;ust=1423505750915711" TargetMode="External"/><Relationship Id="rId3" Type="http://schemas.openxmlformats.org/officeDocument/2006/relationships/audio" Target="../media/audio1.wav"/><Relationship Id="rId7"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audio" Target="../media/audio10.wav"/><Relationship Id="rId5" Type="http://schemas.openxmlformats.org/officeDocument/2006/relationships/audio" Target="../media/audio3.wav"/><Relationship Id="rId10" Type="http://schemas.openxmlformats.org/officeDocument/2006/relationships/image" Target="../media/image26.png"/><Relationship Id="rId4" Type="http://schemas.openxmlformats.org/officeDocument/2006/relationships/audio" Target="../media/audio2.wav"/><Relationship Id="rId9"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3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audio" Target="../media/audio1.wav"/><Relationship Id="rId7"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hyperlink" Target="http://www.google.com/url?sa=i&amp;rct=j&amp;q=&amp;esrc=s&amp;frm=1&amp;source=images&amp;cd=&amp;cad=rja&amp;uact=8&amp;ved=0CAcQjRw&amp;url=http%3A%2F%2Fcommons.wikimedia.org%2Fwiki%2FFile%3AGraph-paper.svg&amp;ei=36fXVJfPCYHrggSf1IHQDA&amp;bvm=bv.85464276,d.eXY&amp;psig=AFQjCNFzfTUfHAfg8HPWbiK6RsLhbBmz2A&amp;ust=1423505750915711" TargetMode="External"/><Relationship Id="rId5" Type="http://schemas.openxmlformats.org/officeDocument/2006/relationships/image" Target="../media/image24.png"/><Relationship Id="rId4" Type="http://schemas.openxmlformats.org/officeDocument/2006/relationships/audio" Target="../media/audio2.wav"/></Relationships>
</file>

<file path=ppt/slides/_rels/slide31.xml.rels><?xml version="1.0" encoding="UTF-8" standalone="yes"?>
<Relationships xmlns="http://schemas.openxmlformats.org/package/2006/relationships"><Relationship Id="rId8" Type="http://schemas.openxmlformats.org/officeDocument/2006/relationships/hyperlink" Target="http://www.google.com/url?sa=i&amp;rct=j&amp;q=&amp;esrc=s&amp;frm=1&amp;source=images&amp;cd=&amp;cad=rja&amp;uact=8&amp;ved=0CAcQjRw&amp;url=http%3A%2F%2Fcommons.wikimedia.org%2Fwiki%2FFile%3AGraph-paper.svg&amp;ei=36fXVJfPCYHrggSf1IHQDA&amp;bvm=bv.85464276,d.eXY&amp;psig=AFQjCNFzfTUfHAfg8HPWbiK6RsLhbBmz2A&amp;ust=1423505750915711" TargetMode="External"/><Relationship Id="rId3" Type="http://schemas.openxmlformats.org/officeDocument/2006/relationships/audio" Target="../media/audio1.wav"/><Relationship Id="rId7"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audio" Target="../media/audio10.wav"/><Relationship Id="rId5" Type="http://schemas.openxmlformats.org/officeDocument/2006/relationships/audio" Target="../media/audio11.wav"/><Relationship Id="rId10" Type="http://schemas.openxmlformats.org/officeDocument/2006/relationships/image" Target="../media/image26.png"/><Relationship Id="rId4" Type="http://schemas.openxmlformats.org/officeDocument/2006/relationships/audio" Target="../media/audio2.wav"/><Relationship Id="rId9" Type="http://schemas.openxmlformats.org/officeDocument/2006/relationships/image" Target="../media/image25.png"/></Relationships>
</file>

<file path=ppt/slides/_rels/slide32.xml.rels><?xml version="1.0" encoding="UTF-8" standalone="yes"?>
<Relationships xmlns="http://schemas.openxmlformats.org/package/2006/relationships"><Relationship Id="rId8" Type="http://schemas.openxmlformats.org/officeDocument/2006/relationships/hyperlink" Target="http://www.google.com/url?sa=i&amp;rct=j&amp;q=&amp;esrc=s&amp;frm=1&amp;source=images&amp;cd=&amp;cad=rja&amp;uact=8&amp;ved=0CAcQjRw&amp;url=http%3A%2F%2Fcommons.wikimedia.org%2Fwiki%2FFile%3AGraph-paper.svg&amp;ei=36fXVJfPCYHrggSf1IHQDA&amp;bvm=bv.85464276,d.eXY&amp;psig=AFQjCNFzfTUfHAfg8HPWbiK6RsLhbBmz2A&amp;ust=1423505750915711" TargetMode="External"/><Relationship Id="rId3" Type="http://schemas.openxmlformats.org/officeDocument/2006/relationships/audio" Target="../media/audio1.wav"/><Relationship Id="rId7"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audio" Target="../media/audio10.wav"/><Relationship Id="rId5" Type="http://schemas.openxmlformats.org/officeDocument/2006/relationships/audio" Target="../media/audio11.wav"/><Relationship Id="rId10" Type="http://schemas.openxmlformats.org/officeDocument/2006/relationships/image" Target="../media/image26.png"/><Relationship Id="rId4" Type="http://schemas.openxmlformats.org/officeDocument/2006/relationships/audio" Target="../media/audio2.wav"/><Relationship Id="rId9" Type="http://schemas.openxmlformats.org/officeDocument/2006/relationships/image" Target="../media/image25.png"/></Relationships>
</file>

<file path=ppt/slides/_rels/slide3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audio" Target="../media/audio3.wav"/><Relationship Id="rId4" Type="http://schemas.openxmlformats.org/officeDocument/2006/relationships/audio" Target="../media/audio2.wav"/></Relationships>
</file>

<file path=ppt/slides/_rels/slide3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audio" Target="../media/audio6.wav"/><Relationship Id="rId4" Type="http://schemas.openxmlformats.org/officeDocument/2006/relationships/audio" Target="../media/audio2.wav"/></Relationships>
</file>

<file path=ppt/slides/_rels/slide3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9.png"/><Relationship Id="rId4" Type="http://schemas.openxmlformats.org/officeDocument/2006/relationships/audio" Target="../media/audio2.wav"/></Relationships>
</file>

<file path=ppt/slides/_rels/slide3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0.pn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audio" Target="../media/audio7.wav"/><Relationship Id="rId5" Type="http://schemas.openxmlformats.org/officeDocument/2006/relationships/audio" Target="../media/audio12.wav"/><Relationship Id="rId4" Type="http://schemas.openxmlformats.org/officeDocument/2006/relationships/audio" Target="../media/audio2.wav"/></Relationships>
</file>

<file path=ppt/slides/_rels/slide37.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9.png"/><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audio" Target="../media/audio7.wav"/><Relationship Id="rId4" Type="http://schemas.openxmlformats.org/officeDocument/2006/relationships/audio" Target="../media/audio2.wav"/></Relationships>
</file>

<file path=ppt/slides/_rels/slide3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audio" Target="../media/audio1.wav"/><Relationship Id="rId7" Type="http://schemas.openxmlformats.org/officeDocument/2006/relationships/image" Target="../media/image30.png"/><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audio" Target="../media/audio3.wav"/><Relationship Id="rId4" Type="http://schemas.openxmlformats.org/officeDocument/2006/relationships/audio" Target="../media/audio2.wav"/></Relationships>
</file>

<file path=ppt/slides/_rels/slide3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audio" Target="../media/audio9.wav"/><Relationship Id="rId4" Type="http://schemas.openxmlformats.org/officeDocument/2006/relationships/audio" Target="../media/audio2.wav"/></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4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audio" Target="../media/audio9.wav"/><Relationship Id="rId4" Type="http://schemas.openxmlformats.org/officeDocument/2006/relationships/audio" Target="../media/audio2.wav"/></Relationships>
</file>

<file path=ppt/slides/_rels/slide41.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2.png"/><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audio" Target="../media/audio9.wav"/><Relationship Id="rId5" Type="http://schemas.openxmlformats.org/officeDocument/2006/relationships/audio" Target="../media/audio13.wav"/><Relationship Id="rId4" Type="http://schemas.openxmlformats.org/officeDocument/2006/relationships/audio" Target="../media/audio2.wav"/></Relationships>
</file>

<file path=ppt/slides/_rels/slide4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audio" Target="../media/audio10.wav"/><Relationship Id="rId4" Type="http://schemas.openxmlformats.org/officeDocument/2006/relationships/audio" Target="../media/audio2.wav"/></Relationships>
</file>

<file path=ppt/slides/_rels/slide4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audio" Target="../media/audio1.wav"/><Relationship Id="rId7" Type="http://schemas.openxmlformats.org/officeDocument/2006/relationships/image" Target="../media/image33.png"/><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audio" Target="../media/audio3.wav"/><Relationship Id="rId5" Type="http://schemas.openxmlformats.org/officeDocument/2006/relationships/audio" Target="../media/audio9.wav"/><Relationship Id="rId4" Type="http://schemas.openxmlformats.org/officeDocument/2006/relationships/audio" Target="../media/audio2.wav"/></Relationships>
</file>

<file path=ppt/slides/_rels/slide44.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4.png"/><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audio" Target="../media/audio9.wav"/><Relationship Id="rId4" Type="http://schemas.openxmlformats.org/officeDocument/2006/relationships/audio" Target="../media/audio2.wav"/></Relationships>
</file>

<file path=ppt/slides/_rels/slide4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audio" Target="../media/audio1.wav"/><Relationship Id="rId7" Type="http://schemas.openxmlformats.org/officeDocument/2006/relationships/image" Target="../media/image35.png"/><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image" Target="../media/image34.jpeg"/><Relationship Id="rId11" Type="http://schemas.openxmlformats.org/officeDocument/2006/relationships/image" Target="../media/image39.png"/><Relationship Id="rId5" Type="http://schemas.openxmlformats.org/officeDocument/2006/relationships/audio" Target="../media/audio14.wav"/><Relationship Id="rId10" Type="http://schemas.openxmlformats.org/officeDocument/2006/relationships/image" Target="../media/image38.png"/><Relationship Id="rId4" Type="http://schemas.openxmlformats.org/officeDocument/2006/relationships/audio" Target="../media/audio2.wav"/><Relationship Id="rId9" Type="http://schemas.openxmlformats.org/officeDocument/2006/relationships/image" Target="../media/image37.png"/></Relationships>
</file>

<file path=ppt/slides/_rels/slide4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6.png"/><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5.png"/><Relationship Id="rId4" Type="http://schemas.openxmlformats.org/officeDocument/2006/relationships/audio" Target="../media/audio2.wav"/></Relationships>
</file>

<file path=ppt/slides/_rels/slide4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7.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audio" Target="../media/audio14.wav"/><Relationship Id="rId4" Type="http://schemas.openxmlformats.org/officeDocument/2006/relationships/audio" Target="../media/audio2.wav"/></Relationships>
</file>

<file path=ppt/slides/_rels/slide4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8.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audio" Target="../media/audio3.wav"/><Relationship Id="rId4" Type="http://schemas.openxmlformats.org/officeDocument/2006/relationships/audio" Target="../media/audio2.wav"/></Relationships>
</file>

<file path=ppt/slides/_rels/slide49.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7.png"/><Relationship Id="rId2" Type="http://schemas.openxmlformats.org/officeDocument/2006/relationships/notesSlide" Target="../notesSlides/notesSlide49.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41.png"/><Relationship Id="rId4" Type="http://schemas.openxmlformats.org/officeDocument/2006/relationships/audio" Target="../media/audio2.wav"/></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5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51.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audio" Target="../media/audio1.wav"/><Relationship Id="rId7" Type="http://schemas.openxmlformats.org/officeDocument/2006/relationships/image" Target="../media/image43.png"/><Relationship Id="rId2" Type="http://schemas.openxmlformats.org/officeDocument/2006/relationships/notesSlide" Target="../notesSlides/notesSlide51.xml"/><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audio" Target="../media/audio15.wav"/><Relationship Id="rId4" Type="http://schemas.openxmlformats.org/officeDocument/2006/relationships/audio" Target="../media/audio2.wav"/></Relationships>
</file>

<file path=ppt/slides/_rels/slide6.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audio" Target="../media/audio1.wav"/><Relationship Id="rId7" Type="http://schemas.openxmlformats.org/officeDocument/2006/relationships/audio" Target="../media/audio5.wav"/><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 Id="rId9"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audio" Target="../media/audio2.wav"/></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audio" Target="../media/audio1.wav"/><Relationship Id="rId7"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audio" Target="../media/audio7.wav"/><Relationship Id="rId5" Type="http://schemas.openxmlformats.org/officeDocument/2006/relationships/audio" Target="../media/audio6.wav"/><Relationship Id="rId4" Type="http://schemas.openxmlformats.org/officeDocument/2006/relationships/audio" Target="../media/audio2.wav"/></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audio" Target="../media/audio8.wav"/><Relationship Id="rId4" Type="http://schemas.openxmlformats.org/officeDocument/2006/relationships/audio" Target="../media/audio2.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39850"/>
            <a:ext cx="7772400" cy="4814888"/>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625475" indent="-625475"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b="1">
                <a:solidFill>
                  <a:srgbClr val="000000"/>
                </a:solidFill>
              </a:rPr>
              <a:t>Essential idea: </a:t>
            </a:r>
            <a:r>
              <a:rPr lang="en-US" altLang="en-US" sz="2400">
                <a:solidFill>
                  <a:srgbClr val="000000"/>
                </a:solidFill>
              </a:rPr>
              <a:t>Spacetime diagrams are a very clear and illustrative way to show graphically how different observers in relative motion to each other have measurements that differ from each other.</a:t>
            </a:r>
            <a:endParaRPr lang="en-US" altLang="en-US" sz="2400" b="1">
              <a:solidFill>
                <a:srgbClr val="000000"/>
              </a:solidFill>
            </a:endParaRPr>
          </a:p>
          <a:p>
            <a:pPr>
              <a:buFontTx/>
              <a:buNone/>
            </a:pPr>
            <a:r>
              <a:rPr lang="en-US" altLang="en-US" sz="2400" b="1">
                <a:solidFill>
                  <a:srgbClr val="000000"/>
                </a:solidFill>
              </a:rPr>
              <a:t>Nature of science: </a:t>
            </a:r>
            <a:r>
              <a:rPr lang="en-US" altLang="en-US" sz="2400">
                <a:solidFill>
                  <a:srgbClr val="000000"/>
                </a:solidFill>
              </a:rPr>
              <a:t>Visualization of models: The visualization of the description of events in terms of spacetime diagrams is an enormous advance in understanding the concept of spacetime. </a:t>
            </a:r>
            <a:endParaRPr lang="en-US" altLang="en-US" sz="2400" b="1">
              <a:solidFill>
                <a:srgbClr val="000000"/>
              </a:solidFill>
            </a:endParaRPr>
          </a:p>
          <a:p>
            <a:pPr>
              <a:buFontTx/>
              <a:buNone/>
            </a:pPr>
            <a:r>
              <a:rPr lang="en-US" altLang="en-US" sz="2400" b="1">
                <a:solidFill>
                  <a:schemeClr val="accent2"/>
                </a:solidFill>
              </a:rPr>
              <a:t>Understandings: </a:t>
            </a:r>
            <a:endParaRPr lang="en-US" altLang="en-US" sz="2400">
              <a:solidFill>
                <a:schemeClr val="accent2"/>
              </a:solidFill>
            </a:endParaRPr>
          </a:p>
          <a:p>
            <a:pPr>
              <a:buFontTx/>
              <a:buNone/>
            </a:pPr>
            <a:r>
              <a:rPr lang="en-US" altLang="en-US" sz="2400">
                <a:solidFill>
                  <a:schemeClr val="accent2"/>
                </a:solidFill>
              </a:rPr>
              <a:t>• Spacetime diagrams </a:t>
            </a:r>
          </a:p>
          <a:p>
            <a:pPr>
              <a:buFontTx/>
              <a:buNone/>
            </a:pPr>
            <a:r>
              <a:rPr lang="en-US" altLang="en-US" sz="2400">
                <a:solidFill>
                  <a:schemeClr val="accent2"/>
                </a:solidFill>
              </a:rPr>
              <a:t>• Worldlines </a:t>
            </a:r>
          </a:p>
          <a:p>
            <a:pPr>
              <a:buFontTx/>
              <a:buNone/>
            </a:pPr>
            <a:r>
              <a:rPr lang="en-US" altLang="en-US" sz="2400">
                <a:solidFill>
                  <a:schemeClr val="accent2"/>
                </a:solidFill>
              </a:rPr>
              <a:t>• The twin paradox </a:t>
            </a:r>
            <a:endParaRPr lang="en-US" altLang="en-US" sz="2400" b="1">
              <a:solidFill>
                <a:schemeClr val="accent2"/>
              </a:solidFill>
            </a:endParaRPr>
          </a:p>
        </p:txBody>
      </p:sp>
      <p:sp>
        <p:nvSpPr>
          <p:cNvPr id="2051"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Option A: Relativity</a:t>
            </a:r>
            <a:br>
              <a:rPr lang="en-US" altLang="en-US" sz="2800" b="1" smtClean="0"/>
            </a:br>
            <a:r>
              <a:rPr lang="en-US" altLang="en-US" sz="2800" smtClean="0">
                <a:solidFill>
                  <a:schemeClr val="tx1"/>
                </a:solidFill>
              </a:rPr>
              <a:t>A.3 – Spacetime diagrams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ChangeArrowheads="1"/>
          </p:cNvSpPr>
          <p:nvPr/>
        </p:nvSpPr>
        <p:spPr bwMode="auto">
          <a:xfrm>
            <a:off x="685800" y="1338263"/>
            <a:ext cx="7772400" cy="5519737"/>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a:solidFill>
                  <a:srgbClr val="333399"/>
                </a:solidFill>
              </a:rPr>
              <a:t>Spacetime interval</a:t>
            </a:r>
            <a:r>
              <a:rPr lang="en-US" altLang="en-US" sz="2400">
                <a:solidFill>
                  <a:srgbClr val="333399"/>
                </a:solidFill>
              </a:rPr>
              <a:t> – Minkowski spacetime</a:t>
            </a:r>
            <a:endParaRPr lang="en-US" altLang="en-US" sz="2000">
              <a:solidFill>
                <a:srgbClr val="000000"/>
              </a:solidFill>
              <a:latin typeface="Courier New" pitchFamily="49" charset="0"/>
              <a:cs typeface="Times New Roman" pitchFamily="18" charset="0"/>
            </a:endParaRPr>
          </a:p>
          <a:p>
            <a:pPr>
              <a:buFontTx/>
              <a:buNone/>
            </a:pPr>
            <a:r>
              <a:rPr lang="en-US" altLang="en-US" sz="2400">
                <a:solidFill>
                  <a:srgbClr val="000000"/>
                </a:solidFill>
                <a:cs typeface="Times New Roman" pitchFamily="18" charset="0"/>
                <a:sym typeface="Symbol" pitchFamily="18" charset="2"/>
              </a:rPr>
              <a:t></a:t>
            </a:r>
            <a:r>
              <a:rPr lang="en-US" altLang="en-US" sz="2400"/>
              <a:t>Minkowski added the dimension </a:t>
            </a:r>
            <a:r>
              <a:rPr lang="en-US" altLang="en-US" sz="2400" i="1"/>
              <a:t>ct</a:t>
            </a:r>
            <a:r>
              <a:rPr lang="en-US" altLang="en-US" sz="2400"/>
              <a:t>                               to the spatial dimensions of </a:t>
            </a:r>
            <a:r>
              <a:rPr lang="en-US" altLang="en-US" sz="2400" i="1"/>
              <a:t>x</a:t>
            </a:r>
            <a:r>
              <a:rPr lang="en-US" altLang="en-US" sz="2400"/>
              <a:t>, </a:t>
            </a:r>
            <a:r>
              <a:rPr lang="en-US" altLang="en-US" sz="2400" i="1"/>
              <a:t>y</a:t>
            </a:r>
            <a:r>
              <a:rPr lang="en-US" altLang="en-US" sz="2400"/>
              <a:t> and </a:t>
            </a:r>
            <a:r>
              <a:rPr lang="en-US" altLang="en-US" sz="2400" i="1"/>
              <a:t>z</a:t>
            </a:r>
            <a:r>
              <a:rPr lang="en-US" altLang="en-US" sz="2400"/>
              <a:t>.</a:t>
            </a:r>
          </a:p>
          <a:p>
            <a:pPr>
              <a:buFontTx/>
              <a:buNone/>
            </a:pPr>
            <a:r>
              <a:rPr lang="en-US" altLang="en-US" sz="2400">
                <a:solidFill>
                  <a:srgbClr val="000000"/>
                </a:solidFill>
                <a:cs typeface="Times New Roman" pitchFamily="18" charset="0"/>
                <a:sym typeface="Symbol" pitchFamily="18" charset="2"/>
              </a:rPr>
              <a:t></a:t>
            </a:r>
            <a:r>
              <a:rPr lang="en-US" altLang="en-US" sz="2400">
                <a:solidFill>
                  <a:srgbClr val="000000"/>
                </a:solidFill>
                <a:cs typeface="Times New Roman" pitchFamily="18" charset="0"/>
              </a:rPr>
              <a:t>The new geometry has as one of                                       its key parts the </a:t>
            </a:r>
            <a:r>
              <a:rPr lang="en-US" altLang="en-US" sz="2400" b="1">
                <a:solidFill>
                  <a:srgbClr val="000000"/>
                </a:solidFill>
                <a:cs typeface="Times New Roman" pitchFamily="18" charset="0"/>
              </a:rPr>
              <a:t>invariance of the                          spacetime interval</a:t>
            </a:r>
            <a:r>
              <a:rPr lang="en-US" altLang="en-US" sz="2400">
                <a:solidFill>
                  <a:srgbClr val="000000"/>
                </a:solidFill>
                <a:cs typeface="Times New Roman" pitchFamily="18" charset="0"/>
              </a:rPr>
              <a:t>.</a:t>
            </a:r>
            <a:endParaRPr lang="en-US" altLang="en-US" sz="2400">
              <a:solidFill>
                <a:srgbClr val="000000"/>
              </a:solidFill>
              <a:cs typeface="Courier New" pitchFamily="49" charset="0"/>
            </a:endParaRPr>
          </a:p>
          <a:p>
            <a:pPr>
              <a:spcBef>
                <a:spcPct val="15000"/>
              </a:spcBef>
              <a:buFontTx/>
              <a:buNone/>
            </a:pPr>
            <a:r>
              <a:rPr lang="en-US" altLang="en-US" sz="2400">
                <a:solidFill>
                  <a:srgbClr val="000000"/>
                </a:solidFill>
                <a:cs typeface="Times New Roman" pitchFamily="18" charset="0"/>
                <a:sym typeface="Symbol" pitchFamily="18" charset="2"/>
              </a:rPr>
              <a:t></a:t>
            </a:r>
            <a:r>
              <a:rPr lang="en-US" altLang="en-US" sz="2400">
                <a:solidFill>
                  <a:srgbClr val="000000"/>
                </a:solidFill>
                <a:cs typeface="Times New Roman" pitchFamily="18" charset="0"/>
              </a:rPr>
              <a:t>According to the Newtonian view,                                distances </a:t>
            </a:r>
            <a:r>
              <a:rPr lang="en-US" altLang="en-US" sz="2400">
                <a:solidFill>
                  <a:srgbClr val="000000"/>
                </a:solidFill>
                <a:sym typeface="Symbol" pitchFamily="18" charset="2"/>
              </a:rPr>
              <a:t></a:t>
            </a:r>
            <a:r>
              <a:rPr lang="en-US" altLang="en-US" sz="2400" i="1">
                <a:solidFill>
                  <a:srgbClr val="000000"/>
                </a:solidFill>
              </a:rPr>
              <a:t>S</a:t>
            </a:r>
            <a:r>
              <a:rPr lang="en-US" altLang="en-US" sz="2400">
                <a:solidFill>
                  <a:srgbClr val="000000"/>
                </a:solidFill>
              </a:rPr>
              <a:t> </a:t>
            </a:r>
            <a:r>
              <a:rPr lang="en-US" altLang="en-US" sz="2400">
                <a:solidFill>
                  <a:srgbClr val="000000"/>
                </a:solidFill>
                <a:cs typeface="Times New Roman" pitchFamily="18" charset="0"/>
              </a:rPr>
              <a:t>between two events </a:t>
            </a:r>
            <a:r>
              <a:rPr lang="en-US" altLang="en-US" sz="2400" i="1">
                <a:solidFill>
                  <a:srgbClr val="000000"/>
                </a:solidFill>
                <a:cs typeface="Times New Roman" pitchFamily="18" charset="0"/>
              </a:rPr>
              <a:t>were                                 not</a:t>
            </a:r>
            <a:r>
              <a:rPr lang="en-US" altLang="en-US" sz="2400">
                <a:solidFill>
                  <a:srgbClr val="000000"/>
                </a:solidFill>
                <a:cs typeface="Times New Roman" pitchFamily="18" charset="0"/>
              </a:rPr>
              <a:t> dependent on time or velocity.</a:t>
            </a:r>
          </a:p>
          <a:p>
            <a:pPr>
              <a:spcBef>
                <a:spcPct val="15000"/>
              </a:spcBef>
              <a:buFontTx/>
              <a:buNone/>
            </a:pPr>
            <a:r>
              <a:rPr lang="en-US" altLang="en-US" sz="2400">
                <a:solidFill>
                  <a:srgbClr val="000000"/>
                </a:solidFill>
                <a:cs typeface="Times New Roman" pitchFamily="18" charset="0"/>
                <a:sym typeface="Symbol" pitchFamily="18" charset="2"/>
              </a:rPr>
              <a:t>	(</a:t>
            </a:r>
            <a:r>
              <a:rPr lang="en-US" altLang="en-US" sz="2400" i="1">
                <a:solidFill>
                  <a:srgbClr val="000000"/>
                </a:solidFill>
                <a:cs typeface="Times New Roman" pitchFamily="18" charset="0"/>
              </a:rPr>
              <a:t>x</a:t>
            </a:r>
            <a:r>
              <a:rPr lang="en-US" altLang="en-US" sz="2400">
                <a:solidFill>
                  <a:srgbClr val="000000"/>
                </a:solidFill>
                <a:cs typeface="Times New Roman" pitchFamily="18" charset="0"/>
              </a:rPr>
              <a:t>)</a:t>
            </a:r>
            <a:r>
              <a:rPr lang="en-US" altLang="en-US" sz="2400" baseline="30000">
                <a:solidFill>
                  <a:srgbClr val="000000"/>
                </a:solidFill>
                <a:cs typeface="Times New Roman" pitchFamily="18" charset="0"/>
              </a:rPr>
              <a:t>2</a:t>
            </a:r>
            <a:r>
              <a:rPr lang="en-US" altLang="en-US" sz="2400">
                <a:solidFill>
                  <a:srgbClr val="000000"/>
                </a:solidFill>
                <a:cs typeface="Times New Roman" pitchFamily="18" charset="0"/>
              </a:rPr>
              <a:t> + </a:t>
            </a:r>
            <a:r>
              <a:rPr lang="en-US" altLang="en-US" sz="2400">
                <a:solidFill>
                  <a:srgbClr val="000000"/>
                </a:solidFill>
                <a:sym typeface="Symbol" pitchFamily="18" charset="2"/>
              </a:rPr>
              <a:t>(</a:t>
            </a:r>
            <a:r>
              <a:rPr lang="en-US" altLang="en-US" sz="2400" i="1">
                <a:solidFill>
                  <a:srgbClr val="000000"/>
                </a:solidFill>
              </a:rPr>
              <a:t>y</a:t>
            </a:r>
            <a:r>
              <a:rPr lang="en-US" altLang="en-US" sz="2400">
                <a:solidFill>
                  <a:srgbClr val="000000"/>
                </a:solidFill>
              </a:rPr>
              <a:t>)</a:t>
            </a:r>
            <a:r>
              <a:rPr lang="en-US" altLang="en-US" sz="2400" baseline="30000">
                <a:solidFill>
                  <a:srgbClr val="000000"/>
                </a:solidFill>
              </a:rPr>
              <a:t>2</a:t>
            </a:r>
            <a:r>
              <a:rPr lang="en-US" altLang="en-US" sz="2400">
                <a:solidFill>
                  <a:srgbClr val="000000"/>
                </a:solidFill>
              </a:rPr>
              <a:t> +</a:t>
            </a:r>
            <a:r>
              <a:rPr lang="en-US" altLang="en-US" sz="2400"/>
              <a:t> </a:t>
            </a:r>
            <a:r>
              <a:rPr lang="en-US" altLang="en-US" sz="2400">
                <a:solidFill>
                  <a:srgbClr val="000000"/>
                </a:solidFill>
                <a:sym typeface="Symbol" pitchFamily="18" charset="2"/>
              </a:rPr>
              <a:t>(</a:t>
            </a:r>
            <a:r>
              <a:rPr lang="en-US" altLang="en-US" sz="2400" i="1">
                <a:solidFill>
                  <a:srgbClr val="000000"/>
                </a:solidFill>
              </a:rPr>
              <a:t>z</a:t>
            </a:r>
            <a:r>
              <a:rPr lang="en-US" altLang="en-US" sz="2400">
                <a:solidFill>
                  <a:srgbClr val="000000"/>
                </a:solidFill>
              </a:rPr>
              <a:t>)</a:t>
            </a:r>
            <a:r>
              <a:rPr lang="en-US" altLang="en-US" sz="2400" baseline="30000">
                <a:solidFill>
                  <a:srgbClr val="000000"/>
                </a:solidFill>
              </a:rPr>
              <a:t>2</a:t>
            </a:r>
            <a:r>
              <a:rPr lang="en-US" altLang="en-US" sz="2400">
                <a:solidFill>
                  <a:srgbClr val="000000"/>
                </a:solidFill>
              </a:rPr>
              <a:t> = </a:t>
            </a:r>
            <a:r>
              <a:rPr lang="en-US" altLang="en-US" sz="2400">
                <a:solidFill>
                  <a:srgbClr val="000000"/>
                </a:solidFill>
                <a:cs typeface="Times New Roman" pitchFamily="18" charset="0"/>
                <a:sym typeface="Symbol" pitchFamily="18" charset="2"/>
              </a:rPr>
              <a:t>(</a:t>
            </a:r>
            <a:r>
              <a:rPr lang="en-US" altLang="en-US" sz="2400" i="1">
                <a:solidFill>
                  <a:srgbClr val="000000"/>
                </a:solidFill>
                <a:cs typeface="Times New Roman" pitchFamily="18" charset="0"/>
              </a:rPr>
              <a:t>S</a:t>
            </a:r>
            <a:r>
              <a:rPr lang="en-US" altLang="en-US" sz="2400">
                <a:solidFill>
                  <a:srgbClr val="000000"/>
                </a:solidFill>
                <a:cs typeface="Times New Roman" pitchFamily="18" charset="0"/>
              </a:rPr>
              <a:t>)</a:t>
            </a:r>
            <a:r>
              <a:rPr lang="en-US" altLang="en-US" sz="2400" baseline="30000">
                <a:solidFill>
                  <a:srgbClr val="000000"/>
                </a:solidFill>
                <a:cs typeface="Times New Roman" pitchFamily="18" charset="0"/>
              </a:rPr>
              <a:t>2</a:t>
            </a:r>
            <a:r>
              <a:rPr lang="en-US" altLang="en-US" sz="2400">
                <a:solidFill>
                  <a:srgbClr val="000000"/>
                </a:solidFill>
                <a:cs typeface="Times New Roman" pitchFamily="18" charset="0"/>
              </a:rPr>
              <a:t>.</a:t>
            </a:r>
            <a:r>
              <a:rPr lang="en-US" altLang="en-US" sz="2400"/>
              <a:t> </a:t>
            </a:r>
          </a:p>
          <a:p>
            <a:pPr>
              <a:spcBef>
                <a:spcPct val="15000"/>
              </a:spcBef>
              <a:buFontTx/>
              <a:buNone/>
            </a:pPr>
            <a:r>
              <a:rPr lang="en-US" altLang="en-US" sz="2400">
                <a:solidFill>
                  <a:srgbClr val="000000"/>
                </a:solidFill>
                <a:sym typeface="Symbol" pitchFamily="18" charset="2"/>
              </a:rPr>
              <a:t></a:t>
            </a:r>
            <a:r>
              <a:rPr lang="en-US" altLang="en-US" sz="2400">
                <a:solidFill>
                  <a:srgbClr val="000000"/>
                </a:solidFill>
              </a:rPr>
              <a:t>According to Minkowski, distances </a:t>
            </a:r>
            <a:r>
              <a:rPr lang="en-US" altLang="en-US" sz="2400">
                <a:solidFill>
                  <a:srgbClr val="000000"/>
                </a:solidFill>
                <a:sym typeface="Symbol" pitchFamily="18" charset="2"/>
              </a:rPr>
              <a:t></a:t>
            </a:r>
            <a:r>
              <a:rPr lang="en-US" altLang="en-US" sz="2400" i="1">
                <a:solidFill>
                  <a:srgbClr val="000000"/>
                </a:solidFill>
              </a:rPr>
              <a:t>s</a:t>
            </a:r>
            <a:r>
              <a:rPr lang="en-US" altLang="en-US" sz="2400"/>
              <a:t> </a:t>
            </a:r>
            <a:r>
              <a:rPr lang="en-US" altLang="en-US" sz="2400">
                <a:solidFill>
                  <a:srgbClr val="000000"/>
                </a:solidFill>
              </a:rPr>
              <a:t>between two events </a:t>
            </a:r>
            <a:r>
              <a:rPr lang="en-US" altLang="en-US" sz="2400" i="1">
                <a:solidFill>
                  <a:srgbClr val="000000"/>
                </a:solidFill>
              </a:rPr>
              <a:t>were</a:t>
            </a:r>
            <a:r>
              <a:rPr lang="en-US" altLang="en-US" sz="2400">
                <a:solidFill>
                  <a:srgbClr val="000000"/>
                </a:solidFill>
              </a:rPr>
              <a:t> dependent on time and velocity.</a:t>
            </a:r>
          </a:p>
          <a:p>
            <a:pPr algn="ctr">
              <a:spcBef>
                <a:spcPct val="15000"/>
              </a:spcBef>
              <a:buFontTx/>
              <a:buNone/>
            </a:pPr>
            <a:r>
              <a:rPr lang="en-US" altLang="en-US" sz="2400">
                <a:solidFill>
                  <a:srgbClr val="000000"/>
                </a:solidFill>
                <a:cs typeface="Times New Roman" pitchFamily="18" charset="0"/>
                <a:sym typeface="Symbol" pitchFamily="18" charset="2"/>
              </a:rPr>
              <a:t>(</a:t>
            </a:r>
            <a:r>
              <a:rPr lang="en-US" altLang="en-US" sz="2400" i="1">
                <a:solidFill>
                  <a:srgbClr val="000000"/>
                </a:solidFill>
                <a:cs typeface="Times New Roman" pitchFamily="18" charset="0"/>
              </a:rPr>
              <a:t>x</a:t>
            </a:r>
            <a:r>
              <a:rPr lang="en-US" altLang="en-US" sz="2400">
                <a:solidFill>
                  <a:srgbClr val="000000"/>
                </a:solidFill>
                <a:cs typeface="Times New Roman" pitchFamily="18" charset="0"/>
              </a:rPr>
              <a:t>)</a:t>
            </a:r>
            <a:r>
              <a:rPr lang="en-US" altLang="en-US" sz="2400" baseline="30000">
                <a:solidFill>
                  <a:srgbClr val="000000"/>
                </a:solidFill>
                <a:cs typeface="Times New Roman" pitchFamily="18" charset="0"/>
              </a:rPr>
              <a:t>2</a:t>
            </a:r>
            <a:r>
              <a:rPr lang="en-US" altLang="en-US" sz="2400">
                <a:solidFill>
                  <a:srgbClr val="000000"/>
                </a:solidFill>
                <a:cs typeface="Times New Roman" pitchFamily="18" charset="0"/>
              </a:rPr>
              <a:t> + </a:t>
            </a:r>
            <a:r>
              <a:rPr lang="en-US" altLang="en-US" sz="2400">
                <a:solidFill>
                  <a:srgbClr val="000000"/>
                </a:solidFill>
                <a:sym typeface="Symbol" pitchFamily="18" charset="2"/>
              </a:rPr>
              <a:t>(</a:t>
            </a:r>
            <a:r>
              <a:rPr lang="en-US" altLang="en-US" sz="2400" i="1">
                <a:solidFill>
                  <a:srgbClr val="000000"/>
                </a:solidFill>
              </a:rPr>
              <a:t>y</a:t>
            </a:r>
            <a:r>
              <a:rPr lang="en-US" altLang="en-US" sz="2400">
                <a:solidFill>
                  <a:srgbClr val="000000"/>
                </a:solidFill>
              </a:rPr>
              <a:t>)</a:t>
            </a:r>
            <a:r>
              <a:rPr lang="en-US" altLang="en-US" sz="2400" baseline="30000">
                <a:solidFill>
                  <a:srgbClr val="000000"/>
                </a:solidFill>
              </a:rPr>
              <a:t>2</a:t>
            </a:r>
            <a:r>
              <a:rPr lang="en-US" altLang="en-US" sz="2400">
                <a:solidFill>
                  <a:srgbClr val="000000"/>
                </a:solidFill>
              </a:rPr>
              <a:t> +</a:t>
            </a:r>
            <a:r>
              <a:rPr lang="en-US" altLang="en-US" sz="2400"/>
              <a:t> </a:t>
            </a:r>
            <a:r>
              <a:rPr lang="en-US" altLang="en-US" sz="2400">
                <a:solidFill>
                  <a:srgbClr val="000000"/>
                </a:solidFill>
                <a:sym typeface="Symbol" pitchFamily="18" charset="2"/>
              </a:rPr>
              <a:t>(</a:t>
            </a:r>
            <a:r>
              <a:rPr lang="en-US" altLang="en-US" sz="2400" i="1">
                <a:solidFill>
                  <a:srgbClr val="000000"/>
                </a:solidFill>
              </a:rPr>
              <a:t>z</a:t>
            </a:r>
            <a:r>
              <a:rPr lang="en-US" altLang="en-US" sz="2400">
                <a:solidFill>
                  <a:srgbClr val="000000"/>
                </a:solidFill>
              </a:rPr>
              <a:t>)</a:t>
            </a:r>
            <a:r>
              <a:rPr lang="en-US" altLang="en-US" sz="2400" baseline="30000">
                <a:solidFill>
                  <a:srgbClr val="000000"/>
                </a:solidFill>
              </a:rPr>
              <a:t>2</a:t>
            </a:r>
            <a:r>
              <a:rPr lang="en-US" altLang="en-US" sz="2400">
                <a:solidFill>
                  <a:srgbClr val="000000"/>
                </a:solidFill>
              </a:rPr>
              <a:t> – </a:t>
            </a:r>
            <a:r>
              <a:rPr lang="en-US" altLang="en-US" sz="2400">
                <a:solidFill>
                  <a:srgbClr val="000000"/>
                </a:solidFill>
                <a:cs typeface="Times New Roman" pitchFamily="18" charset="0"/>
                <a:sym typeface="Symbol" pitchFamily="18" charset="2"/>
              </a:rPr>
              <a:t>(</a:t>
            </a:r>
            <a:r>
              <a:rPr lang="en-US" altLang="en-US" sz="2400" i="1">
                <a:solidFill>
                  <a:srgbClr val="000000"/>
                </a:solidFill>
                <a:cs typeface="Times New Roman" pitchFamily="18" charset="0"/>
                <a:sym typeface="Symbol" pitchFamily="18" charset="2"/>
              </a:rPr>
              <a:t>c</a:t>
            </a:r>
            <a:r>
              <a:rPr lang="en-US" altLang="en-US" sz="2400">
                <a:solidFill>
                  <a:srgbClr val="000000"/>
                </a:solidFill>
                <a:cs typeface="Times New Roman" pitchFamily="18" charset="0"/>
                <a:sym typeface="Symbol" pitchFamily="18" charset="2"/>
              </a:rPr>
              <a:t></a:t>
            </a:r>
            <a:r>
              <a:rPr lang="en-US" altLang="en-US" sz="2400" i="1">
                <a:solidFill>
                  <a:srgbClr val="000000"/>
                </a:solidFill>
                <a:cs typeface="Times New Roman" pitchFamily="18" charset="0"/>
              </a:rPr>
              <a:t>t</a:t>
            </a:r>
            <a:r>
              <a:rPr lang="en-US" altLang="en-US" sz="2400">
                <a:solidFill>
                  <a:srgbClr val="000000"/>
                </a:solidFill>
                <a:cs typeface="Times New Roman" pitchFamily="18" charset="0"/>
              </a:rPr>
              <a:t>)</a:t>
            </a:r>
            <a:r>
              <a:rPr lang="en-US" altLang="en-US" sz="2400" baseline="30000">
                <a:solidFill>
                  <a:srgbClr val="000000"/>
                </a:solidFill>
                <a:cs typeface="Times New Roman" pitchFamily="18" charset="0"/>
              </a:rPr>
              <a:t>2</a:t>
            </a:r>
            <a:r>
              <a:rPr lang="en-US" altLang="en-US" sz="2400">
                <a:solidFill>
                  <a:srgbClr val="000000"/>
                </a:solidFill>
                <a:cs typeface="Times New Roman" pitchFamily="18" charset="0"/>
              </a:rPr>
              <a:t> </a:t>
            </a:r>
            <a:r>
              <a:rPr lang="en-US" altLang="en-US" sz="2400">
                <a:solidFill>
                  <a:srgbClr val="000000"/>
                </a:solidFill>
              </a:rPr>
              <a:t>= </a:t>
            </a:r>
            <a:r>
              <a:rPr lang="en-US" altLang="en-US" sz="2400">
                <a:solidFill>
                  <a:srgbClr val="000000"/>
                </a:solidFill>
                <a:cs typeface="Times New Roman" pitchFamily="18" charset="0"/>
                <a:sym typeface="Symbol" pitchFamily="18" charset="2"/>
              </a:rPr>
              <a:t>(</a:t>
            </a:r>
            <a:r>
              <a:rPr lang="en-US" altLang="en-US" sz="2400" i="1">
                <a:solidFill>
                  <a:srgbClr val="000000"/>
                </a:solidFill>
                <a:cs typeface="Times New Roman" pitchFamily="18" charset="0"/>
              </a:rPr>
              <a:t>s</a:t>
            </a:r>
            <a:r>
              <a:rPr lang="en-US" altLang="en-US" sz="2400">
                <a:solidFill>
                  <a:srgbClr val="000000"/>
                </a:solidFill>
                <a:cs typeface="Times New Roman" pitchFamily="18" charset="0"/>
              </a:rPr>
              <a:t>)</a:t>
            </a:r>
            <a:r>
              <a:rPr lang="en-US" altLang="en-US" sz="2400" baseline="30000">
                <a:solidFill>
                  <a:srgbClr val="000000"/>
                </a:solidFill>
                <a:cs typeface="Times New Roman" pitchFamily="18" charset="0"/>
              </a:rPr>
              <a:t>2</a:t>
            </a:r>
            <a:r>
              <a:rPr lang="en-US" altLang="en-US" sz="2400">
                <a:solidFill>
                  <a:srgbClr val="000000"/>
                </a:solidFill>
                <a:cs typeface="Times New Roman" pitchFamily="18" charset="0"/>
              </a:rPr>
              <a:t>.</a:t>
            </a:r>
          </a:p>
        </p:txBody>
      </p:sp>
      <p:sp>
        <p:nvSpPr>
          <p:cNvPr id="11267" name="Rectangle 118"/>
          <p:cNvSpPr>
            <a:spLocks noChangeArrowheads="1"/>
          </p:cNvSpPr>
          <p:nvPr/>
        </p:nvSpPr>
        <p:spPr bwMode="auto">
          <a:xfrm>
            <a:off x="685800" y="393700"/>
            <a:ext cx="77724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b="1">
                <a:solidFill>
                  <a:schemeClr val="tx2"/>
                </a:solidFill>
              </a:rPr>
              <a:t>Option A: Relativity</a:t>
            </a:r>
            <a:br>
              <a:rPr lang="en-US" altLang="en-US" sz="2800" b="1">
                <a:solidFill>
                  <a:schemeClr val="tx2"/>
                </a:solidFill>
              </a:rPr>
            </a:br>
            <a:r>
              <a:rPr lang="en-US" altLang="en-US" sz="2800"/>
              <a:t>A.3 – Spacetime diagrams</a:t>
            </a:r>
          </a:p>
        </p:txBody>
      </p:sp>
      <p:pic>
        <p:nvPicPr>
          <p:cNvPr id="155655" name="Picture 7" descr="1003px-World_lin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72125" y="1792288"/>
            <a:ext cx="3571875" cy="364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5656" name="Text Box 8"/>
          <p:cNvSpPr txBox="1">
            <a:spLocks noChangeArrowheads="1"/>
          </p:cNvSpPr>
          <p:nvPr/>
        </p:nvSpPr>
        <p:spPr bwMode="auto">
          <a:xfrm>
            <a:off x="8594725" y="299243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chemeClr val="accent2"/>
                </a:solidFill>
              </a:rPr>
              <a:t>x</a:t>
            </a:r>
          </a:p>
        </p:txBody>
      </p:sp>
      <p:sp>
        <p:nvSpPr>
          <p:cNvPr id="155657" name="Text Box 9"/>
          <p:cNvSpPr txBox="1">
            <a:spLocks noChangeArrowheads="1"/>
          </p:cNvSpPr>
          <p:nvPr/>
        </p:nvSpPr>
        <p:spPr bwMode="auto">
          <a:xfrm>
            <a:off x="8475663" y="404812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chemeClr val="accent2"/>
                </a:solidFill>
              </a:rPr>
              <a:t>y</a:t>
            </a:r>
          </a:p>
        </p:txBody>
      </p:sp>
      <p:sp>
        <p:nvSpPr>
          <p:cNvPr id="155658" name="Text Box 10"/>
          <p:cNvSpPr txBox="1">
            <a:spLocks noChangeArrowheads="1"/>
          </p:cNvSpPr>
          <p:nvPr/>
        </p:nvSpPr>
        <p:spPr bwMode="auto">
          <a:xfrm>
            <a:off x="7412038" y="1579563"/>
            <a:ext cx="4206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rgbClr val="FF0000"/>
                </a:solidFill>
              </a:rPr>
              <a:t>ct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3730">
                                            <p:txEl>
                                              <p:pRg st="1" end="1"/>
                                            </p:txEl>
                                          </p:spTgt>
                                        </p:tgtEl>
                                        <p:attrNameLst>
                                          <p:attrName>style.visibility</p:attrName>
                                        </p:attrNameLst>
                                      </p:cBhvr>
                                      <p:to>
                                        <p:strVal val="visible"/>
                                      </p:to>
                                    </p:set>
                                    <p:anim calcmode="lin" valueType="num">
                                      <p:cBhvr additive="base">
                                        <p:cTn id="7" dur="500" fill="hold"/>
                                        <p:tgtEl>
                                          <p:spTgt spid="7373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373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155655"/>
                                        </p:tgtEl>
                                        <p:attrNameLst>
                                          <p:attrName>style.visibility</p:attrName>
                                        </p:attrNameLst>
                                      </p:cBhvr>
                                      <p:to>
                                        <p:strVal val="visible"/>
                                      </p:to>
                                    </p:set>
                                    <p:anim calcmode="lin" valueType="num">
                                      <p:cBhvr>
                                        <p:cTn id="11" dur="500" fill="hold"/>
                                        <p:tgtEl>
                                          <p:spTgt spid="155655"/>
                                        </p:tgtEl>
                                        <p:attrNameLst>
                                          <p:attrName>ppt_w</p:attrName>
                                        </p:attrNameLst>
                                      </p:cBhvr>
                                      <p:tavLst>
                                        <p:tav tm="0">
                                          <p:val>
                                            <p:fltVal val="0"/>
                                          </p:val>
                                        </p:tav>
                                        <p:tav tm="100000">
                                          <p:val>
                                            <p:strVal val="#ppt_w"/>
                                          </p:val>
                                        </p:tav>
                                      </p:tavLst>
                                    </p:anim>
                                    <p:anim calcmode="lin" valueType="num">
                                      <p:cBhvr>
                                        <p:cTn id="12" dur="500" fill="hold"/>
                                        <p:tgtEl>
                                          <p:spTgt spid="155655"/>
                                        </p:tgtEl>
                                        <p:attrNameLst>
                                          <p:attrName>ppt_h</p:attrName>
                                        </p:attrNameLst>
                                      </p:cBhvr>
                                      <p:tavLst>
                                        <p:tav tm="0">
                                          <p:val>
                                            <p:fltVal val="0"/>
                                          </p:val>
                                        </p:tav>
                                        <p:tav tm="100000">
                                          <p:val>
                                            <p:strVal val="#ppt_h"/>
                                          </p:val>
                                        </p:tav>
                                      </p:tavLst>
                                    </p:anim>
                                    <p:animEffect transition="in" filter="fade">
                                      <p:cBhvr>
                                        <p:cTn id="13" dur="500"/>
                                        <p:tgtEl>
                                          <p:spTgt spid="15565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155656"/>
                                        </p:tgtEl>
                                        <p:attrNameLst>
                                          <p:attrName>style.visibility</p:attrName>
                                        </p:attrNameLst>
                                      </p:cBhvr>
                                      <p:to>
                                        <p:strVal val="visible"/>
                                      </p:to>
                                    </p:set>
                                    <p:anim calcmode="lin" valueType="num">
                                      <p:cBhvr>
                                        <p:cTn id="18" dur="500" fill="hold"/>
                                        <p:tgtEl>
                                          <p:spTgt spid="155656"/>
                                        </p:tgtEl>
                                        <p:attrNameLst>
                                          <p:attrName>ppt_w</p:attrName>
                                        </p:attrNameLst>
                                      </p:cBhvr>
                                      <p:tavLst>
                                        <p:tav tm="0">
                                          <p:val>
                                            <p:fltVal val="0"/>
                                          </p:val>
                                        </p:tav>
                                        <p:tav tm="100000">
                                          <p:val>
                                            <p:strVal val="#ppt_w"/>
                                          </p:val>
                                        </p:tav>
                                      </p:tavLst>
                                    </p:anim>
                                    <p:anim calcmode="lin" valueType="num">
                                      <p:cBhvr>
                                        <p:cTn id="19" dur="500" fill="hold"/>
                                        <p:tgtEl>
                                          <p:spTgt spid="155656"/>
                                        </p:tgtEl>
                                        <p:attrNameLst>
                                          <p:attrName>ppt_h</p:attrName>
                                        </p:attrNameLst>
                                      </p:cBhvr>
                                      <p:tavLst>
                                        <p:tav tm="0">
                                          <p:val>
                                            <p:fltVal val="0"/>
                                          </p:val>
                                        </p:tav>
                                        <p:tav tm="100000">
                                          <p:val>
                                            <p:strVal val="#ppt_h"/>
                                          </p:val>
                                        </p:tav>
                                      </p:tavLst>
                                    </p:anim>
                                    <p:animEffect transition="in" filter="fade">
                                      <p:cBhvr>
                                        <p:cTn id="20" dur="500"/>
                                        <p:tgtEl>
                                          <p:spTgt spid="155656"/>
                                        </p:tgtEl>
                                      </p:cBhvr>
                                    </p:animEffect>
                                  </p:childTnLst>
                                  <p:subTnLst>
                                    <p:audio>
                                      <p:cMediaNode>
                                        <p:cTn display="0" masterRel="sameClick">
                                          <p:stCondLst>
                                            <p:cond evt="begin" delay="0">
                                              <p:tn val="16"/>
                                            </p:cond>
                                          </p:stCondLst>
                                          <p:endCondLst>
                                            <p:cond evt="onStopAudio" delay="0">
                                              <p:tgtEl>
                                                <p:sldTgt/>
                                              </p:tgtEl>
                                            </p:cond>
                                          </p:endCondLst>
                                        </p:cTn>
                                        <p:tgtEl>
                                          <p:sndTgt r:embed="rId5" name="cashreg.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155657"/>
                                        </p:tgtEl>
                                        <p:attrNameLst>
                                          <p:attrName>style.visibility</p:attrName>
                                        </p:attrNameLst>
                                      </p:cBhvr>
                                      <p:to>
                                        <p:strVal val="visible"/>
                                      </p:to>
                                    </p:set>
                                    <p:anim calcmode="lin" valueType="num">
                                      <p:cBhvr>
                                        <p:cTn id="25" dur="500" fill="hold"/>
                                        <p:tgtEl>
                                          <p:spTgt spid="155657"/>
                                        </p:tgtEl>
                                        <p:attrNameLst>
                                          <p:attrName>ppt_w</p:attrName>
                                        </p:attrNameLst>
                                      </p:cBhvr>
                                      <p:tavLst>
                                        <p:tav tm="0">
                                          <p:val>
                                            <p:fltVal val="0"/>
                                          </p:val>
                                        </p:tav>
                                        <p:tav tm="100000">
                                          <p:val>
                                            <p:strVal val="#ppt_w"/>
                                          </p:val>
                                        </p:tav>
                                      </p:tavLst>
                                    </p:anim>
                                    <p:anim calcmode="lin" valueType="num">
                                      <p:cBhvr>
                                        <p:cTn id="26" dur="500" fill="hold"/>
                                        <p:tgtEl>
                                          <p:spTgt spid="155657"/>
                                        </p:tgtEl>
                                        <p:attrNameLst>
                                          <p:attrName>ppt_h</p:attrName>
                                        </p:attrNameLst>
                                      </p:cBhvr>
                                      <p:tavLst>
                                        <p:tav tm="0">
                                          <p:val>
                                            <p:fltVal val="0"/>
                                          </p:val>
                                        </p:tav>
                                        <p:tav tm="100000">
                                          <p:val>
                                            <p:strVal val="#ppt_h"/>
                                          </p:val>
                                        </p:tav>
                                      </p:tavLst>
                                    </p:anim>
                                    <p:animEffect transition="in" filter="fade">
                                      <p:cBhvr>
                                        <p:cTn id="27" dur="500"/>
                                        <p:tgtEl>
                                          <p:spTgt spid="155657"/>
                                        </p:tgtEl>
                                      </p:cBhvr>
                                    </p:animEffect>
                                  </p:childTnLst>
                                  <p:subTnLst>
                                    <p:audio>
                                      <p:cMediaNode>
                                        <p:cTn display="0" masterRel="sameClick">
                                          <p:stCondLst>
                                            <p:cond evt="begin" delay="0">
                                              <p:tn val="23"/>
                                            </p:cond>
                                          </p:stCondLst>
                                          <p:endCondLst>
                                            <p:cond evt="onStopAudio" delay="0">
                                              <p:tgtEl>
                                                <p:sldTgt/>
                                              </p:tgtEl>
                                            </p:cond>
                                          </p:endCondLst>
                                        </p:cTn>
                                        <p:tgtEl>
                                          <p:sndTgt r:embed="rId5" name="cashreg.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155658"/>
                                        </p:tgtEl>
                                        <p:attrNameLst>
                                          <p:attrName>style.visibility</p:attrName>
                                        </p:attrNameLst>
                                      </p:cBhvr>
                                      <p:to>
                                        <p:strVal val="visible"/>
                                      </p:to>
                                    </p:set>
                                    <p:anim calcmode="lin" valueType="num">
                                      <p:cBhvr>
                                        <p:cTn id="32" dur="500" fill="hold"/>
                                        <p:tgtEl>
                                          <p:spTgt spid="155658"/>
                                        </p:tgtEl>
                                        <p:attrNameLst>
                                          <p:attrName>ppt_w</p:attrName>
                                        </p:attrNameLst>
                                      </p:cBhvr>
                                      <p:tavLst>
                                        <p:tav tm="0">
                                          <p:val>
                                            <p:fltVal val="0"/>
                                          </p:val>
                                        </p:tav>
                                        <p:tav tm="100000">
                                          <p:val>
                                            <p:strVal val="#ppt_w"/>
                                          </p:val>
                                        </p:tav>
                                      </p:tavLst>
                                    </p:anim>
                                    <p:anim calcmode="lin" valueType="num">
                                      <p:cBhvr>
                                        <p:cTn id="33" dur="500" fill="hold"/>
                                        <p:tgtEl>
                                          <p:spTgt spid="155658"/>
                                        </p:tgtEl>
                                        <p:attrNameLst>
                                          <p:attrName>ppt_h</p:attrName>
                                        </p:attrNameLst>
                                      </p:cBhvr>
                                      <p:tavLst>
                                        <p:tav tm="0">
                                          <p:val>
                                            <p:fltVal val="0"/>
                                          </p:val>
                                        </p:tav>
                                        <p:tav tm="100000">
                                          <p:val>
                                            <p:strVal val="#ppt_h"/>
                                          </p:val>
                                        </p:tav>
                                      </p:tavLst>
                                    </p:anim>
                                    <p:animEffect transition="in" filter="fade">
                                      <p:cBhvr>
                                        <p:cTn id="34" dur="500"/>
                                        <p:tgtEl>
                                          <p:spTgt spid="155658"/>
                                        </p:tgtEl>
                                      </p:cBhvr>
                                    </p:animEffect>
                                  </p:childTnLst>
                                  <p:subTnLst>
                                    <p:audio>
                                      <p:cMediaNode>
                                        <p:cTn display="0" masterRel="sameClick">
                                          <p:stCondLst>
                                            <p:cond evt="begin" delay="0">
                                              <p:tn val="30"/>
                                            </p:cond>
                                          </p:stCondLst>
                                          <p:endCondLst>
                                            <p:cond evt="onStopAudio" delay="0">
                                              <p:tgtEl>
                                                <p:sldTgt/>
                                              </p:tgtEl>
                                            </p:cond>
                                          </p:endCondLst>
                                        </p:cTn>
                                        <p:tgtEl>
                                          <p:sndTgt r:embed="rId5" name="cashreg.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73730">
                                            <p:txEl>
                                              <p:pRg st="2" end="2"/>
                                            </p:txEl>
                                          </p:spTgt>
                                        </p:tgtEl>
                                        <p:attrNameLst>
                                          <p:attrName>style.visibility</p:attrName>
                                        </p:attrNameLst>
                                      </p:cBhvr>
                                      <p:to>
                                        <p:strVal val="visible"/>
                                      </p:to>
                                    </p:set>
                                    <p:anim calcmode="lin" valueType="num">
                                      <p:cBhvr additive="base">
                                        <p:cTn id="39" dur="500" fill="hold"/>
                                        <p:tgtEl>
                                          <p:spTgt spid="73730">
                                            <p:txEl>
                                              <p:pRg st="2" end="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7373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4" name="arrow.wav"/>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nodeType="clickEffect">
                                  <p:stCondLst>
                                    <p:cond delay="0"/>
                                  </p:stCondLst>
                                  <p:childTnLst>
                                    <p:set>
                                      <p:cBhvr>
                                        <p:cTn id="44" dur="1" fill="hold">
                                          <p:stCondLst>
                                            <p:cond delay="0"/>
                                          </p:stCondLst>
                                        </p:cTn>
                                        <p:tgtEl>
                                          <p:spTgt spid="73730">
                                            <p:txEl>
                                              <p:pRg st="3" end="3"/>
                                            </p:txEl>
                                          </p:spTgt>
                                        </p:tgtEl>
                                        <p:attrNameLst>
                                          <p:attrName>style.visibility</p:attrName>
                                        </p:attrNameLst>
                                      </p:cBhvr>
                                      <p:to>
                                        <p:strVal val="visible"/>
                                      </p:to>
                                    </p:set>
                                    <p:anim calcmode="lin" valueType="num">
                                      <p:cBhvr additive="base">
                                        <p:cTn id="45" dur="500" fill="hold"/>
                                        <p:tgtEl>
                                          <p:spTgt spid="73730">
                                            <p:txEl>
                                              <p:pRg st="3" end="3"/>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7373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4" name="arrow.wav"/>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nodeType="clickEffect">
                                  <p:stCondLst>
                                    <p:cond delay="0"/>
                                  </p:stCondLst>
                                  <p:childTnLst>
                                    <p:set>
                                      <p:cBhvr>
                                        <p:cTn id="50" dur="1" fill="hold">
                                          <p:stCondLst>
                                            <p:cond delay="0"/>
                                          </p:stCondLst>
                                        </p:cTn>
                                        <p:tgtEl>
                                          <p:spTgt spid="73730">
                                            <p:txEl>
                                              <p:pRg st="4" end="4"/>
                                            </p:txEl>
                                          </p:spTgt>
                                        </p:tgtEl>
                                        <p:attrNameLst>
                                          <p:attrName>style.visibility</p:attrName>
                                        </p:attrNameLst>
                                      </p:cBhvr>
                                      <p:to>
                                        <p:strVal val="visible"/>
                                      </p:to>
                                    </p:set>
                                    <p:anim calcmode="lin" valueType="num">
                                      <p:cBhvr additive="base">
                                        <p:cTn id="51" dur="500" fill="hold"/>
                                        <p:tgtEl>
                                          <p:spTgt spid="73730">
                                            <p:txEl>
                                              <p:pRg st="4" end="4"/>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7373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4" name="arrow.wav"/>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fill="hold" nodeType="clickEffect">
                                  <p:stCondLst>
                                    <p:cond delay="0"/>
                                  </p:stCondLst>
                                  <p:childTnLst>
                                    <p:set>
                                      <p:cBhvr>
                                        <p:cTn id="56" dur="1" fill="hold">
                                          <p:stCondLst>
                                            <p:cond delay="0"/>
                                          </p:stCondLst>
                                        </p:cTn>
                                        <p:tgtEl>
                                          <p:spTgt spid="73730">
                                            <p:txEl>
                                              <p:pRg st="5" end="5"/>
                                            </p:txEl>
                                          </p:spTgt>
                                        </p:tgtEl>
                                        <p:attrNameLst>
                                          <p:attrName>style.visibility</p:attrName>
                                        </p:attrNameLst>
                                      </p:cBhvr>
                                      <p:to>
                                        <p:strVal val="visible"/>
                                      </p:to>
                                    </p:set>
                                    <p:anim calcmode="lin" valueType="num">
                                      <p:cBhvr additive="base">
                                        <p:cTn id="57" dur="500" fill="hold"/>
                                        <p:tgtEl>
                                          <p:spTgt spid="73730">
                                            <p:txEl>
                                              <p:pRg st="5" end="5"/>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7373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4" name="arrow.wav"/>
                                        </p:tgtEl>
                                      </p:cMediaNode>
                                    </p:audio>
                                  </p:sub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4" fill="hold" nodeType="clickEffect">
                                  <p:stCondLst>
                                    <p:cond delay="0"/>
                                  </p:stCondLst>
                                  <p:childTnLst>
                                    <p:set>
                                      <p:cBhvr>
                                        <p:cTn id="62" dur="1" fill="hold">
                                          <p:stCondLst>
                                            <p:cond delay="0"/>
                                          </p:stCondLst>
                                        </p:cTn>
                                        <p:tgtEl>
                                          <p:spTgt spid="73730">
                                            <p:txEl>
                                              <p:pRg st="6" end="6"/>
                                            </p:txEl>
                                          </p:spTgt>
                                        </p:tgtEl>
                                        <p:attrNameLst>
                                          <p:attrName>style.visibility</p:attrName>
                                        </p:attrNameLst>
                                      </p:cBhvr>
                                      <p:to>
                                        <p:strVal val="visible"/>
                                      </p:to>
                                    </p:set>
                                    <p:anim calcmode="lin" valueType="num">
                                      <p:cBhvr additive="base">
                                        <p:cTn id="63" dur="500" fill="hold"/>
                                        <p:tgtEl>
                                          <p:spTgt spid="73730">
                                            <p:txEl>
                                              <p:pRg st="6" end="6"/>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73730">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6" grpId="0"/>
      <p:bldP spid="155657" grpId="0"/>
      <p:bldP spid="15565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8" name="Rectangle 18"/>
          <p:cNvSpPr>
            <a:spLocks noChangeArrowheads="1"/>
          </p:cNvSpPr>
          <p:nvPr/>
        </p:nvSpPr>
        <p:spPr bwMode="auto">
          <a:xfrm>
            <a:off x="682625" y="4924425"/>
            <a:ext cx="7764463" cy="1933575"/>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b="1" i="1"/>
              <a:t>FYI</a:t>
            </a:r>
          </a:p>
          <a:p>
            <a:pPr>
              <a:spcBef>
                <a:spcPct val="0"/>
              </a:spcBef>
              <a:buFontTx/>
              <a:buNone/>
            </a:pPr>
            <a:r>
              <a:rPr lang="en-US" altLang="en-US" sz="2400" b="1">
                <a:sym typeface="Symbol" pitchFamily="18" charset="2"/>
              </a:rPr>
              <a:t></a:t>
            </a:r>
            <a:r>
              <a:rPr lang="en-US" altLang="en-US" sz="2400">
                <a:sym typeface="Symbol" pitchFamily="18" charset="2"/>
              </a:rPr>
              <a:t>You may be wondering where the </a:t>
            </a:r>
            <a:r>
              <a:rPr lang="en-US" altLang="en-US" sz="2400" i="1">
                <a:sym typeface="Symbol" pitchFamily="18" charset="2"/>
              </a:rPr>
              <a:t>z</a:t>
            </a:r>
            <a:r>
              <a:rPr lang="en-US" altLang="en-US" sz="2400">
                <a:sym typeface="Symbol" pitchFamily="18" charset="2"/>
              </a:rPr>
              <a:t>-axis is in the above diagram. Well, we simply can’t easily draw it, because we can’t draw four dimensions.</a:t>
            </a:r>
          </a:p>
          <a:p>
            <a:pPr>
              <a:spcBef>
                <a:spcPct val="0"/>
              </a:spcBef>
              <a:buFontTx/>
              <a:buNone/>
            </a:pPr>
            <a:r>
              <a:rPr lang="en-US" altLang="en-US" sz="2400" b="1">
                <a:sym typeface="Symbol" pitchFamily="18" charset="2"/>
              </a:rPr>
              <a:t></a:t>
            </a:r>
            <a:r>
              <a:rPr lang="en-US" altLang="en-US" sz="2400">
                <a:sym typeface="Symbol" pitchFamily="18" charset="2"/>
              </a:rPr>
              <a:t>That’s why the spatial “plane” is labeled </a:t>
            </a:r>
            <a:r>
              <a:rPr lang="en-US" altLang="en-US" sz="2400" b="1">
                <a:sym typeface="Symbol" pitchFamily="18" charset="2"/>
              </a:rPr>
              <a:t>hypersurface</a:t>
            </a:r>
            <a:r>
              <a:rPr lang="en-US" altLang="en-US" sz="2400">
                <a:sym typeface="Symbol" pitchFamily="18" charset="2"/>
              </a:rPr>
              <a:t>.</a:t>
            </a:r>
          </a:p>
        </p:txBody>
      </p:sp>
      <p:sp>
        <p:nvSpPr>
          <p:cNvPr id="73730" name="Rectangle 2"/>
          <p:cNvSpPr>
            <a:spLocks noChangeArrowheads="1"/>
          </p:cNvSpPr>
          <p:nvPr/>
        </p:nvSpPr>
        <p:spPr bwMode="auto">
          <a:xfrm>
            <a:off x="685800" y="1338263"/>
            <a:ext cx="7772400" cy="3617912"/>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a:solidFill>
                  <a:srgbClr val="333399"/>
                </a:solidFill>
              </a:rPr>
              <a:t>Spacetime interval</a:t>
            </a:r>
            <a:r>
              <a:rPr lang="en-US" altLang="en-US" sz="2400">
                <a:solidFill>
                  <a:srgbClr val="333399"/>
                </a:solidFill>
              </a:rPr>
              <a:t> – Minkowski spacetime</a:t>
            </a:r>
            <a:endParaRPr lang="en-US" altLang="en-US" sz="2000">
              <a:solidFill>
                <a:srgbClr val="000000"/>
              </a:solidFill>
              <a:latin typeface="Courier New" pitchFamily="49" charset="0"/>
              <a:cs typeface="Times New Roman" pitchFamily="18" charset="0"/>
            </a:endParaRPr>
          </a:p>
          <a:p>
            <a:pPr>
              <a:buFontTx/>
              <a:buNone/>
            </a:pPr>
            <a:r>
              <a:rPr lang="en-US" altLang="en-US" sz="2400">
                <a:solidFill>
                  <a:srgbClr val="000000"/>
                </a:solidFill>
                <a:cs typeface="Times New Roman" pitchFamily="18" charset="0"/>
                <a:sym typeface="Symbol" pitchFamily="18" charset="2"/>
              </a:rPr>
              <a:t></a:t>
            </a:r>
            <a:r>
              <a:rPr lang="en-US" altLang="en-US" sz="2400"/>
              <a:t>Einstein himself, perhaps still smarting                           from Minkowski’s tongue-lashing,                                 poo-pooed Minkowski spacetime,                                        </a:t>
            </a:r>
            <a:r>
              <a:rPr lang="en-US" altLang="en-US" sz="2400">
                <a:solidFill>
                  <a:srgbClr val="000000"/>
                </a:solidFill>
                <a:cs typeface="Times New Roman" pitchFamily="18" charset="0"/>
              </a:rPr>
              <a:t>calling it "banal" and "a superfluous                                    learnedness."</a:t>
            </a:r>
            <a:endParaRPr lang="en-US" altLang="en-US" sz="2400"/>
          </a:p>
          <a:p>
            <a:pPr>
              <a:buFontTx/>
              <a:buNone/>
            </a:pPr>
            <a:r>
              <a:rPr lang="en-US" altLang="en-US" sz="2400">
                <a:solidFill>
                  <a:srgbClr val="000000"/>
                </a:solidFill>
                <a:cs typeface="Times New Roman" pitchFamily="18" charset="0"/>
                <a:sym typeface="Symbol" pitchFamily="18" charset="2"/>
              </a:rPr>
              <a:t></a:t>
            </a:r>
            <a:r>
              <a:rPr lang="en-US" altLang="en-US" sz="2400">
                <a:solidFill>
                  <a:srgbClr val="000000"/>
                </a:solidFill>
                <a:cs typeface="Times New Roman" pitchFamily="18" charset="0"/>
              </a:rPr>
              <a:t>Later, he came to see that it was                            necessary for the development of                                    general relativity.</a:t>
            </a:r>
            <a:endParaRPr lang="en-US" altLang="en-US" sz="2400">
              <a:solidFill>
                <a:srgbClr val="000000"/>
              </a:solidFill>
              <a:cs typeface="Courier New" pitchFamily="49" charset="0"/>
            </a:endParaRPr>
          </a:p>
        </p:txBody>
      </p:sp>
      <p:sp>
        <p:nvSpPr>
          <p:cNvPr id="12292" name="Rectangle 118"/>
          <p:cNvSpPr>
            <a:spLocks noChangeArrowheads="1"/>
          </p:cNvSpPr>
          <p:nvPr/>
        </p:nvSpPr>
        <p:spPr bwMode="auto">
          <a:xfrm>
            <a:off x="685800" y="393700"/>
            <a:ext cx="77724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b="1">
                <a:solidFill>
                  <a:schemeClr val="tx2"/>
                </a:solidFill>
              </a:rPr>
              <a:t>Option A: Relativity</a:t>
            </a:r>
            <a:br>
              <a:rPr lang="en-US" altLang="en-US" sz="2800" b="1">
                <a:solidFill>
                  <a:schemeClr val="tx2"/>
                </a:solidFill>
              </a:rPr>
            </a:br>
            <a:r>
              <a:rPr lang="en-US" altLang="en-US" sz="2800"/>
              <a:t>A.3 – Spacetime diagrams</a:t>
            </a:r>
          </a:p>
        </p:txBody>
      </p:sp>
      <p:pic>
        <p:nvPicPr>
          <p:cNvPr id="12293" name="Picture 4" descr="1003px-World_lin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72125" y="1789113"/>
            <a:ext cx="3571875" cy="364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Text Box 5"/>
          <p:cNvSpPr txBox="1">
            <a:spLocks noChangeArrowheads="1"/>
          </p:cNvSpPr>
          <p:nvPr/>
        </p:nvSpPr>
        <p:spPr bwMode="auto">
          <a:xfrm>
            <a:off x="8594725" y="299243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chemeClr val="accent2"/>
                </a:solidFill>
              </a:rPr>
              <a:t>x</a:t>
            </a:r>
          </a:p>
        </p:txBody>
      </p:sp>
      <p:sp>
        <p:nvSpPr>
          <p:cNvPr id="12295" name="Text Box 7"/>
          <p:cNvSpPr txBox="1">
            <a:spLocks noChangeArrowheads="1"/>
          </p:cNvSpPr>
          <p:nvPr/>
        </p:nvSpPr>
        <p:spPr bwMode="auto">
          <a:xfrm>
            <a:off x="7412038" y="1579563"/>
            <a:ext cx="4206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rgbClr val="FF0000"/>
                </a:solidFill>
              </a:rPr>
              <a:t>ct</a:t>
            </a:r>
          </a:p>
        </p:txBody>
      </p:sp>
      <p:sp>
        <p:nvSpPr>
          <p:cNvPr id="90129" name="Text Box 17"/>
          <p:cNvSpPr txBox="1">
            <a:spLocks noChangeArrowheads="1"/>
          </p:cNvSpPr>
          <p:nvPr/>
        </p:nvSpPr>
        <p:spPr bwMode="auto">
          <a:xfrm>
            <a:off x="6005513" y="0"/>
            <a:ext cx="27749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2400">
                <a:solidFill>
                  <a:schemeClr val="hlink"/>
                </a:solidFill>
              </a:rPr>
              <a:t>The good news is that we will only be using the </a:t>
            </a:r>
            <a:r>
              <a:rPr lang="en-US" altLang="en-US" sz="2400" i="1">
                <a:solidFill>
                  <a:schemeClr val="hlink"/>
                </a:solidFill>
              </a:rPr>
              <a:t>x</a:t>
            </a:r>
            <a:r>
              <a:rPr lang="en-US" altLang="en-US" sz="2400">
                <a:solidFill>
                  <a:schemeClr val="hlink"/>
                </a:solidFill>
              </a:rPr>
              <a:t> and the </a:t>
            </a:r>
            <a:r>
              <a:rPr lang="en-US" altLang="en-US" sz="2400" i="1">
                <a:solidFill>
                  <a:schemeClr val="hlink"/>
                </a:solidFill>
              </a:rPr>
              <a:t>ct</a:t>
            </a:r>
            <a:r>
              <a:rPr lang="en-US" altLang="en-US" sz="2400">
                <a:solidFill>
                  <a:schemeClr val="hlink"/>
                </a:solidFill>
              </a:rPr>
              <a:t> axes.</a:t>
            </a:r>
          </a:p>
        </p:txBody>
      </p:sp>
      <p:sp>
        <p:nvSpPr>
          <p:cNvPr id="157706" name="Line 10"/>
          <p:cNvSpPr>
            <a:spLocks noChangeShapeType="1"/>
          </p:cNvSpPr>
          <p:nvPr/>
        </p:nvSpPr>
        <p:spPr bwMode="auto">
          <a:xfrm flipV="1">
            <a:off x="7339013" y="3267075"/>
            <a:ext cx="1323975" cy="346075"/>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2" name="Group 13"/>
          <p:cNvGrpSpPr>
            <a:grpSpLocks/>
          </p:cNvGrpSpPr>
          <p:nvPr/>
        </p:nvGrpSpPr>
        <p:grpSpPr bwMode="auto">
          <a:xfrm>
            <a:off x="7351713" y="1887538"/>
            <a:ext cx="0" cy="1708150"/>
            <a:chOff x="4631" y="1183"/>
            <a:chExt cx="0" cy="1076"/>
          </a:xfrm>
        </p:grpSpPr>
        <p:sp>
          <p:nvSpPr>
            <p:cNvPr id="12300" name="Line 11"/>
            <p:cNvSpPr>
              <a:spLocks noChangeShapeType="1"/>
            </p:cNvSpPr>
            <p:nvPr/>
          </p:nvSpPr>
          <p:spPr bwMode="auto">
            <a:xfrm flipV="1">
              <a:off x="4631" y="1183"/>
              <a:ext cx="0" cy="463"/>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301" name="Line 12"/>
            <p:cNvSpPr>
              <a:spLocks noChangeShapeType="1"/>
            </p:cNvSpPr>
            <p:nvPr/>
          </p:nvSpPr>
          <p:spPr bwMode="auto">
            <a:xfrm flipV="1">
              <a:off x="4631" y="1637"/>
              <a:ext cx="0" cy="622"/>
            </a:xfrm>
            <a:prstGeom prst="line">
              <a:avLst/>
            </a:prstGeom>
            <a:noFill/>
            <a:ln w="28575">
              <a:solidFill>
                <a:srgbClr val="FF99CC"/>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2299" name="Text Box 9"/>
          <p:cNvSpPr txBox="1">
            <a:spLocks noChangeArrowheads="1"/>
          </p:cNvSpPr>
          <p:nvPr/>
        </p:nvSpPr>
        <p:spPr bwMode="auto">
          <a:xfrm>
            <a:off x="8475663" y="404812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chemeClr val="accent2"/>
                </a:solidFill>
              </a:rPr>
              <a:t>y</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3730">
                                            <p:txEl>
                                              <p:pRg st="1" end="1"/>
                                            </p:txEl>
                                          </p:spTgt>
                                        </p:tgtEl>
                                        <p:attrNameLst>
                                          <p:attrName>style.visibility</p:attrName>
                                        </p:attrNameLst>
                                      </p:cBhvr>
                                      <p:to>
                                        <p:strVal val="visible"/>
                                      </p:to>
                                    </p:set>
                                    <p:anim calcmode="lin" valueType="num">
                                      <p:cBhvr additive="base">
                                        <p:cTn id="7" dur="500" fill="hold"/>
                                        <p:tgtEl>
                                          <p:spTgt spid="7373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373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3730">
                                            <p:txEl>
                                              <p:pRg st="2" end="2"/>
                                            </p:txEl>
                                          </p:spTgt>
                                        </p:tgtEl>
                                        <p:attrNameLst>
                                          <p:attrName>style.visibility</p:attrName>
                                        </p:attrNameLst>
                                      </p:cBhvr>
                                      <p:to>
                                        <p:strVal val="visible"/>
                                      </p:to>
                                    </p:set>
                                    <p:anim calcmode="lin" valueType="num">
                                      <p:cBhvr additive="base">
                                        <p:cTn id="13" dur="500" fill="hold"/>
                                        <p:tgtEl>
                                          <p:spTgt spid="7373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373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12658">
                                            <p:txEl>
                                              <p:pRg st="1" end="1"/>
                                            </p:txEl>
                                          </p:spTgt>
                                        </p:tgtEl>
                                        <p:attrNameLst>
                                          <p:attrName>style.visibility</p:attrName>
                                        </p:attrNameLst>
                                      </p:cBhvr>
                                      <p:to>
                                        <p:strVal val="visible"/>
                                      </p:to>
                                    </p:set>
                                    <p:anim calcmode="lin" valueType="num">
                                      <p:cBhvr additive="base">
                                        <p:cTn id="19" dur="500" fill="hold"/>
                                        <p:tgtEl>
                                          <p:spTgt spid="11265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265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12658">
                                            <p:txEl>
                                              <p:pRg st="2" end="2"/>
                                            </p:txEl>
                                          </p:spTgt>
                                        </p:tgtEl>
                                        <p:attrNameLst>
                                          <p:attrName>style.visibility</p:attrName>
                                        </p:attrNameLst>
                                      </p:cBhvr>
                                      <p:to>
                                        <p:strVal val="visible"/>
                                      </p:to>
                                    </p:set>
                                    <p:anim calcmode="lin" valueType="num">
                                      <p:cBhvr additive="base">
                                        <p:cTn id="25" dur="500" fill="hold"/>
                                        <p:tgtEl>
                                          <p:spTgt spid="11265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265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90129"/>
                                        </p:tgtEl>
                                        <p:attrNameLst>
                                          <p:attrName>style.visibility</p:attrName>
                                        </p:attrNameLst>
                                      </p:cBhvr>
                                      <p:to>
                                        <p:strVal val="visible"/>
                                      </p:to>
                                    </p:set>
                                    <p:anim calcmode="lin" valueType="num">
                                      <p:cBhvr additive="base">
                                        <p:cTn id="31" dur="500" fill="hold"/>
                                        <p:tgtEl>
                                          <p:spTgt spid="90129"/>
                                        </p:tgtEl>
                                        <p:attrNameLst>
                                          <p:attrName>ppt_x</p:attrName>
                                        </p:attrNameLst>
                                      </p:cBhvr>
                                      <p:tavLst>
                                        <p:tav tm="0">
                                          <p:val>
                                            <p:strVal val="1+#ppt_w/2"/>
                                          </p:val>
                                        </p:tav>
                                        <p:tav tm="100000">
                                          <p:val>
                                            <p:strVal val="#ppt_x"/>
                                          </p:val>
                                        </p:tav>
                                      </p:tavLst>
                                    </p:anim>
                                    <p:anim calcmode="lin" valueType="num">
                                      <p:cBhvr additive="base">
                                        <p:cTn id="32" dur="500" fill="hold"/>
                                        <p:tgtEl>
                                          <p:spTgt spid="9012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57706"/>
                                        </p:tgtEl>
                                        <p:attrNameLst>
                                          <p:attrName>style.visibility</p:attrName>
                                        </p:attrNameLst>
                                      </p:cBhvr>
                                      <p:to>
                                        <p:strVal val="visible"/>
                                      </p:to>
                                    </p:set>
                                    <p:animEffect transition="in" filter="wipe(down)">
                                      <p:cBhvr>
                                        <p:cTn id="37" dur="500"/>
                                        <p:tgtEl>
                                          <p:spTgt spid="157706"/>
                                        </p:tgtEl>
                                      </p:cBhvr>
                                    </p:animEffect>
                                  </p:childTnLst>
                                </p:cTn>
                              </p:par>
                              <p:par>
                                <p:cTn id="38" presetID="22" presetClass="entr" presetSubtype="4" fill="hold" nodeType="with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wipe(down)">
                                      <p:cBhvr>
                                        <p:cTn id="40" dur="500"/>
                                        <p:tgtEl>
                                          <p:spTgt spid="2"/>
                                        </p:tgtEl>
                                      </p:cBhvr>
                                    </p:animEffect>
                                  </p:childTnLst>
                                  <p:subTnLst>
                                    <p:audio>
                                      <p:cMediaNode>
                                        <p:cTn display="0" masterRel="sameClick">
                                          <p:stCondLst>
                                            <p:cond evt="begin" delay="0">
                                              <p:tn val="38"/>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9" grpId="0"/>
      <p:bldP spid="15770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ChangeArrowheads="1"/>
          </p:cNvSpPr>
          <p:nvPr/>
        </p:nvSpPr>
        <p:spPr bwMode="auto">
          <a:xfrm>
            <a:off x="685800" y="1338263"/>
            <a:ext cx="7772400" cy="5519737"/>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a:solidFill>
                  <a:srgbClr val="333399"/>
                </a:solidFill>
              </a:rPr>
              <a:t>Spacetime interval</a:t>
            </a:r>
            <a:r>
              <a:rPr lang="en-US" altLang="en-US" sz="2400">
                <a:solidFill>
                  <a:srgbClr val="333399"/>
                </a:solidFill>
              </a:rPr>
              <a:t> – Minkowski spacetime</a:t>
            </a:r>
            <a:endParaRPr lang="en-US" altLang="en-US" sz="2000">
              <a:solidFill>
                <a:srgbClr val="000000"/>
              </a:solidFill>
              <a:latin typeface="Courier New" pitchFamily="49" charset="0"/>
              <a:cs typeface="Times New Roman" pitchFamily="18" charset="0"/>
            </a:endParaRPr>
          </a:p>
          <a:p>
            <a:pPr>
              <a:buFontTx/>
              <a:buNone/>
            </a:pPr>
            <a:r>
              <a:rPr lang="en-US" altLang="en-US" sz="2400">
                <a:solidFill>
                  <a:srgbClr val="000000"/>
                </a:solidFill>
                <a:cs typeface="Times New Roman" pitchFamily="18" charset="0"/>
                <a:sym typeface="Symbol" pitchFamily="18" charset="2"/>
              </a:rPr>
              <a:t></a:t>
            </a:r>
            <a:r>
              <a:rPr lang="en-US" altLang="en-US" sz="2400"/>
              <a:t>We call the intersection of the light                             cones with the </a:t>
            </a:r>
            <a:r>
              <a:rPr lang="en-US" altLang="en-US" sz="2400" i="1"/>
              <a:t>x</a:t>
            </a:r>
            <a:r>
              <a:rPr lang="en-US" altLang="en-US" sz="2400"/>
              <a:t>-</a:t>
            </a:r>
            <a:r>
              <a:rPr lang="en-US" altLang="en-US" sz="2400" i="1"/>
              <a:t>ct</a:t>
            </a:r>
            <a:r>
              <a:rPr lang="en-US" altLang="en-US" sz="2400"/>
              <a:t> plane, the </a:t>
            </a:r>
            <a:r>
              <a:rPr lang="en-US" altLang="en-US" sz="2400" b="1">
                <a:solidFill>
                  <a:srgbClr val="006600"/>
                </a:solidFill>
              </a:rPr>
              <a:t>light line</a:t>
            </a:r>
            <a:r>
              <a:rPr lang="en-US" altLang="en-US" sz="2400"/>
              <a:t>.</a:t>
            </a:r>
          </a:p>
          <a:p>
            <a:pPr>
              <a:buFontTx/>
              <a:buNone/>
            </a:pPr>
            <a:r>
              <a:rPr lang="en-US" altLang="en-US" sz="2400">
                <a:solidFill>
                  <a:srgbClr val="000000"/>
                </a:solidFill>
                <a:cs typeface="Times New Roman" pitchFamily="18" charset="0"/>
                <a:sym typeface="Symbol" pitchFamily="18" charset="2"/>
              </a:rPr>
              <a:t></a:t>
            </a:r>
            <a:r>
              <a:rPr lang="en-US" altLang="en-US" sz="2400">
                <a:solidFill>
                  <a:srgbClr val="000000"/>
                </a:solidFill>
                <a:cs typeface="Times New Roman" pitchFamily="18" charset="0"/>
              </a:rPr>
              <a:t>A simplified version of Minkowski                            spacetime shows only the </a:t>
            </a:r>
            <a:r>
              <a:rPr lang="en-US" altLang="en-US" sz="2400" i="1">
                <a:solidFill>
                  <a:srgbClr val="000000"/>
                </a:solidFill>
                <a:cs typeface="Times New Roman" pitchFamily="18" charset="0"/>
              </a:rPr>
              <a:t>x</a:t>
            </a:r>
            <a:r>
              <a:rPr lang="en-US" altLang="en-US" sz="2400">
                <a:solidFill>
                  <a:srgbClr val="000000"/>
                </a:solidFill>
                <a:cs typeface="Times New Roman" pitchFamily="18" charset="0"/>
              </a:rPr>
              <a:t> axis,                                      the </a:t>
            </a:r>
            <a:r>
              <a:rPr lang="en-US" altLang="en-US" sz="2400" i="1">
                <a:solidFill>
                  <a:srgbClr val="000000"/>
                </a:solidFill>
                <a:cs typeface="Times New Roman" pitchFamily="18" charset="0"/>
              </a:rPr>
              <a:t>ct</a:t>
            </a:r>
            <a:r>
              <a:rPr lang="en-US" altLang="en-US" sz="2400">
                <a:solidFill>
                  <a:srgbClr val="000000"/>
                </a:solidFill>
                <a:cs typeface="Times New Roman" pitchFamily="18" charset="0"/>
              </a:rPr>
              <a:t> axis, and the light line.</a:t>
            </a:r>
          </a:p>
          <a:p>
            <a:pPr>
              <a:buFontTx/>
              <a:buNone/>
            </a:pPr>
            <a:r>
              <a:rPr lang="en-US" altLang="en-US" sz="2400">
                <a:solidFill>
                  <a:srgbClr val="000000"/>
                </a:solidFill>
                <a:sym typeface="Symbol" pitchFamily="18" charset="2"/>
              </a:rPr>
              <a:t></a:t>
            </a:r>
            <a:r>
              <a:rPr lang="en-US" altLang="en-US" sz="2400">
                <a:solidFill>
                  <a:srgbClr val="000000"/>
                </a:solidFill>
              </a:rPr>
              <a:t>A particle having a                                                        velocity of </a:t>
            </a:r>
            <a:r>
              <a:rPr lang="en-US" altLang="en-US" sz="2400" i="1">
                <a:solidFill>
                  <a:srgbClr val="000000"/>
                </a:solidFill>
              </a:rPr>
              <a:t>v </a:t>
            </a:r>
            <a:r>
              <a:rPr lang="en-US" altLang="en-US" sz="2400">
                <a:solidFill>
                  <a:srgbClr val="000000"/>
                </a:solidFill>
              </a:rPr>
              <a:t>= 0 would                                                      have a plot that looks                                                         like the </a:t>
            </a:r>
            <a:r>
              <a:rPr lang="en-US" altLang="en-US" sz="2400">
                <a:solidFill>
                  <a:srgbClr val="800080"/>
                </a:solidFill>
              </a:rPr>
              <a:t>purple</a:t>
            </a:r>
            <a:r>
              <a:rPr lang="en-US" altLang="en-US" sz="2400">
                <a:solidFill>
                  <a:srgbClr val="000000"/>
                </a:solidFill>
              </a:rPr>
              <a:t> line:</a:t>
            </a:r>
            <a:endParaRPr lang="en-US" altLang="en-US" sz="2400">
              <a:solidFill>
                <a:srgbClr val="000000"/>
              </a:solidFill>
              <a:sym typeface="Symbol" pitchFamily="18" charset="2"/>
            </a:endParaRPr>
          </a:p>
          <a:p>
            <a:pPr>
              <a:buFontTx/>
              <a:buNone/>
            </a:pPr>
            <a:r>
              <a:rPr lang="en-US" altLang="en-US" sz="2400">
                <a:solidFill>
                  <a:srgbClr val="000000"/>
                </a:solidFill>
                <a:sym typeface="Symbol" pitchFamily="18" charset="2"/>
              </a:rPr>
              <a:t></a:t>
            </a:r>
            <a:r>
              <a:rPr lang="en-US" altLang="en-US" sz="2400">
                <a:solidFill>
                  <a:srgbClr val="000000"/>
                </a:solidFill>
              </a:rPr>
              <a:t>Note that it still “travels”                                                 along the time axis.</a:t>
            </a:r>
          </a:p>
          <a:p>
            <a:pPr>
              <a:buFontTx/>
              <a:buNone/>
            </a:pPr>
            <a:r>
              <a:rPr lang="en-US" altLang="en-US" sz="2400">
                <a:solidFill>
                  <a:srgbClr val="000000"/>
                </a:solidFill>
                <a:sym typeface="Symbol" pitchFamily="18" charset="2"/>
              </a:rPr>
              <a:t></a:t>
            </a:r>
            <a:r>
              <a:rPr lang="en-US" altLang="en-US" sz="2400">
                <a:solidFill>
                  <a:srgbClr val="000000"/>
                </a:solidFill>
              </a:rPr>
              <a:t>If </a:t>
            </a:r>
            <a:r>
              <a:rPr lang="en-US" altLang="en-US" sz="2400" i="1">
                <a:solidFill>
                  <a:srgbClr val="000000"/>
                </a:solidFill>
              </a:rPr>
              <a:t>v</a:t>
            </a:r>
            <a:r>
              <a:rPr lang="en-US" altLang="en-US" sz="2400">
                <a:solidFill>
                  <a:srgbClr val="000000"/>
                </a:solidFill>
              </a:rPr>
              <a:t> &gt; 0 its graph would                                                    look like the </a:t>
            </a:r>
            <a:r>
              <a:rPr lang="en-US" altLang="en-US" sz="2400">
                <a:solidFill>
                  <a:srgbClr val="008080"/>
                </a:solidFill>
              </a:rPr>
              <a:t>cyan</a:t>
            </a:r>
            <a:r>
              <a:rPr lang="en-US" altLang="en-US" sz="2400">
                <a:solidFill>
                  <a:srgbClr val="000000"/>
                </a:solidFill>
              </a:rPr>
              <a:t> one: Note that it also travels in </a:t>
            </a:r>
            <a:r>
              <a:rPr lang="en-US" altLang="en-US" sz="2400" i="1">
                <a:solidFill>
                  <a:srgbClr val="000000"/>
                </a:solidFill>
              </a:rPr>
              <a:t>x</a:t>
            </a:r>
            <a:r>
              <a:rPr lang="en-US" altLang="en-US" sz="2400">
                <a:solidFill>
                  <a:srgbClr val="000000"/>
                </a:solidFill>
              </a:rPr>
              <a:t>.</a:t>
            </a:r>
          </a:p>
        </p:txBody>
      </p:sp>
      <p:sp>
        <p:nvSpPr>
          <p:cNvPr id="13315" name="Rectangle 118"/>
          <p:cNvSpPr>
            <a:spLocks noChangeArrowheads="1"/>
          </p:cNvSpPr>
          <p:nvPr/>
        </p:nvSpPr>
        <p:spPr bwMode="auto">
          <a:xfrm>
            <a:off x="685800" y="393700"/>
            <a:ext cx="77724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b="1">
                <a:solidFill>
                  <a:schemeClr val="tx2"/>
                </a:solidFill>
              </a:rPr>
              <a:t>Option A: Relativity</a:t>
            </a:r>
            <a:br>
              <a:rPr lang="en-US" altLang="en-US" sz="2800" b="1">
                <a:solidFill>
                  <a:schemeClr val="tx2"/>
                </a:solidFill>
              </a:rPr>
            </a:br>
            <a:r>
              <a:rPr lang="en-US" altLang="en-US" sz="2800"/>
              <a:t>A.3 – Spacetime diagrams</a:t>
            </a:r>
          </a:p>
        </p:txBody>
      </p:sp>
      <p:pic>
        <p:nvPicPr>
          <p:cNvPr id="13316" name="Picture 5" descr="1003px-World_lin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72125" y="1792288"/>
            <a:ext cx="3571875" cy="364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 Box 6"/>
          <p:cNvSpPr txBox="1">
            <a:spLocks noChangeArrowheads="1"/>
          </p:cNvSpPr>
          <p:nvPr/>
        </p:nvSpPr>
        <p:spPr bwMode="auto">
          <a:xfrm>
            <a:off x="8594725" y="299243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chemeClr val="accent2"/>
                </a:solidFill>
              </a:rPr>
              <a:t>x</a:t>
            </a:r>
          </a:p>
        </p:txBody>
      </p:sp>
      <p:sp>
        <p:nvSpPr>
          <p:cNvPr id="13318" name="Text Box 8"/>
          <p:cNvSpPr txBox="1">
            <a:spLocks noChangeArrowheads="1"/>
          </p:cNvSpPr>
          <p:nvPr/>
        </p:nvSpPr>
        <p:spPr bwMode="auto">
          <a:xfrm>
            <a:off x="7412038" y="1579563"/>
            <a:ext cx="4206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rgbClr val="FF0000"/>
                </a:solidFill>
              </a:rPr>
              <a:t>ct</a:t>
            </a:r>
          </a:p>
        </p:txBody>
      </p:sp>
      <p:sp>
        <p:nvSpPr>
          <p:cNvPr id="90129" name="Text Box 17"/>
          <p:cNvSpPr txBox="1">
            <a:spLocks noChangeArrowheads="1"/>
          </p:cNvSpPr>
          <p:nvPr/>
        </p:nvSpPr>
        <p:spPr bwMode="auto">
          <a:xfrm rot="-3283290">
            <a:off x="7446963" y="1774825"/>
            <a:ext cx="1308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2400">
                <a:solidFill>
                  <a:srgbClr val="006600"/>
                </a:solidFill>
              </a:rPr>
              <a:t>light line</a:t>
            </a:r>
          </a:p>
        </p:txBody>
      </p:sp>
      <p:sp>
        <p:nvSpPr>
          <p:cNvPr id="13320" name="Line 10"/>
          <p:cNvSpPr>
            <a:spLocks noChangeShapeType="1"/>
          </p:cNvSpPr>
          <p:nvPr/>
        </p:nvSpPr>
        <p:spPr bwMode="auto">
          <a:xfrm flipV="1">
            <a:off x="7339013" y="3263900"/>
            <a:ext cx="1323975" cy="346075"/>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13321" name="Group 11"/>
          <p:cNvGrpSpPr>
            <a:grpSpLocks/>
          </p:cNvGrpSpPr>
          <p:nvPr/>
        </p:nvGrpSpPr>
        <p:grpSpPr bwMode="auto">
          <a:xfrm>
            <a:off x="7351713" y="1887538"/>
            <a:ext cx="0" cy="1708150"/>
            <a:chOff x="4631" y="1183"/>
            <a:chExt cx="0" cy="1076"/>
          </a:xfrm>
        </p:grpSpPr>
        <p:sp>
          <p:nvSpPr>
            <p:cNvPr id="13341" name="Line 12"/>
            <p:cNvSpPr>
              <a:spLocks noChangeShapeType="1"/>
            </p:cNvSpPr>
            <p:nvPr/>
          </p:nvSpPr>
          <p:spPr bwMode="auto">
            <a:xfrm flipV="1">
              <a:off x="4631" y="1183"/>
              <a:ext cx="0" cy="463"/>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42" name="Line 13"/>
            <p:cNvSpPr>
              <a:spLocks noChangeShapeType="1"/>
            </p:cNvSpPr>
            <p:nvPr/>
          </p:nvSpPr>
          <p:spPr bwMode="auto">
            <a:xfrm flipV="1">
              <a:off x="4631" y="1637"/>
              <a:ext cx="0" cy="622"/>
            </a:xfrm>
            <a:prstGeom prst="line">
              <a:avLst/>
            </a:prstGeom>
            <a:noFill/>
            <a:ln w="28575">
              <a:solidFill>
                <a:srgbClr val="FF99CC"/>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 name="Group 16"/>
          <p:cNvGrpSpPr>
            <a:grpSpLocks/>
          </p:cNvGrpSpPr>
          <p:nvPr/>
        </p:nvGrpSpPr>
        <p:grpSpPr bwMode="auto">
          <a:xfrm>
            <a:off x="7351713" y="1711325"/>
            <a:ext cx="1266825" cy="1885950"/>
            <a:chOff x="4631" y="1078"/>
            <a:chExt cx="798" cy="1188"/>
          </a:xfrm>
        </p:grpSpPr>
        <p:sp>
          <p:nvSpPr>
            <p:cNvPr id="13339" name="Line 14"/>
            <p:cNvSpPr>
              <a:spLocks noChangeShapeType="1"/>
            </p:cNvSpPr>
            <p:nvPr/>
          </p:nvSpPr>
          <p:spPr bwMode="auto">
            <a:xfrm flipV="1">
              <a:off x="5096" y="1078"/>
              <a:ext cx="333" cy="486"/>
            </a:xfrm>
            <a:prstGeom prst="line">
              <a:avLst/>
            </a:prstGeom>
            <a:noFill/>
            <a:ln w="28575">
              <a:solidFill>
                <a:srgbClr val="008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3340" name="Line 15"/>
            <p:cNvSpPr>
              <a:spLocks noChangeShapeType="1"/>
            </p:cNvSpPr>
            <p:nvPr/>
          </p:nvSpPr>
          <p:spPr bwMode="auto">
            <a:xfrm flipV="1">
              <a:off x="4631" y="1599"/>
              <a:ext cx="439" cy="667"/>
            </a:xfrm>
            <a:prstGeom prst="line">
              <a:avLst/>
            </a:prstGeom>
            <a:noFill/>
            <a:ln w="28575">
              <a:solidFill>
                <a:srgbClr val="00CC66"/>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 name="Group 22"/>
          <p:cNvGrpSpPr>
            <a:grpSpLocks/>
          </p:cNvGrpSpPr>
          <p:nvPr/>
        </p:nvGrpSpPr>
        <p:grpSpPr bwMode="auto">
          <a:xfrm>
            <a:off x="4060825" y="3832225"/>
            <a:ext cx="2635250" cy="2517775"/>
            <a:chOff x="1218" y="2297"/>
            <a:chExt cx="1660" cy="1586"/>
          </a:xfrm>
        </p:grpSpPr>
        <p:sp>
          <p:nvSpPr>
            <p:cNvPr id="13334" name="Line 17"/>
            <p:cNvSpPr>
              <a:spLocks noChangeShapeType="1"/>
            </p:cNvSpPr>
            <p:nvPr/>
          </p:nvSpPr>
          <p:spPr bwMode="auto">
            <a:xfrm flipV="1">
              <a:off x="1357" y="2539"/>
              <a:ext cx="0" cy="1213"/>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35" name="Line 18"/>
            <p:cNvSpPr>
              <a:spLocks noChangeShapeType="1"/>
            </p:cNvSpPr>
            <p:nvPr/>
          </p:nvSpPr>
          <p:spPr bwMode="auto">
            <a:xfrm>
              <a:off x="1357" y="3759"/>
              <a:ext cx="1341" cy="0"/>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36" name="Line 19"/>
            <p:cNvSpPr>
              <a:spLocks noChangeShapeType="1"/>
            </p:cNvSpPr>
            <p:nvPr/>
          </p:nvSpPr>
          <p:spPr bwMode="auto">
            <a:xfrm flipV="1">
              <a:off x="1357" y="2554"/>
              <a:ext cx="1205" cy="1205"/>
            </a:xfrm>
            <a:prstGeom prst="line">
              <a:avLst/>
            </a:prstGeom>
            <a:noFill/>
            <a:ln w="9525">
              <a:solidFill>
                <a:srgbClr val="0066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3337" name="Text Box 20"/>
            <p:cNvSpPr txBox="1">
              <a:spLocks noChangeArrowheads="1"/>
            </p:cNvSpPr>
            <p:nvPr/>
          </p:nvSpPr>
          <p:spPr bwMode="auto">
            <a:xfrm>
              <a:off x="2666" y="3595"/>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chemeClr val="accent2"/>
                  </a:solidFill>
                </a:rPr>
                <a:t>x</a:t>
              </a:r>
            </a:p>
          </p:txBody>
        </p:sp>
        <p:sp>
          <p:nvSpPr>
            <p:cNvPr id="13338" name="Text Box 21"/>
            <p:cNvSpPr txBox="1">
              <a:spLocks noChangeArrowheads="1"/>
            </p:cNvSpPr>
            <p:nvPr/>
          </p:nvSpPr>
          <p:spPr bwMode="auto">
            <a:xfrm>
              <a:off x="1218" y="2297"/>
              <a:ext cx="26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rgbClr val="FF0000"/>
                  </a:solidFill>
                </a:rPr>
                <a:t>ct</a:t>
              </a:r>
            </a:p>
          </p:txBody>
        </p:sp>
      </p:grpSp>
      <p:sp>
        <p:nvSpPr>
          <p:cNvPr id="159767" name="Line 23"/>
          <p:cNvSpPr>
            <a:spLocks noChangeShapeType="1"/>
          </p:cNvSpPr>
          <p:nvPr/>
        </p:nvSpPr>
        <p:spPr bwMode="auto">
          <a:xfrm flipV="1">
            <a:off x="4279900" y="4541838"/>
            <a:ext cx="0" cy="1611312"/>
          </a:xfrm>
          <a:prstGeom prst="line">
            <a:avLst/>
          </a:prstGeom>
          <a:noFill/>
          <a:ln w="76200">
            <a:solidFill>
              <a:srgbClr val="CC00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9769" name="Oval 25"/>
          <p:cNvSpPr>
            <a:spLocks noChangeArrowheads="1"/>
          </p:cNvSpPr>
          <p:nvPr/>
        </p:nvSpPr>
        <p:spPr bwMode="auto">
          <a:xfrm>
            <a:off x="4184650" y="6043613"/>
            <a:ext cx="204788" cy="204787"/>
          </a:xfrm>
          <a:prstGeom prst="ellipse">
            <a:avLst/>
          </a:prstGeom>
          <a:gradFill rotWithShape="1">
            <a:gsLst>
              <a:gs pos="0">
                <a:srgbClr val="CC0099"/>
              </a:gs>
              <a:gs pos="100000">
                <a:srgbClr val="5E0047"/>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59770" name="Line 26"/>
          <p:cNvSpPr>
            <a:spLocks noChangeShapeType="1"/>
          </p:cNvSpPr>
          <p:nvPr/>
        </p:nvSpPr>
        <p:spPr bwMode="auto">
          <a:xfrm flipV="1">
            <a:off x="4264025" y="4513263"/>
            <a:ext cx="541338" cy="1624012"/>
          </a:xfrm>
          <a:prstGeom prst="line">
            <a:avLst/>
          </a:prstGeom>
          <a:noFill/>
          <a:ln w="76200">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9771" name="Oval 27"/>
          <p:cNvSpPr>
            <a:spLocks noChangeArrowheads="1"/>
          </p:cNvSpPr>
          <p:nvPr/>
        </p:nvSpPr>
        <p:spPr bwMode="auto">
          <a:xfrm>
            <a:off x="4179888" y="6040438"/>
            <a:ext cx="204787" cy="204787"/>
          </a:xfrm>
          <a:prstGeom prst="ellipse">
            <a:avLst/>
          </a:prstGeom>
          <a:gradFill flip="none" rotWithShape="1">
            <a:gsLst>
              <a:gs pos="0">
                <a:srgbClr val="008080">
                  <a:shade val="30000"/>
                  <a:satMod val="115000"/>
                </a:srgbClr>
              </a:gs>
              <a:gs pos="50000">
                <a:srgbClr val="008080">
                  <a:shade val="67500"/>
                  <a:satMod val="115000"/>
                </a:srgbClr>
              </a:gs>
              <a:gs pos="100000">
                <a:srgbClr val="008080">
                  <a:shade val="100000"/>
                  <a:satMod val="115000"/>
                </a:srgbClr>
              </a:gs>
            </a:gsLst>
            <a:path path="circle">
              <a:fillToRect l="50000" t="50000" r="50000" b="50000"/>
            </a:path>
            <a:tileRect/>
          </a:gradFill>
          <a:ln w="9525">
            <a:solidFill>
              <a:schemeClr val="tx1"/>
            </a:solidFill>
            <a:round/>
            <a:headEnd/>
            <a:tailEnd/>
          </a:ln>
          <a:effectLst/>
        </p:spPr>
        <p:txBody>
          <a:bodyPr wrap="none" anchor="ctr"/>
          <a:lstStyle/>
          <a:p>
            <a:pPr>
              <a:defRPr/>
            </a:pPr>
            <a:endParaRPr lang="en-US">
              <a:latin typeface="Arial" pitchFamily="34" charset="0"/>
              <a:cs typeface="Arial" pitchFamily="34" charset="0"/>
            </a:endParaRPr>
          </a:p>
        </p:txBody>
      </p:sp>
      <p:sp>
        <p:nvSpPr>
          <p:cNvPr id="2" name="Text Box 17"/>
          <p:cNvSpPr txBox="1">
            <a:spLocks noChangeArrowheads="1"/>
          </p:cNvSpPr>
          <p:nvPr/>
        </p:nvSpPr>
        <p:spPr bwMode="auto">
          <a:xfrm>
            <a:off x="6369050" y="0"/>
            <a:ext cx="277495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2000">
                <a:solidFill>
                  <a:srgbClr val="006600"/>
                </a:solidFill>
              </a:rPr>
              <a:t>The light line represents the path a particle would follow if its speed were </a:t>
            </a:r>
            <a:r>
              <a:rPr lang="en-US" altLang="en-US" sz="2000" i="1">
                <a:solidFill>
                  <a:srgbClr val="006600"/>
                </a:solidFill>
              </a:rPr>
              <a:t>c</a:t>
            </a:r>
            <a:r>
              <a:rPr lang="en-US" altLang="en-US" sz="2000">
                <a:solidFill>
                  <a:srgbClr val="006600"/>
                </a:solidFill>
              </a:rPr>
              <a:t>.</a:t>
            </a:r>
          </a:p>
        </p:txBody>
      </p:sp>
      <p:sp>
        <p:nvSpPr>
          <p:cNvPr id="3" name="Text Box 17"/>
          <p:cNvSpPr txBox="1">
            <a:spLocks noChangeArrowheads="1"/>
          </p:cNvSpPr>
          <p:nvPr/>
        </p:nvSpPr>
        <p:spPr bwMode="auto">
          <a:xfrm>
            <a:off x="6537325" y="5233988"/>
            <a:ext cx="2606675"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2000">
                <a:solidFill>
                  <a:srgbClr val="006600"/>
                </a:solidFill>
              </a:rPr>
              <a:t>Since no particle can exceed the speed of light, slopes can never be below the green line </a:t>
            </a:r>
          </a:p>
        </p:txBody>
      </p:sp>
      <p:sp>
        <p:nvSpPr>
          <p:cNvPr id="13332" name="Text Box 9"/>
          <p:cNvSpPr txBox="1">
            <a:spLocks noChangeArrowheads="1"/>
          </p:cNvSpPr>
          <p:nvPr/>
        </p:nvSpPr>
        <p:spPr bwMode="auto">
          <a:xfrm>
            <a:off x="8475663" y="404812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chemeClr val="accent2"/>
                </a:solidFill>
              </a:rPr>
              <a:t>y</a:t>
            </a:r>
          </a:p>
        </p:txBody>
      </p:sp>
      <p:cxnSp>
        <p:nvCxnSpPr>
          <p:cNvPr id="7" name="Straight Connector 6"/>
          <p:cNvCxnSpPr/>
          <p:nvPr/>
        </p:nvCxnSpPr>
        <p:spPr>
          <a:xfrm flipV="1">
            <a:off x="4283075" y="4602163"/>
            <a:ext cx="1554163" cy="1554162"/>
          </a:xfrm>
          <a:prstGeom prst="line">
            <a:avLst/>
          </a:prstGeom>
          <a:ln w="57150">
            <a:solidFill>
              <a:srgbClr val="0066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3730">
                                            <p:txEl>
                                              <p:pRg st="1" end="1"/>
                                            </p:txEl>
                                          </p:spTgt>
                                        </p:tgtEl>
                                        <p:attrNameLst>
                                          <p:attrName>style.visibility</p:attrName>
                                        </p:attrNameLst>
                                      </p:cBhvr>
                                      <p:to>
                                        <p:strVal val="visible"/>
                                      </p:to>
                                    </p:set>
                                    <p:anim calcmode="lin" valueType="num">
                                      <p:cBhvr additive="base">
                                        <p:cTn id="7" dur="500" fill="hold"/>
                                        <p:tgtEl>
                                          <p:spTgt spid="7373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373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2000"/>
                                        <p:tgtEl>
                                          <p:spTgt spid="5"/>
                                        </p:tgtEl>
                                      </p:cBhvr>
                                    </p:animEffect>
                                  </p:childTnLst>
                                  <p:subTnLst>
                                    <p:audio>
                                      <p:cMediaNode>
                                        <p:cTn display="0" masterRel="sameClick">
                                          <p:stCondLst>
                                            <p:cond evt="begin" delay="0">
                                              <p:tn val="11"/>
                                            </p:cond>
                                          </p:stCondLst>
                                          <p:endCondLst>
                                            <p:cond evt="onStopAudio" delay="0">
                                              <p:tgtEl>
                                                <p:sldTgt/>
                                              </p:tgtEl>
                                            </p:cond>
                                          </p:endCondLst>
                                        </p:cTn>
                                        <p:tgtEl>
                                          <p:sndTgt r:embed="rId5" name="drumroll.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90129"/>
                                        </p:tgtEl>
                                        <p:attrNameLst>
                                          <p:attrName>style.visibility</p:attrName>
                                        </p:attrNameLst>
                                      </p:cBhvr>
                                      <p:to>
                                        <p:strVal val="visible"/>
                                      </p:to>
                                    </p:set>
                                    <p:anim calcmode="lin" valueType="num">
                                      <p:cBhvr additive="base">
                                        <p:cTn id="18" dur="500" fill="hold"/>
                                        <p:tgtEl>
                                          <p:spTgt spid="90129"/>
                                        </p:tgtEl>
                                        <p:attrNameLst>
                                          <p:attrName>ppt_x</p:attrName>
                                        </p:attrNameLst>
                                      </p:cBhvr>
                                      <p:tavLst>
                                        <p:tav tm="0">
                                          <p:val>
                                            <p:strVal val="1+#ppt_w/2"/>
                                          </p:val>
                                        </p:tav>
                                        <p:tav tm="100000">
                                          <p:val>
                                            <p:strVal val="#ppt_x"/>
                                          </p:val>
                                        </p:tav>
                                      </p:tavLst>
                                    </p:anim>
                                    <p:anim calcmode="lin" valueType="num">
                                      <p:cBhvr additive="base">
                                        <p:cTn id="19" dur="500" fill="hold"/>
                                        <p:tgtEl>
                                          <p:spTgt spid="9012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73730">
                                            <p:txEl>
                                              <p:pRg st="2" end="2"/>
                                            </p:txEl>
                                          </p:spTgt>
                                        </p:tgtEl>
                                        <p:attrNameLst>
                                          <p:attrName>style.visibility</p:attrName>
                                        </p:attrNameLst>
                                      </p:cBhvr>
                                      <p:to>
                                        <p:strVal val="visible"/>
                                      </p:to>
                                    </p:set>
                                    <p:anim calcmode="lin" valueType="num">
                                      <p:cBhvr additive="base">
                                        <p:cTn id="24" dur="500" fill="hold"/>
                                        <p:tgtEl>
                                          <p:spTgt spid="73730">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7373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4"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down)">
                                      <p:cBhvr>
                                        <p:cTn id="30" dur="2000"/>
                                        <p:tgtEl>
                                          <p:spTgt spid="6"/>
                                        </p:tgtEl>
                                      </p:cBhvr>
                                    </p:animEffect>
                                  </p:childTnLst>
                                  <p:subTnLst>
                                    <p:audio>
                                      <p:cMediaNode>
                                        <p:cTn display="0" masterRel="sameClick">
                                          <p:stCondLst>
                                            <p:cond evt="begin" delay="0">
                                              <p:tn val="28"/>
                                            </p:cond>
                                          </p:stCondLst>
                                          <p:endCondLst>
                                            <p:cond evt="onStopAudio" delay="0">
                                              <p:tgtEl>
                                                <p:sldTgt/>
                                              </p:tgtEl>
                                            </p:cond>
                                          </p:endCondLst>
                                        </p:cTn>
                                        <p:tgtEl>
                                          <p:sndTgt r:embed="rId5" name="drumroll.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73730">
                                            <p:txEl>
                                              <p:pRg st="3" end="3"/>
                                            </p:txEl>
                                          </p:spTgt>
                                        </p:tgtEl>
                                        <p:attrNameLst>
                                          <p:attrName>style.visibility</p:attrName>
                                        </p:attrNameLst>
                                      </p:cBhvr>
                                      <p:to>
                                        <p:strVal val="visible"/>
                                      </p:to>
                                    </p:set>
                                    <p:anim calcmode="lin" valueType="num">
                                      <p:cBhvr additive="base">
                                        <p:cTn id="35" dur="500" fill="hold"/>
                                        <p:tgtEl>
                                          <p:spTgt spid="73730">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373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53" presetClass="entr" presetSubtype="0" fill="hold" grpId="0" nodeType="clickEffect">
                                  <p:stCondLst>
                                    <p:cond delay="0"/>
                                  </p:stCondLst>
                                  <p:childTnLst>
                                    <p:set>
                                      <p:cBhvr>
                                        <p:cTn id="40" dur="1" fill="hold">
                                          <p:stCondLst>
                                            <p:cond delay="0"/>
                                          </p:stCondLst>
                                        </p:cTn>
                                        <p:tgtEl>
                                          <p:spTgt spid="159769"/>
                                        </p:tgtEl>
                                        <p:attrNameLst>
                                          <p:attrName>style.visibility</p:attrName>
                                        </p:attrNameLst>
                                      </p:cBhvr>
                                      <p:to>
                                        <p:strVal val="visible"/>
                                      </p:to>
                                    </p:set>
                                    <p:anim calcmode="lin" valueType="num">
                                      <p:cBhvr>
                                        <p:cTn id="41" dur="500" fill="hold"/>
                                        <p:tgtEl>
                                          <p:spTgt spid="159769"/>
                                        </p:tgtEl>
                                        <p:attrNameLst>
                                          <p:attrName>ppt_w</p:attrName>
                                        </p:attrNameLst>
                                      </p:cBhvr>
                                      <p:tavLst>
                                        <p:tav tm="0">
                                          <p:val>
                                            <p:fltVal val="0"/>
                                          </p:val>
                                        </p:tav>
                                        <p:tav tm="100000">
                                          <p:val>
                                            <p:strVal val="#ppt_w"/>
                                          </p:val>
                                        </p:tav>
                                      </p:tavLst>
                                    </p:anim>
                                    <p:anim calcmode="lin" valueType="num">
                                      <p:cBhvr>
                                        <p:cTn id="42" dur="500" fill="hold"/>
                                        <p:tgtEl>
                                          <p:spTgt spid="159769"/>
                                        </p:tgtEl>
                                        <p:attrNameLst>
                                          <p:attrName>ppt_h</p:attrName>
                                        </p:attrNameLst>
                                      </p:cBhvr>
                                      <p:tavLst>
                                        <p:tav tm="0">
                                          <p:val>
                                            <p:fltVal val="0"/>
                                          </p:val>
                                        </p:tav>
                                        <p:tav tm="100000">
                                          <p:val>
                                            <p:strVal val="#ppt_h"/>
                                          </p:val>
                                        </p:tav>
                                      </p:tavLst>
                                    </p:anim>
                                    <p:animEffect transition="in" filter="fade">
                                      <p:cBhvr>
                                        <p:cTn id="43" dur="500"/>
                                        <p:tgtEl>
                                          <p:spTgt spid="159769"/>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4" repeatCount="indefinite" fill="hold" grpId="0" nodeType="clickEffect">
                                  <p:stCondLst>
                                    <p:cond delay="0"/>
                                  </p:stCondLst>
                                  <p:childTnLst>
                                    <p:set>
                                      <p:cBhvr>
                                        <p:cTn id="47" dur="1" fill="hold">
                                          <p:stCondLst>
                                            <p:cond delay="0"/>
                                          </p:stCondLst>
                                        </p:cTn>
                                        <p:tgtEl>
                                          <p:spTgt spid="159767"/>
                                        </p:tgtEl>
                                        <p:attrNameLst>
                                          <p:attrName>style.visibility</p:attrName>
                                        </p:attrNameLst>
                                      </p:cBhvr>
                                      <p:to>
                                        <p:strVal val="visible"/>
                                      </p:to>
                                    </p:set>
                                    <p:animEffect transition="in" filter="wipe(down)">
                                      <p:cBhvr>
                                        <p:cTn id="48" dur="5000"/>
                                        <p:tgtEl>
                                          <p:spTgt spid="159767"/>
                                        </p:tgtEl>
                                      </p:cBhvr>
                                    </p:animEffect>
                                  </p:childTnLst>
                                </p:cTn>
                              </p:par>
                              <p:par>
                                <p:cTn id="49" presetID="64" presetClass="path" presetSubtype="0" repeatCount="indefinite" fill="hold" grpId="1" nodeType="withEffect">
                                  <p:stCondLst>
                                    <p:cond delay="0"/>
                                  </p:stCondLst>
                                  <p:childTnLst>
                                    <p:animMotion origin="layout" path="M -4.44444E-6 -3.33333E-6 L -0.00138 -0.2368 " pathEditMode="relative" rAng="0" ptsTypes="AA">
                                      <p:cBhvr>
                                        <p:cTn id="50" dur="5000" fill="hold"/>
                                        <p:tgtEl>
                                          <p:spTgt spid="159769"/>
                                        </p:tgtEl>
                                        <p:attrNameLst>
                                          <p:attrName>ppt_x</p:attrName>
                                          <p:attrName>ppt_y</p:attrName>
                                        </p:attrNameLst>
                                      </p:cBhvr>
                                      <p:rCtr x="-69" y="-11852"/>
                                    </p:animMotion>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73730">
                                            <p:txEl>
                                              <p:pRg st="4" end="4"/>
                                            </p:txEl>
                                          </p:spTgt>
                                        </p:tgtEl>
                                        <p:attrNameLst>
                                          <p:attrName>style.visibility</p:attrName>
                                        </p:attrNameLst>
                                      </p:cBhvr>
                                      <p:to>
                                        <p:strVal val="visible"/>
                                      </p:to>
                                    </p:set>
                                    <p:anim calcmode="lin" valueType="num">
                                      <p:cBhvr additive="base">
                                        <p:cTn id="55" dur="500" fill="hold"/>
                                        <p:tgtEl>
                                          <p:spTgt spid="73730">
                                            <p:txEl>
                                              <p:pRg st="4" end="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373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73730">
                                            <p:txEl>
                                              <p:pRg st="5" end="5"/>
                                            </p:txEl>
                                          </p:spTgt>
                                        </p:tgtEl>
                                        <p:attrNameLst>
                                          <p:attrName>style.visibility</p:attrName>
                                        </p:attrNameLst>
                                      </p:cBhvr>
                                      <p:to>
                                        <p:strVal val="visible"/>
                                      </p:to>
                                    </p:set>
                                    <p:anim calcmode="lin" valueType="num">
                                      <p:cBhvr additive="base">
                                        <p:cTn id="61" dur="500" fill="hold"/>
                                        <p:tgtEl>
                                          <p:spTgt spid="73730">
                                            <p:txEl>
                                              <p:pRg st="5" end="5"/>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7373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4" name="arrow.wav"/>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53" presetClass="entr" presetSubtype="0" fill="hold" nodeType="clickEffect">
                                  <p:stCondLst>
                                    <p:cond delay="0"/>
                                  </p:stCondLst>
                                  <p:childTnLst>
                                    <p:set>
                                      <p:cBhvr>
                                        <p:cTn id="66" dur="1" fill="hold">
                                          <p:stCondLst>
                                            <p:cond delay="0"/>
                                          </p:stCondLst>
                                        </p:cTn>
                                        <p:tgtEl>
                                          <p:spTgt spid="159771"/>
                                        </p:tgtEl>
                                        <p:attrNameLst>
                                          <p:attrName>style.visibility</p:attrName>
                                        </p:attrNameLst>
                                      </p:cBhvr>
                                      <p:to>
                                        <p:strVal val="visible"/>
                                      </p:to>
                                    </p:set>
                                    <p:anim calcmode="lin" valueType="num">
                                      <p:cBhvr>
                                        <p:cTn id="67" dur="500" fill="hold"/>
                                        <p:tgtEl>
                                          <p:spTgt spid="159771"/>
                                        </p:tgtEl>
                                        <p:attrNameLst>
                                          <p:attrName>ppt_w</p:attrName>
                                        </p:attrNameLst>
                                      </p:cBhvr>
                                      <p:tavLst>
                                        <p:tav tm="0">
                                          <p:val>
                                            <p:fltVal val="0"/>
                                          </p:val>
                                        </p:tav>
                                        <p:tav tm="100000">
                                          <p:val>
                                            <p:strVal val="#ppt_w"/>
                                          </p:val>
                                        </p:tav>
                                      </p:tavLst>
                                    </p:anim>
                                    <p:anim calcmode="lin" valueType="num">
                                      <p:cBhvr>
                                        <p:cTn id="68" dur="500" fill="hold"/>
                                        <p:tgtEl>
                                          <p:spTgt spid="159771"/>
                                        </p:tgtEl>
                                        <p:attrNameLst>
                                          <p:attrName>ppt_h</p:attrName>
                                        </p:attrNameLst>
                                      </p:cBhvr>
                                      <p:tavLst>
                                        <p:tav tm="0">
                                          <p:val>
                                            <p:fltVal val="0"/>
                                          </p:val>
                                        </p:tav>
                                        <p:tav tm="100000">
                                          <p:val>
                                            <p:strVal val="#ppt_h"/>
                                          </p:val>
                                        </p:tav>
                                      </p:tavLst>
                                    </p:anim>
                                    <p:animEffect transition="in" filter="fade">
                                      <p:cBhvr>
                                        <p:cTn id="69" dur="500"/>
                                        <p:tgtEl>
                                          <p:spTgt spid="159771"/>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22" presetClass="entr" presetSubtype="4" repeatCount="indefinite" fill="hold" grpId="0" nodeType="clickEffect">
                                  <p:stCondLst>
                                    <p:cond delay="0"/>
                                  </p:stCondLst>
                                  <p:childTnLst>
                                    <p:set>
                                      <p:cBhvr>
                                        <p:cTn id="73" dur="1" fill="hold">
                                          <p:stCondLst>
                                            <p:cond delay="0"/>
                                          </p:stCondLst>
                                        </p:cTn>
                                        <p:tgtEl>
                                          <p:spTgt spid="159770"/>
                                        </p:tgtEl>
                                        <p:attrNameLst>
                                          <p:attrName>style.visibility</p:attrName>
                                        </p:attrNameLst>
                                      </p:cBhvr>
                                      <p:to>
                                        <p:strVal val="visible"/>
                                      </p:to>
                                    </p:set>
                                    <p:animEffect transition="in" filter="wipe(down)">
                                      <p:cBhvr>
                                        <p:cTn id="74" dur="5000"/>
                                        <p:tgtEl>
                                          <p:spTgt spid="159770"/>
                                        </p:tgtEl>
                                      </p:cBhvr>
                                    </p:animEffect>
                                  </p:childTnLst>
                                </p:cTn>
                              </p:par>
                              <p:par>
                                <p:cTn id="75" presetID="64" presetClass="path" presetSubtype="0" repeatCount="indefinite" fill="hold" nodeType="withEffect">
                                  <p:stCondLst>
                                    <p:cond delay="0"/>
                                  </p:stCondLst>
                                  <p:childTnLst>
                                    <p:animMotion origin="layout" path="M -3.61111E-6 -3.7037E-7 L 0.05782 -0.23495 " pathEditMode="relative" rAng="0" ptsTypes="AA">
                                      <p:cBhvr>
                                        <p:cTn id="76" dur="5000" fill="hold"/>
                                        <p:tgtEl>
                                          <p:spTgt spid="159771"/>
                                        </p:tgtEl>
                                        <p:attrNameLst>
                                          <p:attrName>ppt_x</p:attrName>
                                          <p:attrName>ppt_y</p:attrName>
                                        </p:attrNameLst>
                                      </p:cBhvr>
                                      <p:rCtr x="2882" y="-11759"/>
                                    </p:animMotion>
                                  </p:childTnLst>
                                </p:cTn>
                              </p:par>
                            </p:childTnLst>
                          </p:cTn>
                        </p:par>
                      </p:childTnLst>
                    </p:cTn>
                  </p:par>
                  <p:par>
                    <p:cTn id="77" fill="hold" nodeType="clickPar">
                      <p:stCondLst>
                        <p:cond delay="indefinite"/>
                      </p:stCondLst>
                      <p:childTnLst>
                        <p:par>
                          <p:cTn id="78" fill="hold" nodeType="withGroup">
                            <p:stCondLst>
                              <p:cond delay="0"/>
                            </p:stCondLst>
                            <p:childTnLst>
                              <p:par>
                                <p:cTn id="79" presetID="2" presetClass="entr" presetSubtype="2" fill="hold" grpId="0" nodeType="clickEffect">
                                  <p:stCondLst>
                                    <p:cond delay="0"/>
                                  </p:stCondLst>
                                  <p:childTnLst>
                                    <p:set>
                                      <p:cBhvr>
                                        <p:cTn id="80" dur="1" fill="hold">
                                          <p:stCondLst>
                                            <p:cond delay="0"/>
                                          </p:stCondLst>
                                        </p:cTn>
                                        <p:tgtEl>
                                          <p:spTgt spid="2"/>
                                        </p:tgtEl>
                                        <p:attrNameLst>
                                          <p:attrName>style.visibility</p:attrName>
                                        </p:attrNameLst>
                                      </p:cBhvr>
                                      <p:to>
                                        <p:strVal val="visible"/>
                                      </p:to>
                                    </p:set>
                                    <p:anim calcmode="lin" valueType="num">
                                      <p:cBhvr additive="base">
                                        <p:cTn id="81" dur="500" fill="hold"/>
                                        <p:tgtEl>
                                          <p:spTgt spid="2"/>
                                        </p:tgtEl>
                                        <p:attrNameLst>
                                          <p:attrName>ppt_x</p:attrName>
                                        </p:attrNameLst>
                                      </p:cBhvr>
                                      <p:tavLst>
                                        <p:tav tm="0">
                                          <p:val>
                                            <p:strVal val="1+#ppt_w/2"/>
                                          </p:val>
                                        </p:tav>
                                        <p:tav tm="100000">
                                          <p:val>
                                            <p:strVal val="#ppt_x"/>
                                          </p:val>
                                        </p:tav>
                                      </p:tavLst>
                                    </p:anim>
                                    <p:anim calcmode="lin" valueType="num">
                                      <p:cBhvr additive="base">
                                        <p:cTn id="82" dur="50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9"/>
                                            </p:cond>
                                          </p:stCondLst>
                                          <p:endCondLst>
                                            <p:cond evt="onStopAudio" delay="0">
                                              <p:tgtEl>
                                                <p:sldTgt/>
                                              </p:tgtEl>
                                            </p:cond>
                                          </p:endCondLst>
                                        </p:cTn>
                                        <p:tgtEl>
                                          <p:sndTgt r:embed="rId4" name="arrow.wav"/>
                                        </p:tgtEl>
                                      </p:cMediaNode>
                                    </p:audio>
                                  </p:sub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4" repeatCount="indefinite" fill="hold" nodeType="clickEffect">
                                  <p:stCondLst>
                                    <p:cond delay="0"/>
                                  </p:stCondLst>
                                  <p:childTnLst>
                                    <p:set>
                                      <p:cBhvr>
                                        <p:cTn id="86" dur="1" fill="hold">
                                          <p:stCondLst>
                                            <p:cond delay="0"/>
                                          </p:stCondLst>
                                        </p:cTn>
                                        <p:tgtEl>
                                          <p:spTgt spid="7"/>
                                        </p:tgtEl>
                                        <p:attrNameLst>
                                          <p:attrName>style.visibility</p:attrName>
                                        </p:attrNameLst>
                                      </p:cBhvr>
                                      <p:to>
                                        <p:strVal val="visible"/>
                                      </p:to>
                                    </p:set>
                                    <p:animEffect transition="in" filter="wipe(down)">
                                      <p:cBhvr>
                                        <p:cTn id="87" dur="2000"/>
                                        <p:tgtEl>
                                          <p:spTgt spid="7"/>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 presetClass="entr" presetSubtype="2" fill="hold" grpId="0" nodeType="clickEffect">
                                  <p:stCondLst>
                                    <p:cond delay="0"/>
                                  </p:stCondLst>
                                  <p:childTnLst>
                                    <p:set>
                                      <p:cBhvr>
                                        <p:cTn id="91" dur="1" fill="hold">
                                          <p:stCondLst>
                                            <p:cond delay="0"/>
                                          </p:stCondLst>
                                        </p:cTn>
                                        <p:tgtEl>
                                          <p:spTgt spid="3"/>
                                        </p:tgtEl>
                                        <p:attrNameLst>
                                          <p:attrName>style.visibility</p:attrName>
                                        </p:attrNameLst>
                                      </p:cBhvr>
                                      <p:to>
                                        <p:strVal val="visible"/>
                                      </p:to>
                                    </p:set>
                                    <p:anim calcmode="lin" valueType="num">
                                      <p:cBhvr additive="base">
                                        <p:cTn id="92" dur="500" fill="hold"/>
                                        <p:tgtEl>
                                          <p:spTgt spid="3"/>
                                        </p:tgtEl>
                                        <p:attrNameLst>
                                          <p:attrName>ppt_x</p:attrName>
                                        </p:attrNameLst>
                                      </p:cBhvr>
                                      <p:tavLst>
                                        <p:tav tm="0">
                                          <p:val>
                                            <p:strVal val="1+#ppt_w/2"/>
                                          </p:val>
                                        </p:tav>
                                        <p:tav tm="100000">
                                          <p:val>
                                            <p:strVal val="#ppt_x"/>
                                          </p:val>
                                        </p:tav>
                                      </p:tavLst>
                                    </p:anim>
                                    <p:anim calcmode="lin" valueType="num">
                                      <p:cBhvr additive="base">
                                        <p:cTn id="93" dur="500" fill="hold"/>
                                        <p:tgtEl>
                                          <p:spTgt spid="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9" grpId="0"/>
      <p:bldP spid="159767" grpId="0" animBg="1"/>
      <p:bldP spid="159769" grpId="0" animBg="1"/>
      <p:bldP spid="159769" grpId="1" animBg="1"/>
      <p:bldP spid="159770" grpId="0" animBg="1"/>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ChangeArrowheads="1"/>
          </p:cNvSpPr>
          <p:nvPr/>
        </p:nvSpPr>
        <p:spPr bwMode="auto">
          <a:xfrm>
            <a:off x="685800" y="1338263"/>
            <a:ext cx="7772400" cy="5519737"/>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a:solidFill>
                  <a:srgbClr val="333399"/>
                </a:solidFill>
              </a:rPr>
              <a:t>Spacetime interval</a:t>
            </a:r>
            <a:r>
              <a:rPr lang="en-US" altLang="en-US" sz="2400">
                <a:solidFill>
                  <a:srgbClr val="333399"/>
                </a:solidFill>
              </a:rPr>
              <a:t> – Worldlines</a:t>
            </a:r>
            <a:endParaRPr lang="en-US" altLang="en-US" sz="2000">
              <a:solidFill>
                <a:srgbClr val="000000"/>
              </a:solidFill>
              <a:latin typeface="Courier New" pitchFamily="49" charset="0"/>
              <a:cs typeface="Times New Roman" pitchFamily="18" charset="0"/>
            </a:endParaRPr>
          </a:p>
          <a:p>
            <a:pPr>
              <a:buFontTx/>
              <a:buNone/>
            </a:pPr>
            <a:r>
              <a:rPr lang="en-US" altLang="en-US" sz="2400">
                <a:solidFill>
                  <a:srgbClr val="000000"/>
                </a:solidFill>
                <a:cs typeface="Times New Roman" pitchFamily="18" charset="0"/>
                <a:sym typeface="Symbol" pitchFamily="18" charset="2"/>
              </a:rPr>
              <a:t></a:t>
            </a:r>
            <a:r>
              <a:rPr lang="en-US" altLang="en-US" sz="2400"/>
              <a:t>We call the path a particle follows                            through spacetime a </a:t>
            </a:r>
            <a:r>
              <a:rPr lang="en-US" altLang="en-US" sz="2400" b="1"/>
              <a:t>worldline</a:t>
            </a:r>
            <a:r>
              <a:rPr lang="en-US" altLang="en-US" sz="2400"/>
              <a:t>.</a:t>
            </a:r>
          </a:p>
          <a:p>
            <a:pPr>
              <a:buFontTx/>
              <a:buNone/>
            </a:pPr>
            <a:r>
              <a:rPr lang="en-US" altLang="en-US" sz="2400">
                <a:solidFill>
                  <a:srgbClr val="000000"/>
                </a:solidFill>
                <a:sym typeface="Symbol" pitchFamily="18" charset="2"/>
              </a:rPr>
              <a:t></a:t>
            </a:r>
            <a:r>
              <a:rPr lang="en-US" altLang="en-US" sz="2400"/>
              <a:t>Since the gradient of the light line                                 represents the speed of light, it                                     follows that mass particles must                                     never have a gradient that lies                                      below the light line.</a:t>
            </a:r>
            <a:endParaRPr lang="en-US" altLang="en-US" sz="2400">
              <a:sym typeface="Symbol" pitchFamily="18" charset="2"/>
            </a:endParaRPr>
          </a:p>
          <a:p>
            <a:pPr>
              <a:buFontTx/>
              <a:buNone/>
            </a:pPr>
            <a:r>
              <a:rPr lang="en-US" altLang="en-US" sz="2400">
                <a:solidFill>
                  <a:srgbClr val="000000"/>
                </a:solidFill>
                <a:sym typeface="Symbol" pitchFamily="18" charset="2"/>
              </a:rPr>
              <a:t></a:t>
            </a:r>
            <a:r>
              <a:rPr lang="en-US" altLang="en-US" sz="2400">
                <a:solidFill>
                  <a:srgbClr val="000000"/>
                </a:solidFill>
              </a:rPr>
              <a:t>The orange region represents a “forbidden” region, that ordinary mass particles cannot enter (from the origin).</a:t>
            </a:r>
          </a:p>
          <a:p>
            <a:pPr>
              <a:buFontTx/>
              <a:buNone/>
            </a:pPr>
            <a:r>
              <a:rPr lang="en-US" altLang="en-US" sz="2400">
                <a:solidFill>
                  <a:srgbClr val="000000"/>
                </a:solidFill>
                <a:sym typeface="Symbol" pitchFamily="18" charset="2"/>
              </a:rPr>
              <a:t></a:t>
            </a:r>
            <a:r>
              <a:rPr lang="en-US" altLang="en-US" sz="2400">
                <a:solidFill>
                  <a:srgbClr val="000000"/>
                </a:solidFill>
              </a:rPr>
              <a:t>Particles called </a:t>
            </a:r>
            <a:r>
              <a:rPr lang="en-US" altLang="en-US" sz="2400" b="1">
                <a:solidFill>
                  <a:srgbClr val="000000"/>
                </a:solidFill>
              </a:rPr>
              <a:t>tachyons</a:t>
            </a:r>
            <a:r>
              <a:rPr lang="en-US" altLang="en-US" sz="2400">
                <a:solidFill>
                  <a:srgbClr val="000000"/>
                </a:solidFill>
              </a:rPr>
              <a:t> have been postulated that can only travel </a:t>
            </a:r>
            <a:r>
              <a:rPr lang="en-US" altLang="en-US" sz="2400" i="1">
                <a:solidFill>
                  <a:srgbClr val="000000"/>
                </a:solidFill>
              </a:rPr>
              <a:t>faster</a:t>
            </a:r>
            <a:r>
              <a:rPr lang="en-US" altLang="en-US" sz="2400">
                <a:solidFill>
                  <a:srgbClr val="000000"/>
                </a:solidFill>
              </a:rPr>
              <a:t> than the speed of light, but these particles would violate causality and other laws of physics and so are not really taken seriously.</a:t>
            </a:r>
          </a:p>
        </p:txBody>
      </p:sp>
      <p:sp>
        <p:nvSpPr>
          <p:cNvPr id="11310" name="AutoShape 46"/>
          <p:cNvSpPr>
            <a:spLocks noChangeArrowheads="1"/>
          </p:cNvSpPr>
          <p:nvPr/>
        </p:nvSpPr>
        <p:spPr bwMode="auto">
          <a:xfrm flipH="1">
            <a:off x="5843588" y="2492375"/>
            <a:ext cx="1949450" cy="1925638"/>
          </a:xfrm>
          <a:prstGeom prst="rtTriangle">
            <a:avLst/>
          </a:prstGeom>
          <a:solidFill>
            <a:srgbClr val="FF9966">
              <a:alpha val="4392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4340" name="Rectangle 118"/>
          <p:cNvSpPr>
            <a:spLocks noChangeArrowheads="1"/>
          </p:cNvSpPr>
          <p:nvPr/>
        </p:nvSpPr>
        <p:spPr bwMode="auto">
          <a:xfrm>
            <a:off x="685800" y="393700"/>
            <a:ext cx="77724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b="1">
                <a:solidFill>
                  <a:schemeClr val="tx2"/>
                </a:solidFill>
              </a:rPr>
              <a:t>Option A: Relativity</a:t>
            </a:r>
            <a:br>
              <a:rPr lang="en-US" altLang="en-US" sz="2800" b="1">
                <a:solidFill>
                  <a:schemeClr val="tx2"/>
                </a:solidFill>
              </a:rPr>
            </a:br>
            <a:r>
              <a:rPr lang="en-US" altLang="en-US" sz="2800"/>
              <a:t>A.3 – Spacetime diagrams</a:t>
            </a:r>
          </a:p>
        </p:txBody>
      </p:sp>
      <p:grpSp>
        <p:nvGrpSpPr>
          <p:cNvPr id="9" name="Group 16"/>
          <p:cNvGrpSpPr>
            <a:grpSpLocks/>
          </p:cNvGrpSpPr>
          <p:nvPr/>
        </p:nvGrpSpPr>
        <p:grpSpPr bwMode="auto">
          <a:xfrm>
            <a:off x="5638800" y="2097088"/>
            <a:ext cx="2635250" cy="2517775"/>
            <a:chOff x="1218" y="2297"/>
            <a:chExt cx="1660" cy="1586"/>
          </a:xfrm>
        </p:grpSpPr>
        <p:sp>
          <p:nvSpPr>
            <p:cNvPr id="14351" name="Line 17"/>
            <p:cNvSpPr>
              <a:spLocks noChangeShapeType="1"/>
            </p:cNvSpPr>
            <p:nvPr/>
          </p:nvSpPr>
          <p:spPr bwMode="auto">
            <a:xfrm flipV="1">
              <a:off x="1357" y="2539"/>
              <a:ext cx="0" cy="1213"/>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52" name="Line 18"/>
            <p:cNvSpPr>
              <a:spLocks noChangeShapeType="1"/>
            </p:cNvSpPr>
            <p:nvPr/>
          </p:nvSpPr>
          <p:spPr bwMode="auto">
            <a:xfrm>
              <a:off x="1357" y="3759"/>
              <a:ext cx="1341" cy="0"/>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53" name="Line 19"/>
            <p:cNvSpPr>
              <a:spLocks noChangeShapeType="1"/>
            </p:cNvSpPr>
            <p:nvPr/>
          </p:nvSpPr>
          <p:spPr bwMode="auto">
            <a:xfrm flipV="1">
              <a:off x="1357" y="2554"/>
              <a:ext cx="1205" cy="1205"/>
            </a:xfrm>
            <a:prstGeom prst="line">
              <a:avLst/>
            </a:prstGeom>
            <a:noFill/>
            <a:ln w="9525">
              <a:solidFill>
                <a:srgbClr val="0066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4354" name="Text Box 20"/>
            <p:cNvSpPr txBox="1">
              <a:spLocks noChangeArrowheads="1"/>
            </p:cNvSpPr>
            <p:nvPr/>
          </p:nvSpPr>
          <p:spPr bwMode="auto">
            <a:xfrm>
              <a:off x="2666" y="3595"/>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chemeClr val="accent2"/>
                  </a:solidFill>
                </a:rPr>
                <a:t>x</a:t>
              </a:r>
            </a:p>
          </p:txBody>
        </p:sp>
        <p:sp>
          <p:nvSpPr>
            <p:cNvPr id="14355" name="Text Box 21"/>
            <p:cNvSpPr txBox="1">
              <a:spLocks noChangeArrowheads="1"/>
            </p:cNvSpPr>
            <p:nvPr/>
          </p:nvSpPr>
          <p:spPr bwMode="auto">
            <a:xfrm>
              <a:off x="1218" y="2297"/>
              <a:ext cx="26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rgbClr val="FF0000"/>
                  </a:solidFill>
                </a:rPr>
                <a:t>ct</a:t>
              </a:r>
            </a:p>
          </p:txBody>
        </p:sp>
      </p:grpSp>
      <p:sp>
        <p:nvSpPr>
          <p:cNvPr id="161814" name="Line 22"/>
          <p:cNvSpPr>
            <a:spLocks noChangeShapeType="1"/>
          </p:cNvSpPr>
          <p:nvPr/>
        </p:nvSpPr>
        <p:spPr bwMode="auto">
          <a:xfrm>
            <a:off x="5867400" y="2682875"/>
            <a:ext cx="4763" cy="1746250"/>
          </a:xfrm>
          <a:custGeom>
            <a:avLst/>
            <a:gdLst>
              <a:gd name="T0" fmla="*/ 0 w 3"/>
              <a:gd name="T1" fmla="*/ 2147483647 h 1100"/>
              <a:gd name="T2" fmla="*/ 2147483647 w 3"/>
              <a:gd name="T3" fmla="*/ 0 h 1100"/>
              <a:gd name="T4" fmla="*/ 0 60000 65536"/>
              <a:gd name="T5" fmla="*/ 0 60000 65536"/>
              <a:gd name="T6" fmla="*/ 0 w 3"/>
              <a:gd name="T7" fmla="*/ 0 h 1100"/>
              <a:gd name="T8" fmla="*/ 3 w 3"/>
              <a:gd name="T9" fmla="*/ 1100 h 1100"/>
            </a:gdLst>
            <a:ahLst/>
            <a:cxnLst>
              <a:cxn ang="T4">
                <a:pos x="T0" y="T1"/>
              </a:cxn>
              <a:cxn ang="T5">
                <a:pos x="T2" y="T3"/>
              </a:cxn>
            </a:cxnLst>
            <a:rect l="T6" t="T7" r="T8" b="T9"/>
            <a:pathLst>
              <a:path w="3" h="1100">
                <a:moveTo>
                  <a:pt x="0" y="1100"/>
                </a:moveTo>
                <a:lnTo>
                  <a:pt x="3" y="0"/>
                </a:lnTo>
              </a:path>
            </a:pathLst>
          </a:custGeom>
          <a:noFill/>
          <a:ln w="76200">
            <a:solidFill>
              <a:srgbClr val="0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 name="Text Box 17"/>
          <p:cNvSpPr txBox="1">
            <a:spLocks noChangeArrowheads="1"/>
          </p:cNvSpPr>
          <p:nvPr/>
        </p:nvSpPr>
        <p:spPr bwMode="auto">
          <a:xfrm rot="-2656803">
            <a:off x="5527675" y="1493838"/>
            <a:ext cx="28368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rgbClr val="008080"/>
                </a:solidFill>
              </a:rPr>
              <a:t>Worldline: </a:t>
            </a:r>
            <a:r>
              <a:rPr lang="en-US" altLang="en-US" sz="2000" i="1">
                <a:solidFill>
                  <a:srgbClr val="008080"/>
                </a:solidFill>
              </a:rPr>
              <a:t>v</a:t>
            </a:r>
            <a:r>
              <a:rPr lang="en-US" altLang="en-US" sz="2000">
                <a:solidFill>
                  <a:srgbClr val="008080"/>
                </a:solidFill>
              </a:rPr>
              <a:t> = 0</a:t>
            </a:r>
          </a:p>
        </p:txBody>
      </p:sp>
      <p:sp>
        <p:nvSpPr>
          <p:cNvPr id="3" name="Line 22"/>
          <p:cNvSpPr>
            <a:spLocks noChangeShapeType="1"/>
          </p:cNvSpPr>
          <p:nvPr/>
        </p:nvSpPr>
        <p:spPr bwMode="auto">
          <a:xfrm flipV="1">
            <a:off x="5864225" y="2692400"/>
            <a:ext cx="565150" cy="1719263"/>
          </a:xfrm>
          <a:prstGeom prst="line">
            <a:avLst/>
          </a:prstGeom>
          <a:noFill/>
          <a:ln w="76200">
            <a:solidFill>
              <a:srgbClr val="8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 name="Text Box 17"/>
          <p:cNvSpPr txBox="1">
            <a:spLocks noChangeArrowheads="1"/>
          </p:cNvSpPr>
          <p:nvPr/>
        </p:nvSpPr>
        <p:spPr bwMode="auto">
          <a:xfrm rot="-2679095">
            <a:off x="5927725" y="1435100"/>
            <a:ext cx="29987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rgbClr val="800080"/>
                </a:solidFill>
              </a:rPr>
              <a:t>Worldline: </a:t>
            </a:r>
            <a:r>
              <a:rPr lang="en-US" altLang="en-US" sz="2000" i="1">
                <a:solidFill>
                  <a:srgbClr val="800080"/>
                </a:solidFill>
              </a:rPr>
              <a:t>v</a:t>
            </a:r>
            <a:r>
              <a:rPr lang="en-US" altLang="en-US" sz="2000">
                <a:solidFill>
                  <a:srgbClr val="800080"/>
                </a:solidFill>
              </a:rPr>
              <a:t> = CONST</a:t>
            </a:r>
          </a:p>
        </p:txBody>
      </p:sp>
      <p:sp>
        <p:nvSpPr>
          <p:cNvPr id="11305" name="Freeform 41"/>
          <p:cNvSpPr>
            <a:spLocks/>
          </p:cNvSpPr>
          <p:nvPr/>
        </p:nvSpPr>
        <p:spPr bwMode="auto">
          <a:xfrm>
            <a:off x="5861050" y="2709863"/>
            <a:ext cx="1106488" cy="1714500"/>
          </a:xfrm>
          <a:custGeom>
            <a:avLst/>
            <a:gdLst>
              <a:gd name="T0" fmla="*/ 0 w 697"/>
              <a:gd name="T1" fmla="*/ 2147483647 h 1080"/>
              <a:gd name="T2" fmla="*/ 2147483647 w 697"/>
              <a:gd name="T3" fmla="*/ 2147483647 h 1080"/>
              <a:gd name="T4" fmla="*/ 2147483647 w 697"/>
              <a:gd name="T5" fmla="*/ 2147483647 h 1080"/>
              <a:gd name="T6" fmla="*/ 2147483647 w 697"/>
              <a:gd name="T7" fmla="*/ 0 h 1080"/>
              <a:gd name="T8" fmla="*/ 0 60000 65536"/>
              <a:gd name="T9" fmla="*/ 0 60000 65536"/>
              <a:gd name="T10" fmla="*/ 0 60000 65536"/>
              <a:gd name="T11" fmla="*/ 0 60000 65536"/>
              <a:gd name="T12" fmla="*/ 0 w 697"/>
              <a:gd name="T13" fmla="*/ 0 h 1080"/>
              <a:gd name="T14" fmla="*/ 697 w 697"/>
              <a:gd name="T15" fmla="*/ 1080 h 1080"/>
            </a:gdLst>
            <a:ahLst/>
            <a:cxnLst>
              <a:cxn ang="T8">
                <a:pos x="T0" y="T1"/>
              </a:cxn>
              <a:cxn ang="T9">
                <a:pos x="T2" y="T3"/>
              </a:cxn>
              <a:cxn ang="T10">
                <a:pos x="T4" y="T5"/>
              </a:cxn>
              <a:cxn ang="T11">
                <a:pos x="T6" y="T7"/>
              </a:cxn>
            </a:cxnLst>
            <a:rect l="T12" t="T13" r="T14" b="T15"/>
            <a:pathLst>
              <a:path w="697" h="1080">
                <a:moveTo>
                  <a:pt x="0" y="1080"/>
                </a:moveTo>
                <a:cubicBezTo>
                  <a:pt x="112" y="969"/>
                  <a:pt x="237" y="861"/>
                  <a:pt x="333" y="738"/>
                </a:cubicBezTo>
                <a:cubicBezTo>
                  <a:pt x="429" y="615"/>
                  <a:pt x="515" y="464"/>
                  <a:pt x="576" y="341"/>
                </a:cubicBezTo>
                <a:cubicBezTo>
                  <a:pt x="637" y="218"/>
                  <a:pt x="672" y="71"/>
                  <a:pt x="697" y="0"/>
                </a:cubicBezTo>
              </a:path>
            </a:pathLst>
          </a:custGeom>
          <a:noFill/>
          <a:ln w="76200" cmpd="sng">
            <a:solidFill>
              <a:srgbClr val="99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 name="Text Box 17"/>
          <p:cNvSpPr txBox="1">
            <a:spLocks noChangeArrowheads="1"/>
          </p:cNvSpPr>
          <p:nvPr/>
        </p:nvSpPr>
        <p:spPr bwMode="auto">
          <a:xfrm rot="-2679095">
            <a:off x="6407150" y="1393825"/>
            <a:ext cx="29987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rgbClr val="990000"/>
                </a:solidFill>
              </a:rPr>
              <a:t>Worldline: </a:t>
            </a:r>
            <a:r>
              <a:rPr lang="en-US" altLang="en-US" sz="2000" i="1">
                <a:solidFill>
                  <a:srgbClr val="990000"/>
                </a:solidFill>
              </a:rPr>
              <a:t>v</a:t>
            </a:r>
            <a:r>
              <a:rPr lang="en-US" altLang="en-US" sz="2000">
                <a:solidFill>
                  <a:srgbClr val="990000"/>
                </a:solidFill>
              </a:rPr>
              <a:t> </a:t>
            </a:r>
            <a:r>
              <a:rPr lang="en-US" altLang="en-US" sz="2000">
                <a:solidFill>
                  <a:srgbClr val="990000"/>
                </a:solidFill>
                <a:sym typeface="Symbol" pitchFamily="18" charset="2"/>
              </a:rPr>
              <a:t></a:t>
            </a:r>
            <a:r>
              <a:rPr lang="en-US" altLang="en-US" sz="2000">
                <a:solidFill>
                  <a:srgbClr val="990000"/>
                </a:solidFill>
              </a:rPr>
              <a:t> CONST</a:t>
            </a:r>
          </a:p>
        </p:txBody>
      </p:sp>
      <p:sp>
        <p:nvSpPr>
          <p:cNvPr id="6" name="Line 22"/>
          <p:cNvSpPr>
            <a:spLocks noChangeShapeType="1"/>
          </p:cNvSpPr>
          <p:nvPr/>
        </p:nvSpPr>
        <p:spPr bwMode="auto">
          <a:xfrm flipV="1">
            <a:off x="5861050" y="2725738"/>
            <a:ext cx="1695450" cy="1708150"/>
          </a:xfrm>
          <a:prstGeom prst="line">
            <a:avLst/>
          </a:prstGeom>
          <a:noFill/>
          <a:ln w="762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Text Box 17"/>
          <p:cNvSpPr txBox="1">
            <a:spLocks noChangeArrowheads="1"/>
          </p:cNvSpPr>
          <p:nvPr/>
        </p:nvSpPr>
        <p:spPr bwMode="auto">
          <a:xfrm rot="-2679095">
            <a:off x="7021513" y="1665288"/>
            <a:ext cx="22844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rgbClr val="006600"/>
                </a:solidFill>
              </a:rPr>
              <a:t>Worldline: </a:t>
            </a:r>
            <a:r>
              <a:rPr lang="en-US" altLang="en-US" sz="2000" i="1">
                <a:solidFill>
                  <a:srgbClr val="006600"/>
                </a:solidFill>
              </a:rPr>
              <a:t>v</a:t>
            </a:r>
            <a:r>
              <a:rPr lang="en-US" altLang="en-US" sz="2000">
                <a:solidFill>
                  <a:srgbClr val="006600"/>
                </a:solidFill>
              </a:rPr>
              <a:t> </a:t>
            </a:r>
            <a:r>
              <a:rPr lang="en-US" altLang="en-US" sz="2000">
                <a:solidFill>
                  <a:srgbClr val="006600"/>
                </a:solidFill>
                <a:sym typeface="Symbol" pitchFamily="18" charset="2"/>
              </a:rPr>
              <a:t>= </a:t>
            </a:r>
            <a:r>
              <a:rPr lang="en-US" altLang="en-US" sz="2000" i="1">
                <a:solidFill>
                  <a:srgbClr val="006600"/>
                </a:solidFill>
                <a:sym typeface="Symbol" pitchFamily="18" charset="2"/>
              </a:rPr>
              <a:t>c</a:t>
            </a:r>
            <a:endParaRPr lang="en-US" altLang="en-US" sz="2000">
              <a:solidFill>
                <a:srgbClr val="006600"/>
              </a:solidFill>
            </a:endParaRPr>
          </a:p>
        </p:txBody>
      </p:sp>
      <p:sp>
        <p:nvSpPr>
          <p:cNvPr id="8" name="Text Box 17"/>
          <p:cNvSpPr txBox="1">
            <a:spLocks noChangeArrowheads="1"/>
          </p:cNvSpPr>
          <p:nvPr/>
        </p:nvSpPr>
        <p:spPr bwMode="auto">
          <a:xfrm>
            <a:off x="6632575" y="3683000"/>
            <a:ext cx="226853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rgbClr val="5F5F5F"/>
                </a:solidFill>
              </a:rPr>
              <a:t>Forbidden region</a:t>
            </a:r>
          </a:p>
          <a:p>
            <a:pPr eaLnBrk="1" hangingPunct="1">
              <a:spcBef>
                <a:spcPct val="0"/>
              </a:spcBef>
              <a:buFontTx/>
              <a:buNone/>
            </a:pPr>
            <a:r>
              <a:rPr lang="en-US" altLang="en-US" sz="2000">
                <a:solidFill>
                  <a:srgbClr val="5F5F5F"/>
                </a:solidFill>
              </a:rPr>
              <a:t>“Tachyons”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3730">
                                            <p:txEl>
                                              <p:pRg st="1" end="1"/>
                                            </p:txEl>
                                          </p:spTgt>
                                        </p:tgtEl>
                                        <p:attrNameLst>
                                          <p:attrName>style.visibility</p:attrName>
                                        </p:attrNameLst>
                                      </p:cBhvr>
                                      <p:to>
                                        <p:strVal val="visible"/>
                                      </p:to>
                                    </p:set>
                                    <p:anim calcmode="lin" valueType="num">
                                      <p:cBhvr additive="base">
                                        <p:cTn id="7" dur="500" fill="hold"/>
                                        <p:tgtEl>
                                          <p:spTgt spid="7373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373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4" repeatCount="indefinite" fill="hold" grpId="0" nodeType="clickEffect">
                                  <p:stCondLst>
                                    <p:cond delay="0"/>
                                  </p:stCondLst>
                                  <p:childTnLst>
                                    <p:set>
                                      <p:cBhvr>
                                        <p:cTn id="17" dur="1" fill="hold">
                                          <p:stCondLst>
                                            <p:cond delay="0"/>
                                          </p:stCondLst>
                                        </p:cTn>
                                        <p:tgtEl>
                                          <p:spTgt spid="161814"/>
                                        </p:tgtEl>
                                        <p:attrNameLst>
                                          <p:attrName>style.visibility</p:attrName>
                                        </p:attrNameLst>
                                      </p:cBhvr>
                                      <p:to>
                                        <p:strVal val="visible"/>
                                      </p:to>
                                    </p:set>
                                    <p:animEffect transition="in" filter="wipe(down)">
                                      <p:cBhvr>
                                        <p:cTn id="18" dur="5000"/>
                                        <p:tgtEl>
                                          <p:spTgt spid="16181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1+#ppt_w/2"/>
                                          </p:val>
                                        </p:tav>
                                        <p:tav tm="100000">
                                          <p:val>
                                            <p:strVal val="#ppt_x"/>
                                          </p:val>
                                        </p:tav>
                                      </p:tavLst>
                                    </p:anim>
                                    <p:anim calcmode="lin" valueType="num">
                                      <p:cBhvr additive="base">
                                        <p:cTn id="24" dur="50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73730">
                                            <p:txEl>
                                              <p:pRg st="2" end="2"/>
                                            </p:txEl>
                                          </p:spTgt>
                                        </p:tgtEl>
                                        <p:attrNameLst>
                                          <p:attrName>style.visibility</p:attrName>
                                        </p:attrNameLst>
                                      </p:cBhvr>
                                      <p:to>
                                        <p:strVal val="visible"/>
                                      </p:to>
                                    </p:set>
                                    <p:anim calcmode="lin" valueType="num">
                                      <p:cBhvr additive="base">
                                        <p:cTn id="29" dur="500" fill="hold"/>
                                        <p:tgtEl>
                                          <p:spTgt spid="73730">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373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4" repeatCount="indefinite"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down)">
                                      <p:cBhvr>
                                        <p:cTn id="35" dur="5000"/>
                                        <p:tgtEl>
                                          <p:spTgt spid="3"/>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2" fill="hold" grpId="0" nodeType="click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additive="base">
                                        <p:cTn id="40" dur="500" fill="hold"/>
                                        <p:tgtEl>
                                          <p:spTgt spid="4"/>
                                        </p:tgtEl>
                                        <p:attrNameLst>
                                          <p:attrName>ppt_x</p:attrName>
                                        </p:attrNameLst>
                                      </p:cBhvr>
                                      <p:tavLst>
                                        <p:tav tm="0">
                                          <p:val>
                                            <p:strVal val="1+#ppt_w/2"/>
                                          </p:val>
                                        </p:tav>
                                        <p:tav tm="100000">
                                          <p:val>
                                            <p:strVal val="#ppt_x"/>
                                          </p:val>
                                        </p:tav>
                                      </p:tavLst>
                                    </p:anim>
                                    <p:anim calcmode="lin" valueType="num">
                                      <p:cBhvr additive="base">
                                        <p:cTn id="41" dur="500" fill="hold"/>
                                        <p:tgtEl>
                                          <p:spTgt spid="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4" name="arrow.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4" repeatCount="indefinite" fill="hold" grpId="0" nodeType="clickEffect">
                                  <p:stCondLst>
                                    <p:cond delay="0"/>
                                  </p:stCondLst>
                                  <p:childTnLst>
                                    <p:set>
                                      <p:cBhvr>
                                        <p:cTn id="45" dur="1" fill="hold">
                                          <p:stCondLst>
                                            <p:cond delay="0"/>
                                          </p:stCondLst>
                                        </p:cTn>
                                        <p:tgtEl>
                                          <p:spTgt spid="11305"/>
                                        </p:tgtEl>
                                        <p:attrNameLst>
                                          <p:attrName>style.visibility</p:attrName>
                                        </p:attrNameLst>
                                      </p:cBhvr>
                                      <p:to>
                                        <p:strVal val="visible"/>
                                      </p:to>
                                    </p:set>
                                    <p:animEffect transition="in" filter="wipe(down)">
                                      <p:cBhvr>
                                        <p:cTn id="46" dur="5000"/>
                                        <p:tgtEl>
                                          <p:spTgt spid="11305"/>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2" fill="hold" grpId="0" nodeType="clickEffect">
                                  <p:stCondLst>
                                    <p:cond delay="0"/>
                                  </p:stCondLst>
                                  <p:childTnLst>
                                    <p:set>
                                      <p:cBhvr>
                                        <p:cTn id="50" dur="1" fill="hold">
                                          <p:stCondLst>
                                            <p:cond delay="0"/>
                                          </p:stCondLst>
                                        </p:cTn>
                                        <p:tgtEl>
                                          <p:spTgt spid="5"/>
                                        </p:tgtEl>
                                        <p:attrNameLst>
                                          <p:attrName>style.visibility</p:attrName>
                                        </p:attrNameLst>
                                      </p:cBhvr>
                                      <p:to>
                                        <p:strVal val="visible"/>
                                      </p:to>
                                    </p:set>
                                    <p:anim calcmode="lin" valueType="num">
                                      <p:cBhvr additive="base">
                                        <p:cTn id="51" dur="500" fill="hold"/>
                                        <p:tgtEl>
                                          <p:spTgt spid="5"/>
                                        </p:tgtEl>
                                        <p:attrNameLst>
                                          <p:attrName>ppt_x</p:attrName>
                                        </p:attrNameLst>
                                      </p:cBhvr>
                                      <p:tavLst>
                                        <p:tav tm="0">
                                          <p:val>
                                            <p:strVal val="1+#ppt_w/2"/>
                                          </p:val>
                                        </p:tav>
                                        <p:tav tm="100000">
                                          <p:val>
                                            <p:strVal val="#ppt_x"/>
                                          </p:val>
                                        </p:tav>
                                      </p:tavLst>
                                    </p:anim>
                                    <p:anim calcmode="lin" valueType="num">
                                      <p:cBhvr additive="base">
                                        <p:cTn id="52" dur="500" fill="hold"/>
                                        <p:tgtEl>
                                          <p:spTgt spid="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4" name="arrow.wav"/>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4" repeatCount="indefinite" fill="hold" grpId="0" nodeType="click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wipe(down)">
                                      <p:cBhvr>
                                        <p:cTn id="57" dur="5000"/>
                                        <p:tgtEl>
                                          <p:spTgt spid="6"/>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 presetClass="entr" presetSubtype="2" fill="hold" grpId="0" nodeType="clickEffect">
                                  <p:stCondLst>
                                    <p:cond delay="0"/>
                                  </p:stCondLst>
                                  <p:childTnLst>
                                    <p:set>
                                      <p:cBhvr>
                                        <p:cTn id="61" dur="1" fill="hold">
                                          <p:stCondLst>
                                            <p:cond delay="0"/>
                                          </p:stCondLst>
                                        </p:cTn>
                                        <p:tgtEl>
                                          <p:spTgt spid="7"/>
                                        </p:tgtEl>
                                        <p:attrNameLst>
                                          <p:attrName>style.visibility</p:attrName>
                                        </p:attrNameLst>
                                      </p:cBhvr>
                                      <p:to>
                                        <p:strVal val="visible"/>
                                      </p:to>
                                    </p:set>
                                    <p:anim calcmode="lin" valueType="num">
                                      <p:cBhvr additive="base">
                                        <p:cTn id="62" dur="500" fill="hold"/>
                                        <p:tgtEl>
                                          <p:spTgt spid="7"/>
                                        </p:tgtEl>
                                        <p:attrNameLst>
                                          <p:attrName>ppt_x</p:attrName>
                                        </p:attrNameLst>
                                      </p:cBhvr>
                                      <p:tavLst>
                                        <p:tav tm="0">
                                          <p:val>
                                            <p:strVal val="1+#ppt_w/2"/>
                                          </p:val>
                                        </p:tav>
                                        <p:tav tm="100000">
                                          <p:val>
                                            <p:strVal val="#ppt_x"/>
                                          </p:val>
                                        </p:tav>
                                      </p:tavLst>
                                    </p:anim>
                                    <p:anim calcmode="lin" valueType="num">
                                      <p:cBhvr additive="base">
                                        <p:cTn id="63" dur="500" fill="hold"/>
                                        <p:tgtEl>
                                          <p:spTgt spid="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0"/>
                                            </p:cond>
                                          </p:stCondLst>
                                          <p:endCondLst>
                                            <p:cond evt="onStopAudio" delay="0">
                                              <p:tgtEl>
                                                <p:sldTgt/>
                                              </p:tgtEl>
                                            </p:cond>
                                          </p:endCondLst>
                                        </p:cTn>
                                        <p:tgtEl>
                                          <p:sndTgt r:embed="rId4" name="arrow.wav"/>
                                        </p:tgtEl>
                                      </p:cMediaNode>
                                    </p:audio>
                                  </p:sub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11310"/>
                                        </p:tgtEl>
                                        <p:attrNameLst>
                                          <p:attrName>style.visibility</p:attrName>
                                        </p:attrNameLst>
                                      </p:cBhvr>
                                      <p:to>
                                        <p:strVal val="visible"/>
                                      </p:to>
                                    </p:set>
                                    <p:animEffect transition="in" filter="wipe(left)">
                                      <p:cBhvr>
                                        <p:cTn id="68" dur="1000"/>
                                        <p:tgtEl>
                                          <p:spTgt spid="11310"/>
                                        </p:tgtEl>
                                      </p:cBhvr>
                                    </p:animEffect>
                                  </p:childTnLst>
                                  <p:subTnLst>
                                    <p:audio>
                                      <p:cMediaNode>
                                        <p:cTn display="0" masterRel="sameClick">
                                          <p:stCondLst>
                                            <p:cond evt="begin" delay="0">
                                              <p:tn val="66"/>
                                            </p:cond>
                                          </p:stCondLst>
                                          <p:endCondLst>
                                            <p:cond evt="onStopAudio" delay="0">
                                              <p:tgtEl>
                                                <p:sldTgt/>
                                              </p:tgtEl>
                                            </p:cond>
                                          </p:endCondLst>
                                        </p:cTn>
                                        <p:tgtEl>
                                          <p:sndTgt r:embed="rId5" name="chimes.wav"/>
                                        </p:tgtEl>
                                      </p:cMediaNode>
                                    </p:audio>
                                  </p:sub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nodeType="clickEffect">
                                  <p:stCondLst>
                                    <p:cond delay="0"/>
                                  </p:stCondLst>
                                  <p:childTnLst>
                                    <p:set>
                                      <p:cBhvr>
                                        <p:cTn id="72" dur="1" fill="hold">
                                          <p:stCondLst>
                                            <p:cond delay="0"/>
                                          </p:stCondLst>
                                        </p:cTn>
                                        <p:tgtEl>
                                          <p:spTgt spid="73730">
                                            <p:txEl>
                                              <p:pRg st="3" end="3"/>
                                            </p:txEl>
                                          </p:spTgt>
                                        </p:tgtEl>
                                        <p:attrNameLst>
                                          <p:attrName>style.visibility</p:attrName>
                                        </p:attrNameLst>
                                      </p:cBhvr>
                                      <p:to>
                                        <p:strVal val="visible"/>
                                      </p:to>
                                    </p:set>
                                    <p:anim calcmode="lin" valueType="num">
                                      <p:cBhvr additive="base">
                                        <p:cTn id="73" dur="500" fill="hold"/>
                                        <p:tgtEl>
                                          <p:spTgt spid="73730">
                                            <p:txEl>
                                              <p:pRg st="3" end="3"/>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7373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4" name="arrow.wav"/>
                                        </p:tgtEl>
                                      </p:cMediaNode>
                                    </p:audio>
                                  </p:sub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4" fill="hold" nodeType="clickEffect">
                                  <p:stCondLst>
                                    <p:cond delay="0"/>
                                  </p:stCondLst>
                                  <p:childTnLst>
                                    <p:set>
                                      <p:cBhvr>
                                        <p:cTn id="78" dur="1" fill="hold">
                                          <p:stCondLst>
                                            <p:cond delay="0"/>
                                          </p:stCondLst>
                                        </p:cTn>
                                        <p:tgtEl>
                                          <p:spTgt spid="73730">
                                            <p:txEl>
                                              <p:pRg st="4" end="4"/>
                                            </p:txEl>
                                          </p:spTgt>
                                        </p:tgtEl>
                                        <p:attrNameLst>
                                          <p:attrName>style.visibility</p:attrName>
                                        </p:attrNameLst>
                                      </p:cBhvr>
                                      <p:to>
                                        <p:strVal val="visible"/>
                                      </p:to>
                                    </p:set>
                                    <p:anim calcmode="lin" valueType="num">
                                      <p:cBhvr additive="base">
                                        <p:cTn id="79" dur="500" fill="hold"/>
                                        <p:tgtEl>
                                          <p:spTgt spid="73730">
                                            <p:txEl>
                                              <p:pRg st="4" end="4"/>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7373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7"/>
                                            </p:cond>
                                          </p:stCondLst>
                                          <p:endCondLst>
                                            <p:cond evt="onStopAudio" delay="0">
                                              <p:tgtEl>
                                                <p:sldTgt/>
                                              </p:tgtEl>
                                            </p:cond>
                                          </p:endCondLst>
                                        </p:cTn>
                                        <p:tgtEl>
                                          <p:sndTgt r:embed="rId4" name="arrow.wav"/>
                                        </p:tgtEl>
                                      </p:cMediaNode>
                                    </p:audio>
                                  </p:sub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2" fill="hold" grpId="0" nodeType="click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additive="base">
                                        <p:cTn id="85" dur="500" fill="hold"/>
                                        <p:tgtEl>
                                          <p:spTgt spid="8"/>
                                        </p:tgtEl>
                                        <p:attrNameLst>
                                          <p:attrName>ppt_x</p:attrName>
                                        </p:attrNameLst>
                                      </p:cBhvr>
                                      <p:tavLst>
                                        <p:tav tm="0">
                                          <p:val>
                                            <p:strVal val="1+#ppt_w/2"/>
                                          </p:val>
                                        </p:tav>
                                        <p:tav tm="100000">
                                          <p:val>
                                            <p:strVal val="#ppt_x"/>
                                          </p:val>
                                        </p:tav>
                                      </p:tavLst>
                                    </p:anim>
                                    <p:anim calcmode="lin" valueType="num">
                                      <p:cBhvr additive="base">
                                        <p:cTn id="86" dur="500" fill="hold"/>
                                        <p:tgtEl>
                                          <p:spTgt spid="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10" grpId="0" animBg="1"/>
      <p:bldP spid="161814" grpId="0" animBg="1"/>
      <p:bldP spid="2" grpId="0"/>
      <p:bldP spid="3" grpId="0" animBg="1"/>
      <p:bldP spid="4" grpId="0"/>
      <p:bldP spid="11305" grpId="0" animBg="1"/>
      <p:bldP spid="5" grpId="0"/>
      <p:bldP spid="6" grpId="0" animBg="1"/>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ChangeArrowheads="1"/>
          </p:cNvSpPr>
          <p:nvPr/>
        </p:nvSpPr>
        <p:spPr bwMode="auto">
          <a:xfrm>
            <a:off x="685800" y="1338263"/>
            <a:ext cx="7772400" cy="5519737"/>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a:solidFill>
                  <a:srgbClr val="333399"/>
                </a:solidFill>
              </a:rPr>
              <a:t>Spacetime interval</a:t>
            </a:r>
            <a:r>
              <a:rPr lang="en-US" altLang="en-US" sz="2400">
                <a:solidFill>
                  <a:srgbClr val="333399"/>
                </a:solidFill>
              </a:rPr>
              <a:t> – Marking spacetime units</a:t>
            </a:r>
            <a:endParaRPr lang="en-US" altLang="en-US" sz="2000">
              <a:solidFill>
                <a:srgbClr val="000000"/>
              </a:solidFill>
              <a:latin typeface="Courier New" pitchFamily="49" charset="0"/>
              <a:cs typeface="Times New Roman" pitchFamily="18" charset="0"/>
            </a:endParaRPr>
          </a:p>
          <a:p>
            <a:pPr>
              <a:buFontTx/>
              <a:buNone/>
            </a:pPr>
            <a:r>
              <a:rPr lang="en-US" altLang="en-US" sz="2400">
                <a:solidFill>
                  <a:srgbClr val="000000"/>
                </a:solidFill>
                <a:sym typeface="Symbol" pitchFamily="18" charset="2"/>
              </a:rPr>
              <a:t></a:t>
            </a:r>
            <a:r>
              <a:rPr lang="en-US" altLang="en-US" sz="2400"/>
              <a:t>What better way to mark spacetime                              units than with light – which seems to                                be the simplest constant in all IRFs.</a:t>
            </a:r>
            <a:endParaRPr lang="en-US" altLang="en-US" sz="2400">
              <a:sym typeface="Symbol" pitchFamily="18" charset="2"/>
            </a:endParaRPr>
          </a:p>
          <a:p>
            <a:pPr>
              <a:buFontTx/>
              <a:buNone/>
            </a:pPr>
            <a:r>
              <a:rPr lang="en-US" altLang="en-US" sz="2400">
                <a:solidFill>
                  <a:srgbClr val="000000"/>
                </a:solidFill>
                <a:sym typeface="Symbol" pitchFamily="18" charset="2"/>
              </a:rPr>
              <a:t></a:t>
            </a:r>
            <a:r>
              <a:rPr lang="en-US" altLang="en-US" sz="2400">
                <a:solidFill>
                  <a:srgbClr val="000000"/>
                </a:solidFill>
              </a:rPr>
              <a:t>A radar gun and a </a:t>
            </a:r>
            <a:r>
              <a:rPr lang="en-US" altLang="en-US" sz="2400">
                <a:solidFill>
                  <a:srgbClr val="0066FF"/>
                </a:solidFill>
              </a:rPr>
              <a:t>friend</a:t>
            </a:r>
            <a:r>
              <a:rPr lang="en-US" altLang="en-US" sz="2400">
                <a:solidFill>
                  <a:srgbClr val="000000"/>
                </a:solidFill>
              </a:rPr>
              <a:t> with a mirror                              is all </a:t>
            </a:r>
            <a:r>
              <a:rPr lang="en-US" altLang="en-US" sz="2400">
                <a:solidFill>
                  <a:srgbClr val="FF0000"/>
                </a:solidFill>
              </a:rPr>
              <a:t>you</a:t>
            </a:r>
            <a:r>
              <a:rPr lang="en-US" altLang="en-US" sz="2400">
                <a:solidFill>
                  <a:srgbClr val="000000"/>
                </a:solidFill>
              </a:rPr>
              <a:t> need.</a:t>
            </a:r>
          </a:p>
          <a:p>
            <a:pPr>
              <a:buFontTx/>
              <a:buNone/>
            </a:pPr>
            <a:r>
              <a:rPr lang="en-US" altLang="en-US" sz="2400">
                <a:solidFill>
                  <a:srgbClr val="000000"/>
                </a:solidFill>
                <a:sym typeface="Symbol" pitchFamily="18" charset="2"/>
              </a:rPr>
              <a:t></a:t>
            </a:r>
            <a:r>
              <a:rPr lang="en-US" altLang="en-US" sz="2400">
                <a:solidFill>
                  <a:srgbClr val="000000"/>
                </a:solidFill>
              </a:rPr>
              <a:t>Your </a:t>
            </a:r>
            <a:r>
              <a:rPr lang="en-US" altLang="en-US" sz="2400">
                <a:solidFill>
                  <a:srgbClr val="0066FF"/>
                </a:solidFill>
              </a:rPr>
              <a:t>friend</a:t>
            </a:r>
            <a:r>
              <a:rPr lang="en-US" altLang="en-US" sz="2400">
                <a:solidFill>
                  <a:srgbClr val="000000"/>
                </a:solidFill>
              </a:rPr>
              <a:t> moves down the </a:t>
            </a:r>
            <a:r>
              <a:rPr lang="en-US" altLang="en-US" sz="2400" i="1">
                <a:solidFill>
                  <a:srgbClr val="000000"/>
                </a:solidFill>
              </a:rPr>
              <a:t>x</a:t>
            </a:r>
            <a:r>
              <a:rPr lang="en-US" altLang="en-US" sz="2400">
                <a:solidFill>
                  <a:srgbClr val="000000"/>
                </a:solidFill>
              </a:rPr>
              <a:t> axis and                             you fire the radar gun, which measures                            the time it takes the light to travel to and                          from your </a:t>
            </a:r>
            <a:r>
              <a:rPr lang="en-US" altLang="en-US" sz="2400">
                <a:solidFill>
                  <a:srgbClr val="0066FF"/>
                </a:solidFill>
              </a:rPr>
              <a:t>friend</a:t>
            </a:r>
            <a:r>
              <a:rPr lang="en-US" altLang="en-US" sz="2400">
                <a:solidFill>
                  <a:srgbClr val="000000"/>
                </a:solidFill>
              </a:rPr>
              <a:t>’s mirror, according to                              the formula </a:t>
            </a:r>
            <a:r>
              <a:rPr lang="en-US" altLang="en-US" sz="2400">
                <a:solidFill>
                  <a:srgbClr val="000000"/>
                </a:solidFill>
                <a:sym typeface="Symbol" pitchFamily="18" charset="2"/>
              </a:rPr>
              <a:t></a:t>
            </a:r>
            <a:r>
              <a:rPr lang="en-US" altLang="en-US" sz="2400" i="1">
                <a:solidFill>
                  <a:srgbClr val="000000"/>
                </a:solidFill>
                <a:sym typeface="Symbol" pitchFamily="18" charset="2"/>
              </a:rPr>
              <a:t>t</a:t>
            </a:r>
            <a:r>
              <a:rPr lang="en-US" altLang="en-US" sz="2400">
                <a:solidFill>
                  <a:srgbClr val="000000"/>
                </a:solidFill>
                <a:sym typeface="Symbol" pitchFamily="18" charset="2"/>
              </a:rPr>
              <a:t> = 2</a:t>
            </a:r>
            <a:r>
              <a:rPr lang="en-US" altLang="en-US" sz="2400" i="1">
                <a:solidFill>
                  <a:srgbClr val="000000"/>
                </a:solidFill>
                <a:sym typeface="Symbol" pitchFamily="18" charset="2"/>
              </a:rPr>
              <a:t>D / c</a:t>
            </a:r>
            <a:r>
              <a:rPr lang="en-US" altLang="en-US" sz="2400">
                <a:solidFill>
                  <a:srgbClr val="000000"/>
                </a:solidFill>
                <a:sym typeface="Symbol" pitchFamily="18" charset="2"/>
              </a:rPr>
              <a:t>, where </a:t>
            </a:r>
            <a:r>
              <a:rPr lang="en-US" altLang="en-US" sz="2400" i="1">
                <a:solidFill>
                  <a:srgbClr val="000000"/>
                </a:solidFill>
                <a:sym typeface="Symbol" pitchFamily="18" charset="2"/>
              </a:rPr>
              <a:t>D </a:t>
            </a:r>
            <a:r>
              <a:rPr lang="en-US" altLang="en-US" sz="2400">
                <a:solidFill>
                  <a:srgbClr val="000000"/>
                </a:solidFill>
                <a:sym typeface="Symbol" pitchFamily="18" charset="2"/>
              </a:rPr>
              <a:t>is the                           desired unit increment.</a:t>
            </a:r>
          </a:p>
          <a:p>
            <a:pPr>
              <a:buFontTx/>
              <a:buNone/>
            </a:pPr>
            <a:r>
              <a:rPr lang="en-US" altLang="en-US" sz="2400">
                <a:solidFill>
                  <a:srgbClr val="000000"/>
                </a:solidFill>
                <a:sym typeface="Symbol" pitchFamily="18" charset="2"/>
              </a:rPr>
              <a:t></a:t>
            </a:r>
            <a:r>
              <a:rPr lang="en-US" altLang="en-US" sz="2400">
                <a:solidFill>
                  <a:srgbClr val="000000"/>
                </a:solidFill>
              </a:rPr>
              <a:t>For example, if </a:t>
            </a:r>
            <a:r>
              <a:rPr lang="en-US" altLang="en-US" sz="2400">
                <a:solidFill>
                  <a:srgbClr val="FF0000"/>
                </a:solidFill>
              </a:rPr>
              <a:t>you</a:t>
            </a:r>
            <a:r>
              <a:rPr lang="en-US" altLang="en-US" sz="2400">
                <a:solidFill>
                  <a:srgbClr val="000000"/>
                </a:solidFill>
              </a:rPr>
              <a:t> want 1-m increments, each meter would be </a:t>
            </a:r>
            <a:r>
              <a:rPr lang="en-US" altLang="en-US" sz="2400">
                <a:solidFill>
                  <a:srgbClr val="000000"/>
                </a:solidFill>
                <a:sym typeface="Symbol" pitchFamily="18" charset="2"/>
              </a:rPr>
              <a:t></a:t>
            </a:r>
            <a:r>
              <a:rPr lang="en-US" altLang="en-US" sz="2400" i="1">
                <a:solidFill>
                  <a:srgbClr val="000000"/>
                </a:solidFill>
                <a:sym typeface="Symbol" pitchFamily="18" charset="2"/>
              </a:rPr>
              <a:t>t</a:t>
            </a:r>
            <a:r>
              <a:rPr lang="en-US" altLang="en-US" sz="2400">
                <a:sym typeface="Symbol" pitchFamily="18" charset="2"/>
              </a:rPr>
              <a:t> = </a:t>
            </a:r>
            <a:r>
              <a:rPr lang="en-US" altLang="en-US" sz="2400">
                <a:solidFill>
                  <a:srgbClr val="000000"/>
                </a:solidFill>
              </a:rPr>
              <a:t>2(1) / 3</a:t>
            </a:r>
            <a:r>
              <a:rPr lang="en-US" altLang="en-US" sz="2400">
                <a:solidFill>
                  <a:srgbClr val="000000"/>
                </a:solidFill>
                <a:sym typeface="Symbol" pitchFamily="18" charset="2"/>
              </a:rPr>
              <a:t>10</a:t>
            </a:r>
            <a:r>
              <a:rPr lang="en-US" altLang="en-US" sz="2400" baseline="30000">
                <a:solidFill>
                  <a:srgbClr val="000000"/>
                </a:solidFill>
                <a:sym typeface="Symbol" pitchFamily="18" charset="2"/>
              </a:rPr>
              <a:t>8 </a:t>
            </a:r>
            <a:r>
              <a:rPr lang="en-US" altLang="en-US" sz="2400">
                <a:solidFill>
                  <a:srgbClr val="000000"/>
                </a:solidFill>
                <a:sym typeface="Symbol" pitchFamily="18" charset="2"/>
              </a:rPr>
              <a:t>seconds in elapsed time.</a:t>
            </a:r>
          </a:p>
        </p:txBody>
      </p:sp>
      <p:sp>
        <p:nvSpPr>
          <p:cNvPr id="15363" name="Rectangle 118"/>
          <p:cNvSpPr>
            <a:spLocks noChangeArrowheads="1"/>
          </p:cNvSpPr>
          <p:nvPr/>
        </p:nvSpPr>
        <p:spPr bwMode="auto">
          <a:xfrm>
            <a:off x="685800" y="393700"/>
            <a:ext cx="77724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b="1">
                <a:solidFill>
                  <a:schemeClr val="tx2"/>
                </a:solidFill>
              </a:rPr>
              <a:t>Option A: Relativity</a:t>
            </a:r>
            <a:br>
              <a:rPr lang="en-US" altLang="en-US" sz="2800" b="1">
                <a:solidFill>
                  <a:schemeClr val="tx2"/>
                </a:solidFill>
              </a:rPr>
            </a:br>
            <a:r>
              <a:rPr lang="en-US" altLang="en-US" sz="2800"/>
              <a:t>A.3 – Spacetime diagrams</a:t>
            </a:r>
          </a:p>
        </p:txBody>
      </p:sp>
      <p:pic>
        <p:nvPicPr>
          <p:cNvPr id="15364" name="Picture 25"/>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37313" y="1719263"/>
            <a:ext cx="2505075" cy="40195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73" name="Line 29"/>
          <p:cNvSpPr>
            <a:spLocks noChangeShapeType="1"/>
          </p:cNvSpPr>
          <p:nvPr/>
        </p:nvSpPr>
        <p:spPr bwMode="auto">
          <a:xfrm flipV="1">
            <a:off x="7058025" y="2165350"/>
            <a:ext cx="0" cy="3465513"/>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74" name="Freeform 30"/>
          <p:cNvSpPr>
            <a:spLocks/>
          </p:cNvSpPr>
          <p:nvPr/>
        </p:nvSpPr>
        <p:spPr bwMode="auto">
          <a:xfrm>
            <a:off x="6569075" y="3489325"/>
            <a:ext cx="482600" cy="950913"/>
          </a:xfrm>
          <a:custGeom>
            <a:avLst/>
            <a:gdLst>
              <a:gd name="T0" fmla="*/ 0 w 304"/>
              <a:gd name="T1" fmla="*/ 2147483647 h 599"/>
              <a:gd name="T2" fmla="*/ 2147483647 w 304"/>
              <a:gd name="T3" fmla="*/ 2147483647 h 599"/>
              <a:gd name="T4" fmla="*/ 2147483647 w 304"/>
              <a:gd name="T5" fmla="*/ 0 h 599"/>
              <a:gd name="T6" fmla="*/ 0 60000 65536"/>
              <a:gd name="T7" fmla="*/ 0 60000 65536"/>
              <a:gd name="T8" fmla="*/ 0 60000 65536"/>
              <a:gd name="T9" fmla="*/ 0 w 304"/>
              <a:gd name="T10" fmla="*/ 0 h 599"/>
              <a:gd name="T11" fmla="*/ 304 w 304"/>
              <a:gd name="T12" fmla="*/ 599 h 599"/>
            </a:gdLst>
            <a:ahLst/>
            <a:cxnLst>
              <a:cxn ang="T6">
                <a:pos x="T0" y="T1"/>
              </a:cxn>
              <a:cxn ang="T7">
                <a:pos x="T2" y="T3"/>
              </a:cxn>
              <a:cxn ang="T8">
                <a:pos x="T4" y="T5"/>
              </a:cxn>
            </a:cxnLst>
            <a:rect l="T9" t="T10" r="T11" b="T12"/>
            <a:pathLst>
              <a:path w="304" h="599">
                <a:moveTo>
                  <a:pt x="0" y="599"/>
                </a:moveTo>
                <a:lnTo>
                  <a:pt x="304" y="295"/>
                </a:lnTo>
                <a:lnTo>
                  <a:pt x="9" y="0"/>
                </a:lnTo>
              </a:path>
            </a:pathLst>
          </a:custGeom>
          <a:noFill/>
          <a:ln w="9525" cap="flat">
            <a:solidFill>
              <a:srgbClr val="006600"/>
            </a:solidFill>
            <a:prstDash val="dash"/>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75" name="Line 31"/>
          <p:cNvSpPr>
            <a:spLocks noChangeShapeType="1"/>
          </p:cNvSpPr>
          <p:nvPr/>
        </p:nvSpPr>
        <p:spPr bwMode="auto">
          <a:xfrm flipV="1">
            <a:off x="7569200" y="2151063"/>
            <a:ext cx="0" cy="3465512"/>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76" name="Freeform 32"/>
          <p:cNvSpPr>
            <a:spLocks/>
          </p:cNvSpPr>
          <p:nvPr/>
        </p:nvSpPr>
        <p:spPr bwMode="auto">
          <a:xfrm>
            <a:off x="6553200" y="2957513"/>
            <a:ext cx="1023938" cy="2017712"/>
          </a:xfrm>
          <a:custGeom>
            <a:avLst/>
            <a:gdLst>
              <a:gd name="T0" fmla="*/ 0 w 304"/>
              <a:gd name="T1" fmla="*/ 2147483647 h 599"/>
              <a:gd name="T2" fmla="*/ 2147483647 w 304"/>
              <a:gd name="T3" fmla="*/ 2147483647 h 599"/>
              <a:gd name="T4" fmla="*/ 2147483647 w 304"/>
              <a:gd name="T5" fmla="*/ 0 h 599"/>
              <a:gd name="T6" fmla="*/ 0 60000 65536"/>
              <a:gd name="T7" fmla="*/ 0 60000 65536"/>
              <a:gd name="T8" fmla="*/ 0 60000 65536"/>
              <a:gd name="T9" fmla="*/ 0 w 304"/>
              <a:gd name="T10" fmla="*/ 0 h 599"/>
              <a:gd name="T11" fmla="*/ 304 w 304"/>
              <a:gd name="T12" fmla="*/ 599 h 599"/>
            </a:gdLst>
            <a:ahLst/>
            <a:cxnLst>
              <a:cxn ang="T6">
                <a:pos x="T0" y="T1"/>
              </a:cxn>
              <a:cxn ang="T7">
                <a:pos x="T2" y="T3"/>
              </a:cxn>
              <a:cxn ang="T8">
                <a:pos x="T4" y="T5"/>
              </a:cxn>
            </a:cxnLst>
            <a:rect l="T9" t="T10" r="T11" b="T12"/>
            <a:pathLst>
              <a:path w="304" h="599">
                <a:moveTo>
                  <a:pt x="0" y="599"/>
                </a:moveTo>
                <a:lnTo>
                  <a:pt x="304" y="295"/>
                </a:lnTo>
                <a:lnTo>
                  <a:pt x="9" y="0"/>
                </a:lnTo>
              </a:path>
            </a:pathLst>
          </a:custGeom>
          <a:noFill/>
          <a:ln w="9525" cap="flat">
            <a:solidFill>
              <a:srgbClr val="006600"/>
            </a:solidFill>
            <a:prstDash val="dash"/>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77" name="Line 33"/>
          <p:cNvSpPr>
            <a:spLocks noChangeShapeType="1"/>
          </p:cNvSpPr>
          <p:nvPr/>
        </p:nvSpPr>
        <p:spPr bwMode="auto">
          <a:xfrm flipV="1">
            <a:off x="8069263" y="2159000"/>
            <a:ext cx="0" cy="3465513"/>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78" name="Freeform 34"/>
          <p:cNvSpPr>
            <a:spLocks/>
          </p:cNvSpPr>
          <p:nvPr/>
        </p:nvSpPr>
        <p:spPr bwMode="auto">
          <a:xfrm>
            <a:off x="6559550" y="2471738"/>
            <a:ext cx="1519238" cy="2994025"/>
          </a:xfrm>
          <a:custGeom>
            <a:avLst/>
            <a:gdLst>
              <a:gd name="T0" fmla="*/ 0 w 304"/>
              <a:gd name="T1" fmla="*/ 2147483647 h 599"/>
              <a:gd name="T2" fmla="*/ 2147483647 w 304"/>
              <a:gd name="T3" fmla="*/ 2147483647 h 599"/>
              <a:gd name="T4" fmla="*/ 2147483647 w 304"/>
              <a:gd name="T5" fmla="*/ 0 h 599"/>
              <a:gd name="T6" fmla="*/ 0 60000 65536"/>
              <a:gd name="T7" fmla="*/ 0 60000 65536"/>
              <a:gd name="T8" fmla="*/ 0 60000 65536"/>
              <a:gd name="T9" fmla="*/ 0 w 304"/>
              <a:gd name="T10" fmla="*/ 0 h 599"/>
              <a:gd name="T11" fmla="*/ 304 w 304"/>
              <a:gd name="T12" fmla="*/ 599 h 599"/>
            </a:gdLst>
            <a:ahLst/>
            <a:cxnLst>
              <a:cxn ang="T6">
                <a:pos x="T0" y="T1"/>
              </a:cxn>
              <a:cxn ang="T7">
                <a:pos x="T2" y="T3"/>
              </a:cxn>
              <a:cxn ang="T8">
                <a:pos x="T4" y="T5"/>
              </a:cxn>
            </a:cxnLst>
            <a:rect l="T9" t="T10" r="T11" b="T12"/>
            <a:pathLst>
              <a:path w="304" h="599">
                <a:moveTo>
                  <a:pt x="0" y="599"/>
                </a:moveTo>
                <a:lnTo>
                  <a:pt x="304" y="295"/>
                </a:lnTo>
                <a:lnTo>
                  <a:pt x="9" y="0"/>
                </a:lnTo>
              </a:path>
            </a:pathLst>
          </a:custGeom>
          <a:noFill/>
          <a:ln w="9525" cap="flat">
            <a:solidFill>
              <a:srgbClr val="006600"/>
            </a:solidFill>
            <a:prstDash val="dash"/>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71" name="Line 27"/>
          <p:cNvSpPr>
            <a:spLocks noChangeShapeType="1"/>
          </p:cNvSpPr>
          <p:nvPr/>
        </p:nvSpPr>
        <p:spPr bwMode="auto">
          <a:xfrm flipV="1">
            <a:off x="6569075" y="2166938"/>
            <a:ext cx="0" cy="3465512"/>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Text Box 17"/>
          <p:cNvSpPr txBox="1">
            <a:spLocks noChangeArrowheads="1"/>
          </p:cNvSpPr>
          <p:nvPr/>
        </p:nvSpPr>
        <p:spPr bwMode="auto">
          <a:xfrm rot="-2656803">
            <a:off x="6256338" y="1023938"/>
            <a:ext cx="28368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rgbClr val="FF0000"/>
                </a:solidFill>
              </a:rPr>
              <a:t>Your worldline: </a:t>
            </a:r>
            <a:r>
              <a:rPr lang="en-US" altLang="en-US" sz="2000" i="1">
                <a:solidFill>
                  <a:srgbClr val="FF0000"/>
                </a:solidFill>
              </a:rPr>
              <a:t>v</a:t>
            </a:r>
            <a:r>
              <a:rPr lang="en-US" altLang="en-US" sz="2000">
                <a:solidFill>
                  <a:srgbClr val="FF0000"/>
                </a:solidFill>
              </a:rPr>
              <a:t> = 0</a:t>
            </a:r>
          </a:p>
        </p:txBody>
      </p:sp>
      <p:sp>
        <p:nvSpPr>
          <p:cNvPr id="3" name="Text Box 17"/>
          <p:cNvSpPr txBox="1">
            <a:spLocks noChangeArrowheads="1"/>
          </p:cNvSpPr>
          <p:nvPr/>
        </p:nvSpPr>
        <p:spPr bwMode="auto">
          <a:xfrm rot="-2656803">
            <a:off x="7159625" y="944563"/>
            <a:ext cx="22637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rgbClr val="0066FF"/>
                </a:solidFill>
              </a:rPr>
              <a:t>Your friend’s worldlines: </a:t>
            </a:r>
            <a:r>
              <a:rPr lang="en-US" altLang="en-US" sz="2000" i="1">
                <a:solidFill>
                  <a:srgbClr val="0066FF"/>
                </a:solidFill>
              </a:rPr>
              <a:t>v</a:t>
            </a:r>
            <a:r>
              <a:rPr lang="en-US" altLang="en-US" sz="2000">
                <a:solidFill>
                  <a:srgbClr val="0066FF"/>
                </a:solidFill>
              </a:rPr>
              <a:t> = 0</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3730">
                                            <p:txEl>
                                              <p:pRg st="1" end="1"/>
                                            </p:txEl>
                                          </p:spTgt>
                                        </p:tgtEl>
                                        <p:attrNameLst>
                                          <p:attrName>style.visibility</p:attrName>
                                        </p:attrNameLst>
                                      </p:cBhvr>
                                      <p:to>
                                        <p:strVal val="visible"/>
                                      </p:to>
                                    </p:set>
                                    <p:anim calcmode="lin" valueType="num">
                                      <p:cBhvr additive="base">
                                        <p:cTn id="7" dur="500" fill="hold"/>
                                        <p:tgtEl>
                                          <p:spTgt spid="7373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373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3730">
                                            <p:txEl>
                                              <p:pRg st="2" end="2"/>
                                            </p:txEl>
                                          </p:spTgt>
                                        </p:tgtEl>
                                        <p:attrNameLst>
                                          <p:attrName>style.visibility</p:attrName>
                                        </p:attrNameLst>
                                      </p:cBhvr>
                                      <p:to>
                                        <p:strVal val="visible"/>
                                      </p:to>
                                    </p:set>
                                    <p:anim calcmode="lin" valueType="num">
                                      <p:cBhvr additive="base">
                                        <p:cTn id="13" dur="500" fill="hold"/>
                                        <p:tgtEl>
                                          <p:spTgt spid="7373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373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73730">
                                            <p:txEl>
                                              <p:pRg st="3" end="3"/>
                                            </p:txEl>
                                          </p:spTgt>
                                        </p:tgtEl>
                                        <p:attrNameLst>
                                          <p:attrName>style.visibility</p:attrName>
                                        </p:attrNameLst>
                                      </p:cBhvr>
                                      <p:to>
                                        <p:strVal val="visible"/>
                                      </p:to>
                                    </p:set>
                                    <p:anim calcmode="lin" valueType="num">
                                      <p:cBhvr additive="base">
                                        <p:cTn id="19" dur="500" fill="hold"/>
                                        <p:tgtEl>
                                          <p:spTgt spid="73730">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373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73730">
                                            <p:txEl>
                                              <p:pRg st="4" end="4"/>
                                            </p:txEl>
                                          </p:spTgt>
                                        </p:tgtEl>
                                        <p:attrNameLst>
                                          <p:attrName>style.visibility</p:attrName>
                                        </p:attrNameLst>
                                      </p:cBhvr>
                                      <p:to>
                                        <p:strVal val="visible"/>
                                      </p:to>
                                    </p:set>
                                    <p:anim calcmode="lin" valueType="num">
                                      <p:cBhvr additive="base">
                                        <p:cTn id="25" dur="500" fill="hold"/>
                                        <p:tgtEl>
                                          <p:spTgt spid="73730">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373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57371"/>
                                        </p:tgtEl>
                                        <p:attrNameLst>
                                          <p:attrName>style.visibility</p:attrName>
                                        </p:attrNameLst>
                                      </p:cBhvr>
                                      <p:to>
                                        <p:strVal val="visible"/>
                                      </p:to>
                                    </p:set>
                                    <p:animEffect transition="in" filter="wipe(down)">
                                      <p:cBhvr>
                                        <p:cTn id="31" dur="3000"/>
                                        <p:tgtEl>
                                          <p:spTgt spid="57371"/>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57373"/>
                                        </p:tgtEl>
                                        <p:attrNameLst>
                                          <p:attrName>style.visibility</p:attrName>
                                        </p:attrNameLst>
                                      </p:cBhvr>
                                      <p:to>
                                        <p:strVal val="visible"/>
                                      </p:to>
                                    </p:set>
                                    <p:animEffect transition="in" filter="wipe(down)">
                                      <p:cBhvr>
                                        <p:cTn id="36" dur="3000"/>
                                        <p:tgtEl>
                                          <p:spTgt spid="57373"/>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57374"/>
                                        </p:tgtEl>
                                        <p:attrNameLst>
                                          <p:attrName>style.visibility</p:attrName>
                                        </p:attrNameLst>
                                      </p:cBhvr>
                                      <p:to>
                                        <p:strVal val="visible"/>
                                      </p:to>
                                    </p:set>
                                    <p:animEffect transition="in" filter="wipe(down)">
                                      <p:cBhvr>
                                        <p:cTn id="41" dur="500"/>
                                        <p:tgtEl>
                                          <p:spTgt spid="57374"/>
                                        </p:tgtEl>
                                      </p:cBhvr>
                                    </p:animEffect>
                                  </p:childTnLst>
                                  <p:subTnLst>
                                    <p:audio>
                                      <p:cMediaNode>
                                        <p:cTn display="0" masterRel="sameClick">
                                          <p:stCondLst>
                                            <p:cond evt="begin" delay="0">
                                              <p:tn val="39"/>
                                            </p:cond>
                                          </p:stCondLst>
                                          <p:endCondLst>
                                            <p:cond evt="onStopAudio" delay="0">
                                              <p:tgtEl>
                                                <p:sldTgt/>
                                              </p:tgtEl>
                                            </p:cond>
                                          </p:endCondLst>
                                        </p:cTn>
                                        <p:tgtEl>
                                          <p:sndTgt r:embed="rId5" name="voltage.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57375"/>
                                        </p:tgtEl>
                                        <p:attrNameLst>
                                          <p:attrName>style.visibility</p:attrName>
                                        </p:attrNameLst>
                                      </p:cBhvr>
                                      <p:to>
                                        <p:strVal val="visible"/>
                                      </p:to>
                                    </p:set>
                                    <p:animEffect transition="in" filter="wipe(down)">
                                      <p:cBhvr>
                                        <p:cTn id="46" dur="3000"/>
                                        <p:tgtEl>
                                          <p:spTgt spid="57375"/>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57376"/>
                                        </p:tgtEl>
                                        <p:attrNameLst>
                                          <p:attrName>style.visibility</p:attrName>
                                        </p:attrNameLst>
                                      </p:cBhvr>
                                      <p:to>
                                        <p:strVal val="visible"/>
                                      </p:to>
                                    </p:set>
                                    <p:animEffect transition="in" filter="wipe(down)">
                                      <p:cBhvr>
                                        <p:cTn id="51" dur="500"/>
                                        <p:tgtEl>
                                          <p:spTgt spid="57376"/>
                                        </p:tgtEl>
                                      </p:cBhvr>
                                    </p:animEffect>
                                  </p:childTnLst>
                                  <p:subTnLst>
                                    <p:audio>
                                      <p:cMediaNode>
                                        <p:cTn display="0" masterRel="sameClick">
                                          <p:stCondLst>
                                            <p:cond evt="begin" delay="0">
                                              <p:tn val="49"/>
                                            </p:cond>
                                          </p:stCondLst>
                                          <p:endCondLst>
                                            <p:cond evt="onStopAudio" delay="0">
                                              <p:tgtEl>
                                                <p:sldTgt/>
                                              </p:tgtEl>
                                            </p:cond>
                                          </p:endCondLst>
                                        </p:cTn>
                                        <p:tgtEl>
                                          <p:sndTgt r:embed="rId5" name="voltage.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57377"/>
                                        </p:tgtEl>
                                        <p:attrNameLst>
                                          <p:attrName>style.visibility</p:attrName>
                                        </p:attrNameLst>
                                      </p:cBhvr>
                                      <p:to>
                                        <p:strVal val="visible"/>
                                      </p:to>
                                    </p:set>
                                    <p:animEffect transition="in" filter="wipe(down)">
                                      <p:cBhvr>
                                        <p:cTn id="56" dur="3000"/>
                                        <p:tgtEl>
                                          <p:spTgt spid="57377"/>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57378"/>
                                        </p:tgtEl>
                                        <p:attrNameLst>
                                          <p:attrName>style.visibility</p:attrName>
                                        </p:attrNameLst>
                                      </p:cBhvr>
                                      <p:to>
                                        <p:strVal val="visible"/>
                                      </p:to>
                                    </p:set>
                                    <p:animEffect transition="in" filter="wipe(down)">
                                      <p:cBhvr>
                                        <p:cTn id="61" dur="500"/>
                                        <p:tgtEl>
                                          <p:spTgt spid="57378"/>
                                        </p:tgtEl>
                                      </p:cBhvr>
                                    </p:animEffect>
                                  </p:childTnLst>
                                  <p:subTnLst>
                                    <p:audio>
                                      <p:cMediaNode>
                                        <p:cTn display="0" masterRel="sameClick">
                                          <p:stCondLst>
                                            <p:cond evt="begin" delay="0">
                                              <p:tn val="59"/>
                                            </p:cond>
                                          </p:stCondLst>
                                          <p:endCondLst>
                                            <p:cond evt="onStopAudio" delay="0">
                                              <p:tgtEl>
                                                <p:sldTgt/>
                                              </p:tgtEl>
                                            </p:cond>
                                          </p:endCondLst>
                                        </p:cTn>
                                        <p:tgtEl>
                                          <p:sndTgt r:embed="rId5" name="voltage.wav"/>
                                        </p:tgtEl>
                                      </p:cMediaNode>
                                    </p:audio>
                                  </p:sub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2" fill="hold" grpId="0" nodeType="clickEffect">
                                  <p:stCondLst>
                                    <p:cond delay="0"/>
                                  </p:stCondLst>
                                  <p:childTnLst>
                                    <p:set>
                                      <p:cBhvr>
                                        <p:cTn id="65" dur="1" fill="hold">
                                          <p:stCondLst>
                                            <p:cond delay="0"/>
                                          </p:stCondLst>
                                        </p:cTn>
                                        <p:tgtEl>
                                          <p:spTgt spid="2"/>
                                        </p:tgtEl>
                                        <p:attrNameLst>
                                          <p:attrName>style.visibility</p:attrName>
                                        </p:attrNameLst>
                                      </p:cBhvr>
                                      <p:to>
                                        <p:strVal val="visible"/>
                                      </p:to>
                                    </p:set>
                                    <p:anim calcmode="lin" valueType="num">
                                      <p:cBhvr additive="base">
                                        <p:cTn id="66" dur="500" fill="hold"/>
                                        <p:tgtEl>
                                          <p:spTgt spid="2"/>
                                        </p:tgtEl>
                                        <p:attrNameLst>
                                          <p:attrName>ppt_x</p:attrName>
                                        </p:attrNameLst>
                                      </p:cBhvr>
                                      <p:tavLst>
                                        <p:tav tm="0">
                                          <p:val>
                                            <p:strVal val="1+#ppt_w/2"/>
                                          </p:val>
                                        </p:tav>
                                        <p:tav tm="100000">
                                          <p:val>
                                            <p:strVal val="#ppt_x"/>
                                          </p:val>
                                        </p:tav>
                                      </p:tavLst>
                                    </p:anim>
                                    <p:anim calcmode="lin" valueType="num">
                                      <p:cBhvr additive="base">
                                        <p:cTn id="67" dur="50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4"/>
                                            </p:cond>
                                          </p:stCondLst>
                                          <p:endCondLst>
                                            <p:cond evt="onStopAudio" delay="0">
                                              <p:tgtEl>
                                                <p:sldTgt/>
                                              </p:tgtEl>
                                            </p:cond>
                                          </p:endCondLst>
                                        </p:cTn>
                                        <p:tgtEl>
                                          <p:sndTgt r:embed="rId4" name="arrow.wav"/>
                                        </p:tgtEl>
                                      </p:cMediaNode>
                                    </p:audio>
                                  </p:subTnLst>
                                </p:cTn>
                              </p:par>
                            </p:childTnLst>
                          </p:cTn>
                        </p:par>
                      </p:childTnLst>
                    </p:cTn>
                  </p:par>
                  <p:par>
                    <p:cTn id="68" fill="hold" nodeType="clickPar">
                      <p:stCondLst>
                        <p:cond delay="indefinite"/>
                      </p:stCondLst>
                      <p:childTnLst>
                        <p:par>
                          <p:cTn id="69" fill="hold" nodeType="withGroup">
                            <p:stCondLst>
                              <p:cond delay="0"/>
                            </p:stCondLst>
                            <p:childTnLst>
                              <p:par>
                                <p:cTn id="70" presetID="2" presetClass="entr" presetSubtype="2" fill="hold" grpId="0" nodeType="clickEffect">
                                  <p:stCondLst>
                                    <p:cond delay="0"/>
                                  </p:stCondLst>
                                  <p:childTnLst>
                                    <p:set>
                                      <p:cBhvr>
                                        <p:cTn id="71" dur="1" fill="hold">
                                          <p:stCondLst>
                                            <p:cond delay="0"/>
                                          </p:stCondLst>
                                        </p:cTn>
                                        <p:tgtEl>
                                          <p:spTgt spid="3"/>
                                        </p:tgtEl>
                                        <p:attrNameLst>
                                          <p:attrName>style.visibility</p:attrName>
                                        </p:attrNameLst>
                                      </p:cBhvr>
                                      <p:to>
                                        <p:strVal val="visible"/>
                                      </p:to>
                                    </p:set>
                                    <p:anim calcmode="lin" valueType="num">
                                      <p:cBhvr additive="base">
                                        <p:cTn id="72" dur="500" fill="hold"/>
                                        <p:tgtEl>
                                          <p:spTgt spid="3"/>
                                        </p:tgtEl>
                                        <p:attrNameLst>
                                          <p:attrName>ppt_x</p:attrName>
                                        </p:attrNameLst>
                                      </p:cBhvr>
                                      <p:tavLst>
                                        <p:tav tm="0">
                                          <p:val>
                                            <p:strVal val="1+#ppt_w/2"/>
                                          </p:val>
                                        </p:tav>
                                        <p:tav tm="100000">
                                          <p:val>
                                            <p:strVal val="#ppt_x"/>
                                          </p:val>
                                        </p:tav>
                                      </p:tavLst>
                                    </p:anim>
                                    <p:anim calcmode="lin" valueType="num">
                                      <p:cBhvr additive="base">
                                        <p:cTn id="73" dur="500" fill="hold"/>
                                        <p:tgtEl>
                                          <p:spTgt spid="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73" grpId="0" animBg="1"/>
      <p:bldP spid="57374" grpId="0" animBg="1"/>
      <p:bldP spid="57375" grpId="0" animBg="1"/>
      <p:bldP spid="57376" grpId="0" animBg="1"/>
      <p:bldP spid="57377" grpId="0" animBg="1"/>
      <p:bldP spid="57378" grpId="0" animBg="1"/>
      <p:bldP spid="57371" grpId="0" animBg="1"/>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8" name="Rectangle 18"/>
          <p:cNvSpPr>
            <a:spLocks noChangeArrowheads="1"/>
          </p:cNvSpPr>
          <p:nvPr/>
        </p:nvSpPr>
        <p:spPr bwMode="auto">
          <a:xfrm>
            <a:off x="682625" y="5659438"/>
            <a:ext cx="7764463" cy="1198562"/>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b="1" i="1"/>
              <a:t>FYI</a:t>
            </a:r>
          </a:p>
          <a:p>
            <a:pPr>
              <a:spcBef>
                <a:spcPct val="0"/>
              </a:spcBef>
              <a:buFontTx/>
              <a:buNone/>
            </a:pPr>
            <a:r>
              <a:rPr lang="en-US" altLang="en-US" sz="2400" b="1">
                <a:sym typeface="Symbol" pitchFamily="18" charset="2"/>
              </a:rPr>
              <a:t></a:t>
            </a:r>
            <a:r>
              <a:rPr lang="en-US" altLang="en-US" sz="2400">
                <a:sym typeface="Symbol" pitchFamily="18" charset="2"/>
              </a:rPr>
              <a:t>You and your friend can then place synchronized clocks everywhere on your grid for convenience.</a:t>
            </a:r>
          </a:p>
        </p:txBody>
      </p:sp>
      <p:sp>
        <p:nvSpPr>
          <p:cNvPr id="73730" name="Rectangle 2"/>
          <p:cNvSpPr>
            <a:spLocks noChangeArrowheads="1"/>
          </p:cNvSpPr>
          <p:nvPr/>
        </p:nvSpPr>
        <p:spPr bwMode="auto">
          <a:xfrm>
            <a:off x="685800" y="1338263"/>
            <a:ext cx="7772400" cy="4329112"/>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a:solidFill>
                  <a:srgbClr val="333399"/>
                </a:solidFill>
              </a:rPr>
              <a:t>Spacetime interval</a:t>
            </a:r>
            <a:r>
              <a:rPr lang="en-US" altLang="en-US" sz="2400">
                <a:solidFill>
                  <a:srgbClr val="333399"/>
                </a:solidFill>
              </a:rPr>
              <a:t> – Marking spacetime units</a:t>
            </a:r>
            <a:endParaRPr lang="en-US" altLang="en-US" sz="2000">
              <a:solidFill>
                <a:srgbClr val="000000"/>
              </a:solidFill>
              <a:latin typeface="Courier New" pitchFamily="49" charset="0"/>
              <a:cs typeface="Times New Roman" pitchFamily="18" charset="0"/>
            </a:endParaRPr>
          </a:p>
          <a:p>
            <a:pPr>
              <a:buFontTx/>
              <a:buNone/>
            </a:pPr>
            <a:r>
              <a:rPr lang="en-US" altLang="en-US" sz="2400">
                <a:solidFill>
                  <a:srgbClr val="000000"/>
                </a:solidFill>
                <a:sym typeface="Symbol" pitchFamily="18" charset="2"/>
              </a:rPr>
              <a:t></a:t>
            </a:r>
            <a:r>
              <a:rPr lang="en-US" altLang="en-US" sz="2400">
                <a:solidFill>
                  <a:srgbClr val="FF0000"/>
                </a:solidFill>
              </a:rPr>
              <a:t>You</a:t>
            </a:r>
            <a:r>
              <a:rPr lang="en-US" altLang="en-US" sz="2400"/>
              <a:t> may be wondering how your                                 </a:t>
            </a:r>
            <a:r>
              <a:rPr lang="en-US" altLang="en-US" sz="2400">
                <a:solidFill>
                  <a:srgbClr val="0066FF"/>
                </a:solidFill>
              </a:rPr>
              <a:t>friend</a:t>
            </a:r>
            <a:r>
              <a:rPr lang="en-US" altLang="en-US" sz="2400"/>
              <a:t> knew where to stand for each                           interval. Well, he didn’t. It took many                               trials (and errors) before the correct                              spots were found.</a:t>
            </a:r>
            <a:endParaRPr lang="en-US" altLang="en-US" sz="2400">
              <a:sym typeface="Symbol" pitchFamily="18" charset="2"/>
            </a:endParaRPr>
          </a:p>
          <a:p>
            <a:pPr>
              <a:buFontTx/>
              <a:buNone/>
            </a:pPr>
            <a:r>
              <a:rPr lang="en-US" altLang="en-US" sz="2400">
                <a:solidFill>
                  <a:srgbClr val="000000"/>
                </a:solidFill>
                <a:sym typeface="Symbol" pitchFamily="18" charset="2"/>
              </a:rPr>
              <a:t></a:t>
            </a:r>
            <a:r>
              <a:rPr lang="en-US" altLang="en-US" sz="2400">
                <a:solidFill>
                  <a:srgbClr val="000000"/>
                </a:solidFill>
              </a:rPr>
              <a:t>Once </a:t>
            </a:r>
            <a:r>
              <a:rPr lang="en-US" altLang="en-US" sz="2400">
                <a:solidFill>
                  <a:srgbClr val="FF0000"/>
                </a:solidFill>
              </a:rPr>
              <a:t>you</a:t>
            </a:r>
            <a:r>
              <a:rPr lang="en-US" altLang="en-US" sz="2400">
                <a:solidFill>
                  <a:srgbClr val="000000"/>
                </a:solidFill>
              </a:rPr>
              <a:t> and your </a:t>
            </a:r>
            <a:r>
              <a:rPr lang="en-US" altLang="en-US" sz="2400">
                <a:solidFill>
                  <a:srgbClr val="0066FF"/>
                </a:solidFill>
              </a:rPr>
              <a:t>friend</a:t>
            </a:r>
            <a:r>
              <a:rPr lang="en-US" altLang="en-US" sz="2400">
                <a:solidFill>
                  <a:srgbClr val="000000"/>
                </a:solidFill>
              </a:rPr>
              <a:t> have                                 marked the axes, you simply draw in                              lines of constant </a:t>
            </a:r>
            <a:r>
              <a:rPr lang="en-US" altLang="en-US" sz="2400" i="1">
                <a:solidFill>
                  <a:srgbClr val="000000"/>
                </a:solidFill>
              </a:rPr>
              <a:t>x</a:t>
            </a:r>
            <a:r>
              <a:rPr lang="en-US" altLang="en-US" sz="2400">
                <a:solidFill>
                  <a:srgbClr val="000000"/>
                </a:solidFill>
              </a:rPr>
              <a:t> (already there) and                             lines of constant </a:t>
            </a:r>
            <a:r>
              <a:rPr lang="en-US" altLang="en-US" sz="2400" i="1">
                <a:solidFill>
                  <a:srgbClr val="000000"/>
                </a:solidFill>
              </a:rPr>
              <a:t>ct</a:t>
            </a:r>
            <a:r>
              <a:rPr lang="en-US" altLang="en-US" sz="2400">
                <a:solidFill>
                  <a:srgbClr val="000000"/>
                </a:solidFill>
              </a:rPr>
              <a:t>:</a:t>
            </a:r>
          </a:p>
          <a:p>
            <a:pPr>
              <a:buFontTx/>
              <a:buNone/>
            </a:pPr>
            <a:r>
              <a:rPr lang="en-US" altLang="en-US" sz="2400">
                <a:solidFill>
                  <a:srgbClr val="000000"/>
                </a:solidFill>
                <a:sym typeface="Symbol" pitchFamily="18" charset="2"/>
              </a:rPr>
              <a:t></a:t>
            </a:r>
            <a:r>
              <a:rPr lang="en-US" altLang="en-US" sz="2400">
                <a:solidFill>
                  <a:srgbClr val="000000"/>
                </a:solidFill>
              </a:rPr>
              <a:t>We now have a spacetime grid!</a:t>
            </a:r>
          </a:p>
        </p:txBody>
      </p:sp>
      <p:sp>
        <p:nvSpPr>
          <p:cNvPr id="16388" name="Rectangle 118"/>
          <p:cNvSpPr>
            <a:spLocks noChangeArrowheads="1"/>
          </p:cNvSpPr>
          <p:nvPr/>
        </p:nvSpPr>
        <p:spPr bwMode="auto">
          <a:xfrm>
            <a:off x="685800" y="393700"/>
            <a:ext cx="77724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b="1">
                <a:solidFill>
                  <a:schemeClr val="tx2"/>
                </a:solidFill>
              </a:rPr>
              <a:t>Option A: Relativity</a:t>
            </a:r>
            <a:br>
              <a:rPr lang="en-US" altLang="en-US" sz="2800" b="1">
                <a:solidFill>
                  <a:schemeClr val="tx2"/>
                </a:solidFill>
              </a:rPr>
            </a:br>
            <a:r>
              <a:rPr lang="en-US" altLang="en-US" sz="2800"/>
              <a:t>A.3 – Spacetime diagrams</a:t>
            </a:r>
          </a:p>
        </p:txBody>
      </p:sp>
      <p:pic>
        <p:nvPicPr>
          <p:cNvPr id="16389" name="Picture 4"/>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37313" y="1719263"/>
            <a:ext cx="2505075" cy="40195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Line 5"/>
          <p:cNvSpPr>
            <a:spLocks noChangeShapeType="1"/>
          </p:cNvSpPr>
          <p:nvPr/>
        </p:nvSpPr>
        <p:spPr bwMode="auto">
          <a:xfrm flipV="1">
            <a:off x="7058025" y="2165350"/>
            <a:ext cx="0" cy="3465513"/>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1" name="Freeform 6"/>
          <p:cNvSpPr>
            <a:spLocks/>
          </p:cNvSpPr>
          <p:nvPr/>
        </p:nvSpPr>
        <p:spPr bwMode="auto">
          <a:xfrm>
            <a:off x="6569075" y="3489325"/>
            <a:ext cx="482600" cy="950913"/>
          </a:xfrm>
          <a:custGeom>
            <a:avLst/>
            <a:gdLst>
              <a:gd name="T0" fmla="*/ 0 w 304"/>
              <a:gd name="T1" fmla="*/ 2147483647 h 599"/>
              <a:gd name="T2" fmla="*/ 2147483647 w 304"/>
              <a:gd name="T3" fmla="*/ 2147483647 h 599"/>
              <a:gd name="T4" fmla="*/ 2147483647 w 304"/>
              <a:gd name="T5" fmla="*/ 0 h 599"/>
              <a:gd name="T6" fmla="*/ 0 60000 65536"/>
              <a:gd name="T7" fmla="*/ 0 60000 65536"/>
              <a:gd name="T8" fmla="*/ 0 60000 65536"/>
              <a:gd name="T9" fmla="*/ 0 w 304"/>
              <a:gd name="T10" fmla="*/ 0 h 599"/>
              <a:gd name="T11" fmla="*/ 304 w 304"/>
              <a:gd name="T12" fmla="*/ 599 h 599"/>
            </a:gdLst>
            <a:ahLst/>
            <a:cxnLst>
              <a:cxn ang="T6">
                <a:pos x="T0" y="T1"/>
              </a:cxn>
              <a:cxn ang="T7">
                <a:pos x="T2" y="T3"/>
              </a:cxn>
              <a:cxn ang="T8">
                <a:pos x="T4" y="T5"/>
              </a:cxn>
            </a:cxnLst>
            <a:rect l="T9" t="T10" r="T11" b="T12"/>
            <a:pathLst>
              <a:path w="304" h="599">
                <a:moveTo>
                  <a:pt x="0" y="599"/>
                </a:moveTo>
                <a:lnTo>
                  <a:pt x="304" y="295"/>
                </a:lnTo>
                <a:lnTo>
                  <a:pt x="9" y="0"/>
                </a:lnTo>
              </a:path>
            </a:pathLst>
          </a:custGeom>
          <a:noFill/>
          <a:ln w="9525" cap="flat">
            <a:solidFill>
              <a:srgbClr val="0066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392" name="Line 7"/>
          <p:cNvSpPr>
            <a:spLocks noChangeShapeType="1"/>
          </p:cNvSpPr>
          <p:nvPr/>
        </p:nvSpPr>
        <p:spPr bwMode="auto">
          <a:xfrm flipV="1">
            <a:off x="7569200" y="2151063"/>
            <a:ext cx="0" cy="3465512"/>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3" name="Freeform 8"/>
          <p:cNvSpPr>
            <a:spLocks/>
          </p:cNvSpPr>
          <p:nvPr/>
        </p:nvSpPr>
        <p:spPr bwMode="auto">
          <a:xfrm>
            <a:off x="6553200" y="2957513"/>
            <a:ext cx="1023938" cy="2017712"/>
          </a:xfrm>
          <a:custGeom>
            <a:avLst/>
            <a:gdLst>
              <a:gd name="T0" fmla="*/ 0 w 304"/>
              <a:gd name="T1" fmla="*/ 2147483647 h 599"/>
              <a:gd name="T2" fmla="*/ 2147483647 w 304"/>
              <a:gd name="T3" fmla="*/ 2147483647 h 599"/>
              <a:gd name="T4" fmla="*/ 2147483647 w 304"/>
              <a:gd name="T5" fmla="*/ 0 h 599"/>
              <a:gd name="T6" fmla="*/ 0 60000 65536"/>
              <a:gd name="T7" fmla="*/ 0 60000 65536"/>
              <a:gd name="T8" fmla="*/ 0 60000 65536"/>
              <a:gd name="T9" fmla="*/ 0 w 304"/>
              <a:gd name="T10" fmla="*/ 0 h 599"/>
              <a:gd name="T11" fmla="*/ 304 w 304"/>
              <a:gd name="T12" fmla="*/ 599 h 599"/>
            </a:gdLst>
            <a:ahLst/>
            <a:cxnLst>
              <a:cxn ang="T6">
                <a:pos x="T0" y="T1"/>
              </a:cxn>
              <a:cxn ang="T7">
                <a:pos x="T2" y="T3"/>
              </a:cxn>
              <a:cxn ang="T8">
                <a:pos x="T4" y="T5"/>
              </a:cxn>
            </a:cxnLst>
            <a:rect l="T9" t="T10" r="T11" b="T12"/>
            <a:pathLst>
              <a:path w="304" h="599">
                <a:moveTo>
                  <a:pt x="0" y="599"/>
                </a:moveTo>
                <a:lnTo>
                  <a:pt x="304" y="295"/>
                </a:lnTo>
                <a:lnTo>
                  <a:pt x="9" y="0"/>
                </a:lnTo>
              </a:path>
            </a:pathLst>
          </a:custGeom>
          <a:noFill/>
          <a:ln w="9525" cap="flat">
            <a:solidFill>
              <a:srgbClr val="0066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394" name="Line 9"/>
          <p:cNvSpPr>
            <a:spLocks noChangeShapeType="1"/>
          </p:cNvSpPr>
          <p:nvPr/>
        </p:nvSpPr>
        <p:spPr bwMode="auto">
          <a:xfrm flipV="1">
            <a:off x="8069263" y="2159000"/>
            <a:ext cx="0" cy="3465513"/>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5" name="Freeform 10"/>
          <p:cNvSpPr>
            <a:spLocks/>
          </p:cNvSpPr>
          <p:nvPr/>
        </p:nvSpPr>
        <p:spPr bwMode="auto">
          <a:xfrm>
            <a:off x="6559550" y="2471738"/>
            <a:ext cx="1519238" cy="2994025"/>
          </a:xfrm>
          <a:custGeom>
            <a:avLst/>
            <a:gdLst>
              <a:gd name="T0" fmla="*/ 0 w 304"/>
              <a:gd name="T1" fmla="*/ 2147483647 h 599"/>
              <a:gd name="T2" fmla="*/ 2147483647 w 304"/>
              <a:gd name="T3" fmla="*/ 2147483647 h 599"/>
              <a:gd name="T4" fmla="*/ 2147483647 w 304"/>
              <a:gd name="T5" fmla="*/ 0 h 599"/>
              <a:gd name="T6" fmla="*/ 0 60000 65536"/>
              <a:gd name="T7" fmla="*/ 0 60000 65536"/>
              <a:gd name="T8" fmla="*/ 0 60000 65536"/>
              <a:gd name="T9" fmla="*/ 0 w 304"/>
              <a:gd name="T10" fmla="*/ 0 h 599"/>
              <a:gd name="T11" fmla="*/ 304 w 304"/>
              <a:gd name="T12" fmla="*/ 599 h 599"/>
            </a:gdLst>
            <a:ahLst/>
            <a:cxnLst>
              <a:cxn ang="T6">
                <a:pos x="T0" y="T1"/>
              </a:cxn>
              <a:cxn ang="T7">
                <a:pos x="T2" y="T3"/>
              </a:cxn>
              <a:cxn ang="T8">
                <a:pos x="T4" y="T5"/>
              </a:cxn>
            </a:cxnLst>
            <a:rect l="T9" t="T10" r="T11" b="T12"/>
            <a:pathLst>
              <a:path w="304" h="599">
                <a:moveTo>
                  <a:pt x="0" y="599"/>
                </a:moveTo>
                <a:lnTo>
                  <a:pt x="304" y="295"/>
                </a:lnTo>
                <a:lnTo>
                  <a:pt x="9" y="0"/>
                </a:lnTo>
              </a:path>
            </a:pathLst>
          </a:custGeom>
          <a:noFill/>
          <a:ln w="9525" cap="flat">
            <a:solidFill>
              <a:srgbClr val="0066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396" name="Line 11"/>
          <p:cNvSpPr>
            <a:spLocks noChangeShapeType="1"/>
          </p:cNvSpPr>
          <p:nvPr/>
        </p:nvSpPr>
        <p:spPr bwMode="auto">
          <a:xfrm flipV="1">
            <a:off x="6569075" y="2166938"/>
            <a:ext cx="0" cy="3465512"/>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456" name="Line 16"/>
          <p:cNvSpPr>
            <a:spLocks noChangeShapeType="1"/>
          </p:cNvSpPr>
          <p:nvPr/>
        </p:nvSpPr>
        <p:spPr bwMode="auto">
          <a:xfrm>
            <a:off x="6569075" y="3462338"/>
            <a:ext cx="2081213" cy="0"/>
          </a:xfrm>
          <a:prstGeom prst="line">
            <a:avLst/>
          </a:prstGeom>
          <a:noFill/>
          <a:ln w="38100">
            <a:solidFill>
              <a:srgbClr val="99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457" name="Line 17"/>
          <p:cNvSpPr>
            <a:spLocks noChangeShapeType="1"/>
          </p:cNvSpPr>
          <p:nvPr/>
        </p:nvSpPr>
        <p:spPr bwMode="auto">
          <a:xfrm>
            <a:off x="6564313" y="2952750"/>
            <a:ext cx="2081212" cy="0"/>
          </a:xfrm>
          <a:prstGeom prst="line">
            <a:avLst/>
          </a:prstGeom>
          <a:noFill/>
          <a:ln w="38100">
            <a:solidFill>
              <a:srgbClr val="99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458" name="Line 18"/>
          <p:cNvSpPr>
            <a:spLocks noChangeShapeType="1"/>
          </p:cNvSpPr>
          <p:nvPr/>
        </p:nvSpPr>
        <p:spPr bwMode="auto">
          <a:xfrm>
            <a:off x="6572250" y="2454275"/>
            <a:ext cx="2081213" cy="0"/>
          </a:xfrm>
          <a:prstGeom prst="line">
            <a:avLst/>
          </a:prstGeom>
          <a:noFill/>
          <a:ln w="38100">
            <a:solidFill>
              <a:srgbClr val="99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459" name="Line 19"/>
          <p:cNvSpPr>
            <a:spLocks noChangeShapeType="1"/>
          </p:cNvSpPr>
          <p:nvPr/>
        </p:nvSpPr>
        <p:spPr bwMode="auto">
          <a:xfrm>
            <a:off x="6578600" y="4451350"/>
            <a:ext cx="2081213" cy="0"/>
          </a:xfrm>
          <a:prstGeom prst="line">
            <a:avLst/>
          </a:prstGeom>
          <a:noFill/>
          <a:ln w="38100">
            <a:solidFill>
              <a:srgbClr val="99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460" name="Line 20"/>
          <p:cNvSpPr>
            <a:spLocks noChangeShapeType="1"/>
          </p:cNvSpPr>
          <p:nvPr/>
        </p:nvSpPr>
        <p:spPr bwMode="auto">
          <a:xfrm>
            <a:off x="6562725" y="4940300"/>
            <a:ext cx="2081213" cy="0"/>
          </a:xfrm>
          <a:prstGeom prst="line">
            <a:avLst/>
          </a:prstGeom>
          <a:noFill/>
          <a:ln w="38100">
            <a:solidFill>
              <a:srgbClr val="99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461" name="Line 21"/>
          <p:cNvSpPr>
            <a:spLocks noChangeShapeType="1"/>
          </p:cNvSpPr>
          <p:nvPr/>
        </p:nvSpPr>
        <p:spPr bwMode="auto">
          <a:xfrm>
            <a:off x="6557963" y="5418138"/>
            <a:ext cx="2081212" cy="0"/>
          </a:xfrm>
          <a:prstGeom prst="line">
            <a:avLst/>
          </a:prstGeom>
          <a:noFill/>
          <a:ln w="38100">
            <a:solidFill>
              <a:srgbClr val="99000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6409" name="Picture 25"/>
          <p:cNvPicPr>
            <a:picLocks noChangeAspect="1" noChangeArrowheads="1"/>
          </p:cNvPicPr>
          <p:nvPr/>
        </p:nvPicPr>
        <p:blipFill>
          <a:blip r:embed="rId7">
            <a:clrChange>
              <a:clrFrom>
                <a:srgbClr val="FF0000"/>
              </a:clrFrom>
              <a:clrTo>
                <a:srgbClr val="FF0000">
                  <a:alpha val="0"/>
                </a:srgbClr>
              </a:clrTo>
            </a:clrChange>
            <a:extLst>
              <a:ext uri="{28A0092B-C50C-407E-A947-70E740481C1C}">
                <a14:useLocalDpi xmlns:a14="http://schemas.microsoft.com/office/drawing/2010/main" val="0"/>
              </a:ext>
            </a:extLst>
          </a:blip>
          <a:srcRect/>
          <a:stretch>
            <a:fillRect/>
          </a:stretch>
        </p:blipFill>
        <p:spPr bwMode="auto">
          <a:xfrm>
            <a:off x="6826250" y="3746500"/>
            <a:ext cx="454025" cy="4540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0" name="Picture 26"/>
          <p:cNvPicPr>
            <a:picLocks noChangeAspect="1" noChangeArrowheads="1"/>
          </p:cNvPicPr>
          <p:nvPr/>
        </p:nvPicPr>
        <p:blipFill>
          <a:blip r:embed="rId7">
            <a:clrChange>
              <a:clrFrom>
                <a:srgbClr val="FF0000"/>
              </a:clrFrom>
              <a:clrTo>
                <a:srgbClr val="FF0000">
                  <a:alpha val="0"/>
                </a:srgbClr>
              </a:clrTo>
            </a:clrChange>
            <a:extLst>
              <a:ext uri="{28A0092B-C50C-407E-A947-70E740481C1C}">
                <a14:useLocalDpi xmlns:a14="http://schemas.microsoft.com/office/drawing/2010/main" val="0"/>
              </a:ext>
            </a:extLst>
          </a:blip>
          <a:srcRect/>
          <a:stretch>
            <a:fillRect/>
          </a:stretch>
        </p:blipFill>
        <p:spPr bwMode="auto">
          <a:xfrm>
            <a:off x="7340600" y="3743325"/>
            <a:ext cx="454025" cy="4540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1" name="Picture 27"/>
          <p:cNvPicPr>
            <a:picLocks noChangeAspect="1" noChangeArrowheads="1"/>
          </p:cNvPicPr>
          <p:nvPr/>
        </p:nvPicPr>
        <p:blipFill>
          <a:blip r:embed="rId7">
            <a:clrChange>
              <a:clrFrom>
                <a:srgbClr val="FF0000"/>
              </a:clrFrom>
              <a:clrTo>
                <a:srgbClr val="FF0000">
                  <a:alpha val="0"/>
                </a:srgbClr>
              </a:clrTo>
            </a:clrChange>
            <a:extLst>
              <a:ext uri="{28A0092B-C50C-407E-A947-70E740481C1C}">
                <a14:useLocalDpi xmlns:a14="http://schemas.microsoft.com/office/drawing/2010/main" val="0"/>
              </a:ext>
            </a:extLst>
          </a:blip>
          <a:srcRect/>
          <a:stretch>
            <a:fillRect/>
          </a:stretch>
        </p:blipFill>
        <p:spPr bwMode="auto">
          <a:xfrm>
            <a:off x="7829550" y="3736975"/>
            <a:ext cx="454025" cy="4540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2" name="Picture 28"/>
          <p:cNvPicPr>
            <a:picLocks noChangeAspect="1" noChangeArrowheads="1"/>
          </p:cNvPicPr>
          <p:nvPr/>
        </p:nvPicPr>
        <p:blipFill>
          <a:blip r:embed="rId8" cstate="print">
            <a:clrChange>
              <a:clrFrom>
                <a:srgbClr val="FF0000"/>
              </a:clrFrom>
              <a:clrTo>
                <a:srgbClr val="FF0000">
                  <a:alpha val="0"/>
                </a:srgbClr>
              </a:clrTo>
            </a:clrChange>
            <a:extLst>
              <a:ext uri="{28A0092B-C50C-407E-A947-70E740481C1C}">
                <a14:useLocalDpi xmlns:a14="http://schemas.microsoft.com/office/drawing/2010/main" val="0"/>
              </a:ext>
            </a:extLst>
          </a:blip>
          <a:srcRect/>
          <a:stretch>
            <a:fillRect/>
          </a:stretch>
        </p:blipFill>
        <p:spPr bwMode="auto">
          <a:xfrm>
            <a:off x="6850063" y="2755900"/>
            <a:ext cx="431800" cy="4222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3" name="Picture 29"/>
          <p:cNvPicPr>
            <a:picLocks noChangeAspect="1" noChangeArrowheads="1"/>
          </p:cNvPicPr>
          <p:nvPr/>
        </p:nvPicPr>
        <p:blipFill>
          <a:blip r:embed="rId8" cstate="print">
            <a:clrChange>
              <a:clrFrom>
                <a:srgbClr val="FF0000"/>
              </a:clrFrom>
              <a:clrTo>
                <a:srgbClr val="FF0000">
                  <a:alpha val="0"/>
                </a:srgbClr>
              </a:clrTo>
            </a:clrChange>
            <a:extLst>
              <a:ext uri="{28A0092B-C50C-407E-A947-70E740481C1C}">
                <a14:useLocalDpi xmlns:a14="http://schemas.microsoft.com/office/drawing/2010/main" val="0"/>
              </a:ext>
            </a:extLst>
          </a:blip>
          <a:srcRect/>
          <a:stretch>
            <a:fillRect/>
          </a:stretch>
        </p:blipFill>
        <p:spPr bwMode="auto">
          <a:xfrm>
            <a:off x="7351713" y="2738438"/>
            <a:ext cx="431800" cy="4222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4" name="Picture 30"/>
          <p:cNvPicPr>
            <a:picLocks noChangeAspect="1" noChangeArrowheads="1"/>
          </p:cNvPicPr>
          <p:nvPr/>
        </p:nvPicPr>
        <p:blipFill>
          <a:blip r:embed="rId8" cstate="print">
            <a:clrChange>
              <a:clrFrom>
                <a:srgbClr val="FF0000"/>
              </a:clrFrom>
              <a:clrTo>
                <a:srgbClr val="FF0000">
                  <a:alpha val="0"/>
                </a:srgbClr>
              </a:clrTo>
            </a:clrChange>
            <a:extLst>
              <a:ext uri="{28A0092B-C50C-407E-A947-70E740481C1C}">
                <a14:useLocalDpi xmlns:a14="http://schemas.microsoft.com/office/drawing/2010/main" val="0"/>
              </a:ext>
            </a:extLst>
          </a:blip>
          <a:srcRect/>
          <a:stretch>
            <a:fillRect/>
          </a:stretch>
        </p:blipFill>
        <p:spPr bwMode="auto">
          <a:xfrm>
            <a:off x="7829550" y="2735263"/>
            <a:ext cx="431800" cy="4222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5"/>
          <p:cNvPicPr>
            <a:picLocks noChangeAspect="1" noChangeArrowheads="1"/>
          </p:cNvPicPr>
          <p:nvPr/>
        </p:nvPicPr>
        <p:blipFill>
          <a:blip r:embed="rId7">
            <a:clrChange>
              <a:clrFrom>
                <a:srgbClr val="FF0000"/>
              </a:clrFrom>
              <a:clrTo>
                <a:srgbClr val="FF0000">
                  <a:alpha val="0"/>
                </a:srgbClr>
              </a:clrTo>
            </a:clrChange>
            <a:extLst>
              <a:ext uri="{28A0092B-C50C-407E-A947-70E740481C1C}">
                <a14:useLocalDpi xmlns:a14="http://schemas.microsoft.com/office/drawing/2010/main" val="0"/>
              </a:ext>
            </a:extLst>
          </a:blip>
          <a:srcRect/>
          <a:stretch>
            <a:fillRect/>
          </a:stretch>
        </p:blipFill>
        <p:spPr bwMode="auto">
          <a:xfrm>
            <a:off x="6329721" y="3751416"/>
            <a:ext cx="454025" cy="4540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8"/>
          <p:cNvPicPr>
            <a:picLocks noChangeAspect="1" noChangeArrowheads="1"/>
          </p:cNvPicPr>
          <p:nvPr/>
        </p:nvPicPr>
        <p:blipFill>
          <a:blip r:embed="rId8" cstate="print">
            <a:clrChange>
              <a:clrFrom>
                <a:srgbClr val="FF0000"/>
              </a:clrFrom>
              <a:clrTo>
                <a:srgbClr val="FF0000">
                  <a:alpha val="0"/>
                </a:srgbClr>
              </a:clrTo>
            </a:clrChange>
            <a:extLst>
              <a:ext uri="{28A0092B-C50C-407E-A947-70E740481C1C}">
                <a14:useLocalDpi xmlns:a14="http://schemas.microsoft.com/office/drawing/2010/main" val="0"/>
              </a:ext>
            </a:extLst>
          </a:blip>
          <a:srcRect/>
          <a:stretch>
            <a:fillRect/>
          </a:stretch>
        </p:blipFill>
        <p:spPr bwMode="auto">
          <a:xfrm>
            <a:off x="6353534" y="2760816"/>
            <a:ext cx="431800" cy="4222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3730">
                                            <p:txEl>
                                              <p:pRg st="1" end="1"/>
                                            </p:txEl>
                                          </p:spTgt>
                                        </p:tgtEl>
                                        <p:attrNameLst>
                                          <p:attrName>style.visibility</p:attrName>
                                        </p:attrNameLst>
                                      </p:cBhvr>
                                      <p:to>
                                        <p:strVal val="visible"/>
                                      </p:to>
                                    </p:set>
                                    <p:anim calcmode="lin" valueType="num">
                                      <p:cBhvr additive="base">
                                        <p:cTn id="7" dur="500" fill="hold"/>
                                        <p:tgtEl>
                                          <p:spTgt spid="7373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373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3730">
                                            <p:txEl>
                                              <p:pRg st="2" end="2"/>
                                            </p:txEl>
                                          </p:spTgt>
                                        </p:tgtEl>
                                        <p:attrNameLst>
                                          <p:attrName>style.visibility</p:attrName>
                                        </p:attrNameLst>
                                      </p:cBhvr>
                                      <p:to>
                                        <p:strVal val="visible"/>
                                      </p:to>
                                    </p:set>
                                    <p:anim calcmode="lin" valueType="num">
                                      <p:cBhvr additive="base">
                                        <p:cTn id="13" dur="500" fill="hold"/>
                                        <p:tgtEl>
                                          <p:spTgt spid="7373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373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61456"/>
                                        </p:tgtEl>
                                        <p:attrNameLst>
                                          <p:attrName>style.visibility</p:attrName>
                                        </p:attrNameLst>
                                      </p:cBhvr>
                                      <p:to>
                                        <p:strVal val="visible"/>
                                      </p:to>
                                    </p:set>
                                    <p:animEffect transition="in" filter="wipe(left)">
                                      <p:cBhvr>
                                        <p:cTn id="19" dur="500"/>
                                        <p:tgtEl>
                                          <p:spTgt spid="61456"/>
                                        </p:tgtEl>
                                      </p:cBhvr>
                                    </p:animEffect>
                                  </p:childTnLst>
                                  <p:subTnLst>
                                    <p:audio>
                                      <p:cMediaNode>
                                        <p:cTn display="0" masterRel="sameClick">
                                          <p:stCondLst>
                                            <p:cond evt="begin" delay="0">
                                              <p:tn val="17"/>
                                            </p:cond>
                                          </p:stCondLst>
                                          <p:endCondLst>
                                            <p:cond evt="onStopAudio" delay="0">
                                              <p:tgtEl>
                                                <p:sldTgt/>
                                              </p:tgtEl>
                                            </p:cond>
                                          </p:endCondLst>
                                        </p:cTn>
                                        <p:tgtEl>
                                          <p:sndTgt r:embed="rId5" name="chimes.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1457"/>
                                        </p:tgtEl>
                                        <p:attrNameLst>
                                          <p:attrName>style.visibility</p:attrName>
                                        </p:attrNameLst>
                                      </p:cBhvr>
                                      <p:to>
                                        <p:strVal val="visible"/>
                                      </p:to>
                                    </p:set>
                                    <p:animEffect transition="in" filter="wipe(left)">
                                      <p:cBhvr>
                                        <p:cTn id="24" dur="500"/>
                                        <p:tgtEl>
                                          <p:spTgt spid="61457"/>
                                        </p:tgtEl>
                                      </p:cBhvr>
                                    </p:animEffect>
                                  </p:childTnLst>
                                  <p:subTnLst>
                                    <p:audio>
                                      <p:cMediaNode>
                                        <p:cTn display="0" masterRel="sameClick">
                                          <p:stCondLst>
                                            <p:cond evt="begin" delay="0">
                                              <p:tn val="22"/>
                                            </p:cond>
                                          </p:stCondLst>
                                          <p:endCondLst>
                                            <p:cond evt="onStopAudio" delay="0">
                                              <p:tgtEl>
                                                <p:sldTgt/>
                                              </p:tgtEl>
                                            </p:cond>
                                          </p:endCondLst>
                                        </p:cTn>
                                        <p:tgtEl>
                                          <p:sndTgt r:embed="rId5" name="chimes.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61458"/>
                                        </p:tgtEl>
                                        <p:attrNameLst>
                                          <p:attrName>style.visibility</p:attrName>
                                        </p:attrNameLst>
                                      </p:cBhvr>
                                      <p:to>
                                        <p:strVal val="visible"/>
                                      </p:to>
                                    </p:set>
                                    <p:animEffect transition="in" filter="wipe(left)">
                                      <p:cBhvr>
                                        <p:cTn id="29" dur="500"/>
                                        <p:tgtEl>
                                          <p:spTgt spid="61458"/>
                                        </p:tgtEl>
                                      </p:cBhvr>
                                    </p:animEffect>
                                  </p:childTnLst>
                                  <p:subTnLst>
                                    <p:audio>
                                      <p:cMediaNode>
                                        <p:cTn display="0" masterRel="sameClick">
                                          <p:stCondLst>
                                            <p:cond evt="begin" delay="0">
                                              <p:tn val="27"/>
                                            </p:cond>
                                          </p:stCondLst>
                                          <p:endCondLst>
                                            <p:cond evt="onStopAudio" delay="0">
                                              <p:tgtEl>
                                                <p:sldTgt/>
                                              </p:tgtEl>
                                            </p:cond>
                                          </p:endCondLst>
                                        </p:cTn>
                                        <p:tgtEl>
                                          <p:sndTgt r:embed="rId5" name="chimes.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1459"/>
                                        </p:tgtEl>
                                        <p:attrNameLst>
                                          <p:attrName>style.visibility</p:attrName>
                                        </p:attrNameLst>
                                      </p:cBhvr>
                                      <p:to>
                                        <p:strVal val="visible"/>
                                      </p:to>
                                    </p:set>
                                    <p:animEffect transition="in" filter="wipe(left)">
                                      <p:cBhvr>
                                        <p:cTn id="34" dur="500"/>
                                        <p:tgtEl>
                                          <p:spTgt spid="61459"/>
                                        </p:tgtEl>
                                      </p:cBhvr>
                                    </p:animEffect>
                                  </p:childTnLst>
                                  <p:subTnLst>
                                    <p:audio>
                                      <p:cMediaNode>
                                        <p:cTn display="0" masterRel="sameClick">
                                          <p:stCondLst>
                                            <p:cond evt="begin" delay="0">
                                              <p:tn val="32"/>
                                            </p:cond>
                                          </p:stCondLst>
                                          <p:endCondLst>
                                            <p:cond evt="onStopAudio" delay="0">
                                              <p:tgtEl>
                                                <p:sldTgt/>
                                              </p:tgtEl>
                                            </p:cond>
                                          </p:endCondLst>
                                        </p:cTn>
                                        <p:tgtEl>
                                          <p:sndTgt r:embed="rId5" name="chimes.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61460"/>
                                        </p:tgtEl>
                                        <p:attrNameLst>
                                          <p:attrName>style.visibility</p:attrName>
                                        </p:attrNameLst>
                                      </p:cBhvr>
                                      <p:to>
                                        <p:strVal val="visible"/>
                                      </p:to>
                                    </p:set>
                                    <p:animEffect transition="in" filter="wipe(left)">
                                      <p:cBhvr>
                                        <p:cTn id="39" dur="500"/>
                                        <p:tgtEl>
                                          <p:spTgt spid="61460"/>
                                        </p:tgtEl>
                                      </p:cBhvr>
                                    </p:animEffect>
                                  </p:childTnLst>
                                  <p:subTnLst>
                                    <p:audio>
                                      <p:cMediaNode>
                                        <p:cTn display="0" masterRel="sameClick">
                                          <p:stCondLst>
                                            <p:cond evt="begin" delay="0">
                                              <p:tn val="37"/>
                                            </p:cond>
                                          </p:stCondLst>
                                          <p:endCondLst>
                                            <p:cond evt="onStopAudio" delay="0">
                                              <p:tgtEl>
                                                <p:sldTgt/>
                                              </p:tgtEl>
                                            </p:cond>
                                          </p:endCondLst>
                                        </p:cTn>
                                        <p:tgtEl>
                                          <p:sndTgt r:embed="rId5" name="chimes.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61461"/>
                                        </p:tgtEl>
                                        <p:attrNameLst>
                                          <p:attrName>style.visibility</p:attrName>
                                        </p:attrNameLst>
                                      </p:cBhvr>
                                      <p:to>
                                        <p:strVal val="visible"/>
                                      </p:to>
                                    </p:set>
                                    <p:animEffect transition="in" filter="wipe(left)">
                                      <p:cBhvr>
                                        <p:cTn id="44" dur="500"/>
                                        <p:tgtEl>
                                          <p:spTgt spid="61461"/>
                                        </p:tgtEl>
                                      </p:cBhvr>
                                    </p:animEffect>
                                  </p:childTnLst>
                                  <p:subTnLst>
                                    <p:audio>
                                      <p:cMediaNode>
                                        <p:cTn display="0" masterRel="sameClick">
                                          <p:stCondLst>
                                            <p:cond evt="begin" delay="0">
                                              <p:tn val="42"/>
                                            </p:cond>
                                          </p:stCondLst>
                                          <p:endCondLst>
                                            <p:cond evt="onStopAudio" delay="0">
                                              <p:tgtEl>
                                                <p:sldTgt/>
                                              </p:tgtEl>
                                            </p:cond>
                                          </p:endCondLst>
                                        </p:cTn>
                                        <p:tgtEl>
                                          <p:sndTgt r:embed="rId5" name="chimes.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73730">
                                            <p:txEl>
                                              <p:pRg st="3" end="3"/>
                                            </p:txEl>
                                          </p:spTgt>
                                        </p:tgtEl>
                                        <p:attrNameLst>
                                          <p:attrName>style.visibility</p:attrName>
                                        </p:attrNameLst>
                                      </p:cBhvr>
                                      <p:to>
                                        <p:strVal val="visible"/>
                                      </p:to>
                                    </p:set>
                                    <p:anim calcmode="lin" valueType="num">
                                      <p:cBhvr additive="base">
                                        <p:cTn id="49" dur="500" fill="hold"/>
                                        <p:tgtEl>
                                          <p:spTgt spid="73730">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373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112658">
                                            <p:txEl>
                                              <p:pRg st="1" end="1"/>
                                            </p:txEl>
                                          </p:spTgt>
                                        </p:tgtEl>
                                        <p:attrNameLst>
                                          <p:attrName>style.visibility</p:attrName>
                                        </p:attrNameLst>
                                      </p:cBhvr>
                                      <p:to>
                                        <p:strVal val="visible"/>
                                      </p:to>
                                    </p:set>
                                    <p:anim calcmode="lin" valueType="num">
                                      <p:cBhvr additive="base">
                                        <p:cTn id="55" dur="500" fill="hold"/>
                                        <p:tgtEl>
                                          <p:spTgt spid="112658">
                                            <p:txEl>
                                              <p:pRg st="1" end="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1265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53" presetClass="entr" presetSubtype="0" fill="hold" nodeType="click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p:cTn id="61" dur="500" fill="hold"/>
                                        <p:tgtEl>
                                          <p:spTgt spid="25"/>
                                        </p:tgtEl>
                                        <p:attrNameLst>
                                          <p:attrName>ppt_w</p:attrName>
                                        </p:attrNameLst>
                                      </p:cBhvr>
                                      <p:tavLst>
                                        <p:tav tm="0">
                                          <p:val>
                                            <p:fltVal val="0"/>
                                          </p:val>
                                        </p:tav>
                                        <p:tav tm="100000">
                                          <p:val>
                                            <p:strVal val="#ppt_w"/>
                                          </p:val>
                                        </p:tav>
                                      </p:tavLst>
                                    </p:anim>
                                    <p:anim calcmode="lin" valueType="num">
                                      <p:cBhvr>
                                        <p:cTn id="62" dur="500" fill="hold"/>
                                        <p:tgtEl>
                                          <p:spTgt spid="25"/>
                                        </p:tgtEl>
                                        <p:attrNameLst>
                                          <p:attrName>ppt_h</p:attrName>
                                        </p:attrNameLst>
                                      </p:cBhvr>
                                      <p:tavLst>
                                        <p:tav tm="0">
                                          <p:val>
                                            <p:fltVal val="0"/>
                                          </p:val>
                                        </p:tav>
                                        <p:tav tm="100000">
                                          <p:val>
                                            <p:strVal val="#ppt_h"/>
                                          </p:val>
                                        </p:tav>
                                      </p:tavLst>
                                    </p:anim>
                                    <p:animEffect transition="in" filter="fade">
                                      <p:cBhvr>
                                        <p:cTn id="63" dur="500"/>
                                        <p:tgtEl>
                                          <p:spTgt spid="25"/>
                                        </p:tgtEl>
                                      </p:cBhvr>
                                    </p:animEffect>
                                  </p:childTnLst>
                                  <p:subTnLst>
                                    <p:audio>
                                      <p:cMediaNode>
                                        <p:cTn display="0" masterRel="sameClick">
                                          <p:stCondLst>
                                            <p:cond evt="begin" delay="0">
                                              <p:tn val="59"/>
                                            </p:cond>
                                          </p:stCondLst>
                                          <p:endCondLst>
                                            <p:cond evt="onStopAudio" delay="0">
                                              <p:tgtEl>
                                                <p:sldTgt/>
                                              </p:tgtEl>
                                            </p:cond>
                                          </p:endCondLst>
                                        </p:cTn>
                                        <p:tgtEl>
                                          <p:sndTgt r:embed="rId3" name="camera.wav"/>
                                        </p:tgtEl>
                                      </p:cMediaNode>
                                    </p:audio>
                                  </p:subTnLst>
                                </p:cTn>
                              </p:par>
                            </p:childTnLst>
                          </p:cTn>
                        </p:par>
                      </p:childTnLst>
                    </p:cTn>
                  </p:par>
                  <p:par>
                    <p:cTn id="64" fill="hold">
                      <p:stCondLst>
                        <p:cond delay="indefinite"/>
                      </p:stCondLst>
                      <p:childTnLst>
                        <p:par>
                          <p:cTn id="65" fill="hold">
                            <p:stCondLst>
                              <p:cond delay="0"/>
                            </p:stCondLst>
                            <p:childTnLst>
                              <p:par>
                                <p:cTn id="66" presetID="53" presetClass="entr" presetSubtype="0" fill="hold" nodeType="clickEffect">
                                  <p:stCondLst>
                                    <p:cond delay="0"/>
                                  </p:stCondLst>
                                  <p:childTnLst>
                                    <p:set>
                                      <p:cBhvr>
                                        <p:cTn id="67" dur="1" fill="hold">
                                          <p:stCondLst>
                                            <p:cond delay="0"/>
                                          </p:stCondLst>
                                        </p:cTn>
                                        <p:tgtEl>
                                          <p:spTgt spid="16409"/>
                                        </p:tgtEl>
                                        <p:attrNameLst>
                                          <p:attrName>style.visibility</p:attrName>
                                        </p:attrNameLst>
                                      </p:cBhvr>
                                      <p:to>
                                        <p:strVal val="visible"/>
                                      </p:to>
                                    </p:set>
                                    <p:anim calcmode="lin" valueType="num">
                                      <p:cBhvr>
                                        <p:cTn id="68" dur="500" fill="hold"/>
                                        <p:tgtEl>
                                          <p:spTgt spid="16409"/>
                                        </p:tgtEl>
                                        <p:attrNameLst>
                                          <p:attrName>ppt_w</p:attrName>
                                        </p:attrNameLst>
                                      </p:cBhvr>
                                      <p:tavLst>
                                        <p:tav tm="0">
                                          <p:val>
                                            <p:fltVal val="0"/>
                                          </p:val>
                                        </p:tav>
                                        <p:tav tm="100000">
                                          <p:val>
                                            <p:strVal val="#ppt_w"/>
                                          </p:val>
                                        </p:tav>
                                      </p:tavLst>
                                    </p:anim>
                                    <p:anim calcmode="lin" valueType="num">
                                      <p:cBhvr>
                                        <p:cTn id="69" dur="500" fill="hold"/>
                                        <p:tgtEl>
                                          <p:spTgt spid="16409"/>
                                        </p:tgtEl>
                                        <p:attrNameLst>
                                          <p:attrName>ppt_h</p:attrName>
                                        </p:attrNameLst>
                                      </p:cBhvr>
                                      <p:tavLst>
                                        <p:tav tm="0">
                                          <p:val>
                                            <p:fltVal val="0"/>
                                          </p:val>
                                        </p:tav>
                                        <p:tav tm="100000">
                                          <p:val>
                                            <p:strVal val="#ppt_h"/>
                                          </p:val>
                                        </p:tav>
                                      </p:tavLst>
                                    </p:anim>
                                    <p:animEffect transition="in" filter="fade">
                                      <p:cBhvr>
                                        <p:cTn id="70" dur="500"/>
                                        <p:tgtEl>
                                          <p:spTgt spid="16409"/>
                                        </p:tgtEl>
                                      </p:cBhvr>
                                    </p:animEffect>
                                  </p:childTnLst>
                                  <p:subTnLst>
                                    <p:audio>
                                      <p:cMediaNode>
                                        <p:cTn display="0" masterRel="sameClick">
                                          <p:stCondLst>
                                            <p:cond evt="begin" delay="0">
                                              <p:tn val="66"/>
                                            </p:cond>
                                          </p:stCondLst>
                                          <p:endCondLst>
                                            <p:cond evt="onStopAudio" delay="0">
                                              <p:tgtEl>
                                                <p:sldTgt/>
                                              </p:tgtEl>
                                            </p:cond>
                                          </p:endCondLst>
                                        </p:cTn>
                                        <p:tgtEl>
                                          <p:sndTgt r:embed="rId3" name="camera.wav"/>
                                        </p:tgtEl>
                                      </p:cMediaNode>
                                    </p:audio>
                                  </p:subTnLst>
                                </p:cTn>
                              </p:par>
                            </p:childTnLst>
                          </p:cTn>
                        </p:par>
                      </p:childTnLst>
                    </p:cTn>
                  </p:par>
                  <p:par>
                    <p:cTn id="71" fill="hold" nodeType="clickPar">
                      <p:stCondLst>
                        <p:cond delay="indefinite"/>
                      </p:stCondLst>
                      <p:childTnLst>
                        <p:par>
                          <p:cTn id="72" fill="hold" nodeType="withGroup">
                            <p:stCondLst>
                              <p:cond delay="0"/>
                            </p:stCondLst>
                            <p:childTnLst>
                              <p:par>
                                <p:cTn id="73" presetID="53" presetClass="entr" presetSubtype="0" fill="hold" nodeType="clickEffect">
                                  <p:stCondLst>
                                    <p:cond delay="0"/>
                                  </p:stCondLst>
                                  <p:childTnLst>
                                    <p:set>
                                      <p:cBhvr>
                                        <p:cTn id="74" dur="1" fill="hold">
                                          <p:stCondLst>
                                            <p:cond delay="0"/>
                                          </p:stCondLst>
                                        </p:cTn>
                                        <p:tgtEl>
                                          <p:spTgt spid="16410"/>
                                        </p:tgtEl>
                                        <p:attrNameLst>
                                          <p:attrName>style.visibility</p:attrName>
                                        </p:attrNameLst>
                                      </p:cBhvr>
                                      <p:to>
                                        <p:strVal val="visible"/>
                                      </p:to>
                                    </p:set>
                                    <p:anim calcmode="lin" valueType="num">
                                      <p:cBhvr>
                                        <p:cTn id="75" dur="500" fill="hold"/>
                                        <p:tgtEl>
                                          <p:spTgt spid="16410"/>
                                        </p:tgtEl>
                                        <p:attrNameLst>
                                          <p:attrName>ppt_w</p:attrName>
                                        </p:attrNameLst>
                                      </p:cBhvr>
                                      <p:tavLst>
                                        <p:tav tm="0">
                                          <p:val>
                                            <p:fltVal val="0"/>
                                          </p:val>
                                        </p:tav>
                                        <p:tav tm="100000">
                                          <p:val>
                                            <p:strVal val="#ppt_w"/>
                                          </p:val>
                                        </p:tav>
                                      </p:tavLst>
                                    </p:anim>
                                    <p:anim calcmode="lin" valueType="num">
                                      <p:cBhvr>
                                        <p:cTn id="76" dur="500" fill="hold"/>
                                        <p:tgtEl>
                                          <p:spTgt spid="16410"/>
                                        </p:tgtEl>
                                        <p:attrNameLst>
                                          <p:attrName>ppt_h</p:attrName>
                                        </p:attrNameLst>
                                      </p:cBhvr>
                                      <p:tavLst>
                                        <p:tav tm="0">
                                          <p:val>
                                            <p:fltVal val="0"/>
                                          </p:val>
                                        </p:tav>
                                        <p:tav tm="100000">
                                          <p:val>
                                            <p:strVal val="#ppt_h"/>
                                          </p:val>
                                        </p:tav>
                                      </p:tavLst>
                                    </p:anim>
                                    <p:animEffect transition="in" filter="fade">
                                      <p:cBhvr>
                                        <p:cTn id="77" dur="500"/>
                                        <p:tgtEl>
                                          <p:spTgt spid="16410"/>
                                        </p:tgtEl>
                                      </p:cBhvr>
                                    </p:animEffect>
                                  </p:childTnLst>
                                  <p:subTnLst>
                                    <p:audio>
                                      <p:cMediaNode>
                                        <p:cTn display="0" masterRel="sameClick">
                                          <p:stCondLst>
                                            <p:cond evt="begin" delay="0">
                                              <p:tn val="73"/>
                                            </p:cond>
                                          </p:stCondLst>
                                          <p:endCondLst>
                                            <p:cond evt="onStopAudio" delay="0">
                                              <p:tgtEl>
                                                <p:sldTgt/>
                                              </p:tgtEl>
                                            </p:cond>
                                          </p:endCondLst>
                                        </p:cTn>
                                        <p:tgtEl>
                                          <p:sndTgt r:embed="rId3" name="camera.wav"/>
                                        </p:tgtEl>
                                      </p:cMediaNode>
                                    </p:audio>
                                  </p:subTnLst>
                                </p:cTn>
                              </p:par>
                            </p:childTnLst>
                          </p:cTn>
                        </p:par>
                      </p:childTnLst>
                    </p:cTn>
                  </p:par>
                  <p:par>
                    <p:cTn id="78" fill="hold" nodeType="clickPar">
                      <p:stCondLst>
                        <p:cond delay="indefinite"/>
                      </p:stCondLst>
                      <p:childTnLst>
                        <p:par>
                          <p:cTn id="79" fill="hold" nodeType="withGroup">
                            <p:stCondLst>
                              <p:cond delay="0"/>
                            </p:stCondLst>
                            <p:childTnLst>
                              <p:par>
                                <p:cTn id="80" presetID="53" presetClass="entr" presetSubtype="0" fill="hold" nodeType="clickEffect">
                                  <p:stCondLst>
                                    <p:cond delay="0"/>
                                  </p:stCondLst>
                                  <p:childTnLst>
                                    <p:set>
                                      <p:cBhvr>
                                        <p:cTn id="81" dur="1" fill="hold">
                                          <p:stCondLst>
                                            <p:cond delay="0"/>
                                          </p:stCondLst>
                                        </p:cTn>
                                        <p:tgtEl>
                                          <p:spTgt spid="16411"/>
                                        </p:tgtEl>
                                        <p:attrNameLst>
                                          <p:attrName>style.visibility</p:attrName>
                                        </p:attrNameLst>
                                      </p:cBhvr>
                                      <p:to>
                                        <p:strVal val="visible"/>
                                      </p:to>
                                    </p:set>
                                    <p:anim calcmode="lin" valueType="num">
                                      <p:cBhvr>
                                        <p:cTn id="82" dur="500" fill="hold"/>
                                        <p:tgtEl>
                                          <p:spTgt spid="16411"/>
                                        </p:tgtEl>
                                        <p:attrNameLst>
                                          <p:attrName>ppt_w</p:attrName>
                                        </p:attrNameLst>
                                      </p:cBhvr>
                                      <p:tavLst>
                                        <p:tav tm="0">
                                          <p:val>
                                            <p:fltVal val="0"/>
                                          </p:val>
                                        </p:tav>
                                        <p:tav tm="100000">
                                          <p:val>
                                            <p:strVal val="#ppt_w"/>
                                          </p:val>
                                        </p:tav>
                                      </p:tavLst>
                                    </p:anim>
                                    <p:anim calcmode="lin" valueType="num">
                                      <p:cBhvr>
                                        <p:cTn id="83" dur="500" fill="hold"/>
                                        <p:tgtEl>
                                          <p:spTgt spid="16411"/>
                                        </p:tgtEl>
                                        <p:attrNameLst>
                                          <p:attrName>ppt_h</p:attrName>
                                        </p:attrNameLst>
                                      </p:cBhvr>
                                      <p:tavLst>
                                        <p:tav tm="0">
                                          <p:val>
                                            <p:fltVal val="0"/>
                                          </p:val>
                                        </p:tav>
                                        <p:tav tm="100000">
                                          <p:val>
                                            <p:strVal val="#ppt_h"/>
                                          </p:val>
                                        </p:tav>
                                      </p:tavLst>
                                    </p:anim>
                                    <p:animEffect transition="in" filter="fade">
                                      <p:cBhvr>
                                        <p:cTn id="84" dur="500"/>
                                        <p:tgtEl>
                                          <p:spTgt spid="16411"/>
                                        </p:tgtEl>
                                      </p:cBhvr>
                                    </p:animEffect>
                                  </p:childTnLst>
                                  <p:subTnLst>
                                    <p:audio>
                                      <p:cMediaNode>
                                        <p:cTn display="0" masterRel="sameClick">
                                          <p:stCondLst>
                                            <p:cond evt="begin" delay="0">
                                              <p:tn val="80"/>
                                            </p:cond>
                                          </p:stCondLst>
                                          <p:endCondLst>
                                            <p:cond evt="onStopAudio" delay="0">
                                              <p:tgtEl>
                                                <p:sldTgt/>
                                              </p:tgtEl>
                                            </p:cond>
                                          </p:endCondLst>
                                        </p:cTn>
                                        <p:tgtEl>
                                          <p:sndTgt r:embed="rId3" name="camera.wav"/>
                                        </p:tgtEl>
                                      </p:cMediaNode>
                                    </p:audio>
                                  </p:subTnLst>
                                </p:cTn>
                              </p:par>
                            </p:childTnLst>
                          </p:cTn>
                        </p:par>
                      </p:childTnLst>
                    </p:cTn>
                  </p:par>
                  <p:par>
                    <p:cTn id="85" fill="hold" nodeType="clickPar">
                      <p:stCondLst>
                        <p:cond delay="indefinite"/>
                      </p:stCondLst>
                      <p:childTnLst>
                        <p:par>
                          <p:cTn id="86" fill="hold" nodeType="withGroup">
                            <p:stCondLst>
                              <p:cond delay="0"/>
                            </p:stCondLst>
                            <p:childTnLst>
                              <p:par>
                                <p:cTn id="87" presetID="53" presetClass="entr" presetSubtype="0" fill="hold" nodeType="click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subTnLst>
                                    <p:audio>
                                      <p:cMediaNode>
                                        <p:cTn display="0" masterRel="sameClick">
                                          <p:stCondLst>
                                            <p:cond evt="begin" delay="0">
                                              <p:tn val="87"/>
                                            </p:cond>
                                          </p:stCondLst>
                                          <p:endCondLst>
                                            <p:cond evt="onStopAudio" delay="0">
                                              <p:tgtEl>
                                                <p:sldTgt/>
                                              </p:tgtEl>
                                            </p:cond>
                                          </p:endCondLst>
                                        </p:cTn>
                                        <p:tgtEl>
                                          <p:sndTgt r:embed="rId3" name="camera.wav"/>
                                        </p:tgtEl>
                                      </p:cMediaNode>
                                    </p:audio>
                                  </p:subTnLst>
                                </p:cTn>
                              </p:par>
                            </p:childTnLst>
                          </p:cTn>
                        </p:par>
                      </p:childTnLst>
                    </p:cTn>
                  </p:par>
                  <p:par>
                    <p:cTn id="92" fill="hold">
                      <p:stCondLst>
                        <p:cond delay="indefinite"/>
                      </p:stCondLst>
                      <p:childTnLst>
                        <p:par>
                          <p:cTn id="93" fill="hold">
                            <p:stCondLst>
                              <p:cond delay="0"/>
                            </p:stCondLst>
                            <p:childTnLst>
                              <p:par>
                                <p:cTn id="94" presetID="53" presetClass="entr" presetSubtype="0" fill="hold" nodeType="clickEffect">
                                  <p:stCondLst>
                                    <p:cond delay="0"/>
                                  </p:stCondLst>
                                  <p:childTnLst>
                                    <p:set>
                                      <p:cBhvr>
                                        <p:cTn id="95" dur="1" fill="hold">
                                          <p:stCondLst>
                                            <p:cond delay="0"/>
                                          </p:stCondLst>
                                        </p:cTn>
                                        <p:tgtEl>
                                          <p:spTgt spid="16412"/>
                                        </p:tgtEl>
                                        <p:attrNameLst>
                                          <p:attrName>style.visibility</p:attrName>
                                        </p:attrNameLst>
                                      </p:cBhvr>
                                      <p:to>
                                        <p:strVal val="visible"/>
                                      </p:to>
                                    </p:set>
                                    <p:anim calcmode="lin" valueType="num">
                                      <p:cBhvr>
                                        <p:cTn id="96" dur="500" fill="hold"/>
                                        <p:tgtEl>
                                          <p:spTgt spid="16412"/>
                                        </p:tgtEl>
                                        <p:attrNameLst>
                                          <p:attrName>ppt_w</p:attrName>
                                        </p:attrNameLst>
                                      </p:cBhvr>
                                      <p:tavLst>
                                        <p:tav tm="0">
                                          <p:val>
                                            <p:fltVal val="0"/>
                                          </p:val>
                                        </p:tav>
                                        <p:tav tm="100000">
                                          <p:val>
                                            <p:strVal val="#ppt_w"/>
                                          </p:val>
                                        </p:tav>
                                      </p:tavLst>
                                    </p:anim>
                                    <p:anim calcmode="lin" valueType="num">
                                      <p:cBhvr>
                                        <p:cTn id="97" dur="500" fill="hold"/>
                                        <p:tgtEl>
                                          <p:spTgt spid="16412"/>
                                        </p:tgtEl>
                                        <p:attrNameLst>
                                          <p:attrName>ppt_h</p:attrName>
                                        </p:attrNameLst>
                                      </p:cBhvr>
                                      <p:tavLst>
                                        <p:tav tm="0">
                                          <p:val>
                                            <p:fltVal val="0"/>
                                          </p:val>
                                        </p:tav>
                                        <p:tav tm="100000">
                                          <p:val>
                                            <p:strVal val="#ppt_h"/>
                                          </p:val>
                                        </p:tav>
                                      </p:tavLst>
                                    </p:anim>
                                    <p:animEffect transition="in" filter="fade">
                                      <p:cBhvr>
                                        <p:cTn id="98" dur="500"/>
                                        <p:tgtEl>
                                          <p:spTgt spid="16412"/>
                                        </p:tgtEl>
                                      </p:cBhvr>
                                    </p:animEffect>
                                  </p:childTnLst>
                                  <p:subTnLst>
                                    <p:audio>
                                      <p:cMediaNode>
                                        <p:cTn display="0" masterRel="sameClick">
                                          <p:stCondLst>
                                            <p:cond evt="begin" delay="0">
                                              <p:tn val="94"/>
                                            </p:cond>
                                          </p:stCondLst>
                                          <p:endCondLst>
                                            <p:cond evt="onStopAudio" delay="0">
                                              <p:tgtEl>
                                                <p:sldTgt/>
                                              </p:tgtEl>
                                            </p:cond>
                                          </p:endCondLst>
                                        </p:cTn>
                                        <p:tgtEl>
                                          <p:sndTgt r:embed="rId3" name="camera.wav"/>
                                        </p:tgtEl>
                                      </p:cMediaNode>
                                    </p:audio>
                                  </p:subTnLst>
                                </p:cTn>
                              </p:par>
                            </p:childTnLst>
                          </p:cTn>
                        </p:par>
                      </p:childTnLst>
                    </p:cTn>
                  </p:par>
                  <p:par>
                    <p:cTn id="99" fill="hold" nodeType="clickPar">
                      <p:stCondLst>
                        <p:cond delay="indefinite"/>
                      </p:stCondLst>
                      <p:childTnLst>
                        <p:par>
                          <p:cTn id="100" fill="hold" nodeType="withGroup">
                            <p:stCondLst>
                              <p:cond delay="0"/>
                            </p:stCondLst>
                            <p:childTnLst>
                              <p:par>
                                <p:cTn id="101" presetID="53" presetClass="entr" presetSubtype="0" fill="hold" nodeType="clickEffect">
                                  <p:stCondLst>
                                    <p:cond delay="0"/>
                                  </p:stCondLst>
                                  <p:childTnLst>
                                    <p:set>
                                      <p:cBhvr>
                                        <p:cTn id="102" dur="1" fill="hold">
                                          <p:stCondLst>
                                            <p:cond delay="0"/>
                                          </p:stCondLst>
                                        </p:cTn>
                                        <p:tgtEl>
                                          <p:spTgt spid="16413"/>
                                        </p:tgtEl>
                                        <p:attrNameLst>
                                          <p:attrName>style.visibility</p:attrName>
                                        </p:attrNameLst>
                                      </p:cBhvr>
                                      <p:to>
                                        <p:strVal val="visible"/>
                                      </p:to>
                                    </p:set>
                                    <p:anim calcmode="lin" valueType="num">
                                      <p:cBhvr>
                                        <p:cTn id="103" dur="500" fill="hold"/>
                                        <p:tgtEl>
                                          <p:spTgt spid="16413"/>
                                        </p:tgtEl>
                                        <p:attrNameLst>
                                          <p:attrName>ppt_w</p:attrName>
                                        </p:attrNameLst>
                                      </p:cBhvr>
                                      <p:tavLst>
                                        <p:tav tm="0">
                                          <p:val>
                                            <p:fltVal val="0"/>
                                          </p:val>
                                        </p:tav>
                                        <p:tav tm="100000">
                                          <p:val>
                                            <p:strVal val="#ppt_w"/>
                                          </p:val>
                                        </p:tav>
                                      </p:tavLst>
                                    </p:anim>
                                    <p:anim calcmode="lin" valueType="num">
                                      <p:cBhvr>
                                        <p:cTn id="104" dur="500" fill="hold"/>
                                        <p:tgtEl>
                                          <p:spTgt spid="16413"/>
                                        </p:tgtEl>
                                        <p:attrNameLst>
                                          <p:attrName>ppt_h</p:attrName>
                                        </p:attrNameLst>
                                      </p:cBhvr>
                                      <p:tavLst>
                                        <p:tav tm="0">
                                          <p:val>
                                            <p:fltVal val="0"/>
                                          </p:val>
                                        </p:tav>
                                        <p:tav tm="100000">
                                          <p:val>
                                            <p:strVal val="#ppt_h"/>
                                          </p:val>
                                        </p:tav>
                                      </p:tavLst>
                                    </p:anim>
                                    <p:animEffect transition="in" filter="fade">
                                      <p:cBhvr>
                                        <p:cTn id="105" dur="500"/>
                                        <p:tgtEl>
                                          <p:spTgt spid="16413"/>
                                        </p:tgtEl>
                                      </p:cBhvr>
                                    </p:animEffect>
                                  </p:childTnLst>
                                  <p:subTnLst>
                                    <p:audio>
                                      <p:cMediaNode>
                                        <p:cTn display="0" masterRel="sameClick">
                                          <p:stCondLst>
                                            <p:cond evt="begin" delay="0">
                                              <p:tn val="101"/>
                                            </p:cond>
                                          </p:stCondLst>
                                          <p:endCondLst>
                                            <p:cond evt="onStopAudio" delay="0">
                                              <p:tgtEl>
                                                <p:sldTgt/>
                                              </p:tgtEl>
                                            </p:cond>
                                          </p:endCondLst>
                                        </p:cTn>
                                        <p:tgtEl>
                                          <p:sndTgt r:embed="rId3" name="camera.wav"/>
                                        </p:tgtEl>
                                      </p:cMediaNode>
                                    </p:audio>
                                  </p:subTnLst>
                                </p:cTn>
                              </p:par>
                            </p:childTnLst>
                          </p:cTn>
                        </p:par>
                      </p:childTnLst>
                    </p:cTn>
                  </p:par>
                  <p:par>
                    <p:cTn id="106" fill="hold" nodeType="clickPar">
                      <p:stCondLst>
                        <p:cond delay="indefinite"/>
                      </p:stCondLst>
                      <p:childTnLst>
                        <p:par>
                          <p:cTn id="107" fill="hold" nodeType="withGroup">
                            <p:stCondLst>
                              <p:cond delay="0"/>
                            </p:stCondLst>
                            <p:childTnLst>
                              <p:par>
                                <p:cTn id="108" presetID="53" presetClass="entr" presetSubtype="0" fill="hold" nodeType="clickEffect">
                                  <p:stCondLst>
                                    <p:cond delay="0"/>
                                  </p:stCondLst>
                                  <p:childTnLst>
                                    <p:set>
                                      <p:cBhvr>
                                        <p:cTn id="109" dur="1" fill="hold">
                                          <p:stCondLst>
                                            <p:cond delay="0"/>
                                          </p:stCondLst>
                                        </p:cTn>
                                        <p:tgtEl>
                                          <p:spTgt spid="16414"/>
                                        </p:tgtEl>
                                        <p:attrNameLst>
                                          <p:attrName>style.visibility</p:attrName>
                                        </p:attrNameLst>
                                      </p:cBhvr>
                                      <p:to>
                                        <p:strVal val="visible"/>
                                      </p:to>
                                    </p:set>
                                    <p:anim calcmode="lin" valueType="num">
                                      <p:cBhvr>
                                        <p:cTn id="110" dur="500" fill="hold"/>
                                        <p:tgtEl>
                                          <p:spTgt spid="16414"/>
                                        </p:tgtEl>
                                        <p:attrNameLst>
                                          <p:attrName>ppt_w</p:attrName>
                                        </p:attrNameLst>
                                      </p:cBhvr>
                                      <p:tavLst>
                                        <p:tav tm="0">
                                          <p:val>
                                            <p:fltVal val="0"/>
                                          </p:val>
                                        </p:tav>
                                        <p:tav tm="100000">
                                          <p:val>
                                            <p:strVal val="#ppt_w"/>
                                          </p:val>
                                        </p:tav>
                                      </p:tavLst>
                                    </p:anim>
                                    <p:anim calcmode="lin" valueType="num">
                                      <p:cBhvr>
                                        <p:cTn id="111" dur="500" fill="hold"/>
                                        <p:tgtEl>
                                          <p:spTgt spid="16414"/>
                                        </p:tgtEl>
                                        <p:attrNameLst>
                                          <p:attrName>ppt_h</p:attrName>
                                        </p:attrNameLst>
                                      </p:cBhvr>
                                      <p:tavLst>
                                        <p:tav tm="0">
                                          <p:val>
                                            <p:fltVal val="0"/>
                                          </p:val>
                                        </p:tav>
                                        <p:tav tm="100000">
                                          <p:val>
                                            <p:strVal val="#ppt_h"/>
                                          </p:val>
                                        </p:tav>
                                      </p:tavLst>
                                    </p:anim>
                                    <p:animEffect transition="in" filter="fade">
                                      <p:cBhvr>
                                        <p:cTn id="112" dur="500"/>
                                        <p:tgtEl>
                                          <p:spTgt spid="16414"/>
                                        </p:tgtEl>
                                      </p:cBhvr>
                                    </p:animEffect>
                                  </p:childTnLst>
                                  <p:subTnLst>
                                    <p:audio>
                                      <p:cMediaNode>
                                        <p:cTn display="0" masterRel="sameClick">
                                          <p:stCondLst>
                                            <p:cond evt="begin" delay="0">
                                              <p:tn val="108"/>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6" grpId="0" animBg="1"/>
      <p:bldP spid="61457" grpId="0" animBg="1"/>
      <p:bldP spid="61458" grpId="0" animBg="1"/>
      <p:bldP spid="61459" grpId="0" animBg="1"/>
      <p:bldP spid="61460" grpId="0" animBg="1"/>
      <p:bldP spid="6146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ChangeArrowheads="1"/>
          </p:cNvSpPr>
          <p:nvPr/>
        </p:nvSpPr>
        <p:spPr bwMode="auto">
          <a:xfrm>
            <a:off x="685800" y="1746250"/>
            <a:ext cx="7772400" cy="511175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dirty="0">
                <a:solidFill>
                  <a:srgbClr val="000000"/>
                </a:solidFill>
                <a:sym typeface="Symbol" pitchFamily="18" charset="2"/>
              </a:rPr>
              <a:t>EXAMPLE: </a:t>
            </a:r>
            <a:r>
              <a:rPr lang="en-US" altLang="en-US" sz="2400" dirty="0"/>
              <a:t>Consider the points                                         A, B and C in </a:t>
            </a:r>
            <a:r>
              <a:rPr lang="en-US" altLang="en-US" sz="2400" dirty="0" err="1"/>
              <a:t>Minkowski</a:t>
            </a:r>
            <a:r>
              <a:rPr lang="en-US" altLang="en-US" sz="2400" dirty="0"/>
              <a:t>                                         </a:t>
            </a:r>
            <a:r>
              <a:rPr lang="en-US" altLang="en-US" sz="2400" dirty="0" err="1"/>
              <a:t>spacetime</a:t>
            </a:r>
            <a:r>
              <a:rPr lang="en-US" altLang="en-US" sz="2400" dirty="0"/>
              <a:t> marked in meter units. </a:t>
            </a:r>
          </a:p>
          <a:p>
            <a:pPr>
              <a:buFontTx/>
              <a:buNone/>
            </a:pPr>
            <a:r>
              <a:rPr lang="en-US" altLang="en-US" sz="2400" dirty="0"/>
              <a:t>(a) Find the square of the                                       </a:t>
            </a:r>
            <a:r>
              <a:rPr lang="en-US" altLang="en-US" sz="2400" dirty="0" err="1"/>
              <a:t>spacetime</a:t>
            </a:r>
            <a:r>
              <a:rPr lang="en-US" altLang="en-US" sz="2400" dirty="0"/>
              <a:t> interval </a:t>
            </a:r>
            <a:r>
              <a:rPr lang="en-US" altLang="en-US" sz="2400" dirty="0">
                <a:solidFill>
                  <a:srgbClr val="000000"/>
                </a:solidFill>
                <a:cs typeface="Times New Roman" pitchFamily="18" charset="0"/>
                <a:sym typeface="Symbol" pitchFamily="18" charset="2"/>
              </a:rPr>
              <a:t>(</a:t>
            </a:r>
            <a:r>
              <a:rPr lang="en-US" altLang="en-US" sz="2400" i="1" dirty="0">
                <a:solidFill>
                  <a:srgbClr val="000000"/>
                </a:solidFill>
                <a:cs typeface="Times New Roman" pitchFamily="18" charset="0"/>
              </a:rPr>
              <a:t>s</a:t>
            </a:r>
            <a:r>
              <a:rPr lang="en-US" altLang="en-US" sz="2400" dirty="0">
                <a:solidFill>
                  <a:srgbClr val="000000"/>
                </a:solidFill>
                <a:cs typeface="Times New Roman" pitchFamily="18" charset="0"/>
              </a:rPr>
              <a:t>)</a:t>
            </a:r>
            <a:r>
              <a:rPr lang="en-US" altLang="en-US" sz="2400" baseline="30000" dirty="0">
                <a:solidFill>
                  <a:srgbClr val="000000"/>
                </a:solidFill>
                <a:cs typeface="Times New Roman" pitchFamily="18" charset="0"/>
              </a:rPr>
              <a:t>2                                                                       </a:t>
            </a:r>
            <a:r>
              <a:rPr lang="en-US" altLang="en-US" sz="2400" dirty="0"/>
              <a:t>between each pair of points.</a:t>
            </a:r>
          </a:p>
          <a:p>
            <a:pPr>
              <a:buFontTx/>
              <a:buNone/>
            </a:pPr>
            <a:r>
              <a:rPr lang="en-US" altLang="en-US" sz="2400" dirty="0">
                <a:solidFill>
                  <a:srgbClr val="000000"/>
                </a:solidFill>
                <a:sym typeface="Symbol" pitchFamily="18" charset="2"/>
              </a:rPr>
              <a:t>SOLUTION: </a:t>
            </a:r>
          </a:p>
          <a:p>
            <a:pPr>
              <a:buFontTx/>
              <a:buNone/>
            </a:pPr>
            <a:r>
              <a:rPr lang="en-US" altLang="en-US" sz="2400" dirty="0">
                <a:solidFill>
                  <a:srgbClr val="000000"/>
                </a:solidFill>
                <a:sym typeface="Symbol" pitchFamily="18" charset="2"/>
              </a:rPr>
              <a:t>Use (</a:t>
            </a:r>
            <a:r>
              <a:rPr lang="en-US" altLang="en-US" sz="2400" i="1" dirty="0">
                <a:solidFill>
                  <a:srgbClr val="000000"/>
                </a:solidFill>
              </a:rPr>
              <a:t>x</a:t>
            </a:r>
            <a:r>
              <a:rPr lang="en-US" altLang="en-US" sz="2400" dirty="0">
                <a:solidFill>
                  <a:srgbClr val="000000"/>
                </a:solidFill>
              </a:rPr>
              <a:t>)</a:t>
            </a:r>
            <a:r>
              <a:rPr lang="en-US" altLang="en-US" sz="2400" baseline="30000" dirty="0">
                <a:solidFill>
                  <a:srgbClr val="000000"/>
                </a:solidFill>
              </a:rPr>
              <a:t>2</a:t>
            </a:r>
            <a:r>
              <a:rPr lang="en-US" altLang="en-US" sz="2400" dirty="0">
                <a:solidFill>
                  <a:srgbClr val="000000"/>
                </a:solidFill>
              </a:rPr>
              <a:t> – </a:t>
            </a:r>
            <a:r>
              <a:rPr lang="en-US" altLang="en-US" sz="2400" dirty="0">
                <a:solidFill>
                  <a:srgbClr val="000000"/>
                </a:solidFill>
                <a:cs typeface="Times New Roman" pitchFamily="18" charset="0"/>
                <a:sym typeface="Symbol" pitchFamily="18" charset="2"/>
              </a:rPr>
              <a:t>(</a:t>
            </a:r>
            <a:r>
              <a:rPr lang="en-US" altLang="en-US" sz="2400" i="1" dirty="0" err="1">
                <a:solidFill>
                  <a:srgbClr val="000000"/>
                </a:solidFill>
                <a:cs typeface="Times New Roman" pitchFamily="18" charset="0"/>
                <a:sym typeface="Symbol" pitchFamily="18" charset="2"/>
              </a:rPr>
              <a:t>c</a:t>
            </a:r>
            <a:r>
              <a:rPr lang="en-US" altLang="en-US" sz="2400" dirty="0" err="1">
                <a:solidFill>
                  <a:srgbClr val="000000"/>
                </a:solidFill>
                <a:cs typeface="Times New Roman" pitchFamily="18" charset="0"/>
                <a:sym typeface="Symbol" pitchFamily="18" charset="2"/>
              </a:rPr>
              <a:t></a:t>
            </a:r>
            <a:r>
              <a:rPr lang="en-US" altLang="en-US" sz="2400" i="1" dirty="0" err="1">
                <a:solidFill>
                  <a:srgbClr val="000000"/>
                </a:solidFill>
                <a:cs typeface="Times New Roman" pitchFamily="18" charset="0"/>
              </a:rPr>
              <a:t>t</a:t>
            </a:r>
            <a:r>
              <a:rPr lang="en-US" altLang="en-US" sz="2400" dirty="0">
                <a:solidFill>
                  <a:srgbClr val="000000"/>
                </a:solidFill>
                <a:cs typeface="Times New Roman" pitchFamily="18" charset="0"/>
              </a:rPr>
              <a:t>)</a:t>
            </a:r>
            <a:r>
              <a:rPr lang="en-US" altLang="en-US" sz="2400" baseline="30000" dirty="0">
                <a:solidFill>
                  <a:srgbClr val="000000"/>
                </a:solidFill>
                <a:cs typeface="Times New Roman" pitchFamily="18" charset="0"/>
              </a:rPr>
              <a:t>2</a:t>
            </a:r>
            <a:r>
              <a:rPr lang="en-US" altLang="en-US" sz="2400" dirty="0">
                <a:solidFill>
                  <a:srgbClr val="000000"/>
                </a:solidFill>
                <a:cs typeface="Times New Roman" pitchFamily="18" charset="0"/>
              </a:rPr>
              <a:t> </a:t>
            </a:r>
            <a:r>
              <a:rPr lang="en-US" altLang="en-US" sz="2400" dirty="0">
                <a:solidFill>
                  <a:srgbClr val="000000"/>
                </a:solidFill>
              </a:rPr>
              <a:t>= </a:t>
            </a:r>
            <a:r>
              <a:rPr lang="en-US" altLang="en-US" sz="2400" dirty="0">
                <a:solidFill>
                  <a:srgbClr val="000000"/>
                </a:solidFill>
                <a:cs typeface="Times New Roman" pitchFamily="18" charset="0"/>
                <a:sym typeface="Symbol" pitchFamily="18" charset="2"/>
              </a:rPr>
              <a:t>(</a:t>
            </a:r>
            <a:r>
              <a:rPr lang="en-US" altLang="en-US" sz="2400" i="1" dirty="0">
                <a:solidFill>
                  <a:srgbClr val="000000"/>
                </a:solidFill>
                <a:cs typeface="Times New Roman" pitchFamily="18" charset="0"/>
              </a:rPr>
              <a:t>s</a:t>
            </a:r>
            <a:r>
              <a:rPr lang="en-US" altLang="en-US" sz="2400" dirty="0">
                <a:solidFill>
                  <a:srgbClr val="000000"/>
                </a:solidFill>
                <a:cs typeface="Times New Roman" pitchFamily="18" charset="0"/>
              </a:rPr>
              <a:t>)</a:t>
            </a:r>
            <a:r>
              <a:rPr lang="en-US" altLang="en-US" sz="2400" baseline="30000" dirty="0">
                <a:solidFill>
                  <a:srgbClr val="000000"/>
                </a:solidFill>
                <a:cs typeface="Times New Roman" pitchFamily="18" charset="0"/>
              </a:rPr>
              <a:t>2</a:t>
            </a:r>
            <a:r>
              <a:rPr lang="en-US" altLang="en-US" sz="2400" dirty="0">
                <a:solidFill>
                  <a:srgbClr val="000000"/>
                </a:solidFill>
                <a:cs typeface="Times New Roman" pitchFamily="18" charset="0"/>
              </a:rPr>
              <a:t>.</a:t>
            </a:r>
            <a:r>
              <a:rPr lang="en-US" altLang="en-US" sz="2400" dirty="0">
                <a:solidFill>
                  <a:srgbClr val="000000"/>
                </a:solidFill>
                <a:sym typeface="Symbol" pitchFamily="18" charset="2"/>
              </a:rPr>
              <a:t> </a:t>
            </a:r>
          </a:p>
          <a:p>
            <a:pPr algn="ctr">
              <a:buFontTx/>
              <a:buNone/>
            </a:pPr>
            <a:r>
              <a:rPr lang="en-US" altLang="en-US" sz="2400" dirty="0">
                <a:solidFill>
                  <a:srgbClr val="000000"/>
                </a:solidFill>
                <a:cs typeface="Times New Roman" pitchFamily="18" charset="0"/>
                <a:sym typeface="Symbol" pitchFamily="18" charset="2"/>
              </a:rPr>
              <a:t>(</a:t>
            </a:r>
            <a:r>
              <a:rPr lang="en-US" altLang="en-US" sz="2400" dirty="0">
                <a:solidFill>
                  <a:srgbClr val="0066FF"/>
                </a:solidFill>
                <a:cs typeface="Times New Roman" pitchFamily="18" charset="0"/>
                <a:sym typeface="Symbol" pitchFamily="18" charset="2"/>
              </a:rPr>
              <a:t></a:t>
            </a:r>
            <a:r>
              <a:rPr lang="en-US" altLang="en-US" sz="2400" i="1" dirty="0" err="1">
                <a:solidFill>
                  <a:srgbClr val="0066FF"/>
                </a:solidFill>
                <a:cs typeface="Times New Roman" pitchFamily="18" charset="0"/>
              </a:rPr>
              <a:t>s</a:t>
            </a:r>
            <a:r>
              <a:rPr lang="en-US" altLang="en-US" sz="2400" baseline="-25000" dirty="0" err="1">
                <a:solidFill>
                  <a:srgbClr val="0066FF"/>
                </a:solidFill>
                <a:cs typeface="Times New Roman" pitchFamily="18" charset="0"/>
              </a:rPr>
              <a:t>AB</a:t>
            </a:r>
            <a:r>
              <a:rPr lang="en-US" altLang="en-US" sz="2400" i="1" dirty="0">
                <a:solidFill>
                  <a:srgbClr val="000000"/>
                </a:solidFill>
                <a:cs typeface="Times New Roman" pitchFamily="18" charset="0"/>
              </a:rPr>
              <a:t> </a:t>
            </a:r>
            <a:r>
              <a:rPr lang="en-US" altLang="en-US" sz="2400" dirty="0">
                <a:solidFill>
                  <a:srgbClr val="000000"/>
                </a:solidFill>
                <a:cs typeface="Times New Roman" pitchFamily="18" charset="0"/>
              </a:rPr>
              <a:t>)</a:t>
            </a:r>
            <a:r>
              <a:rPr lang="en-US" altLang="en-US" sz="2400" baseline="30000" dirty="0">
                <a:solidFill>
                  <a:srgbClr val="000000"/>
                </a:solidFill>
                <a:cs typeface="Times New Roman" pitchFamily="18" charset="0"/>
              </a:rPr>
              <a:t>2</a:t>
            </a:r>
            <a:r>
              <a:rPr lang="en-US" altLang="en-US" sz="2400" dirty="0"/>
              <a:t> = </a:t>
            </a:r>
            <a:r>
              <a:rPr lang="en-US" altLang="en-US" sz="2400" dirty="0">
                <a:solidFill>
                  <a:srgbClr val="000000"/>
                </a:solidFill>
                <a:sym typeface="Symbol" pitchFamily="18" charset="2"/>
              </a:rPr>
              <a:t>(</a:t>
            </a:r>
            <a:r>
              <a:rPr lang="en-US" altLang="en-US" sz="2400" i="1" dirty="0">
                <a:solidFill>
                  <a:srgbClr val="000000"/>
                </a:solidFill>
              </a:rPr>
              <a:t>x</a:t>
            </a:r>
            <a:r>
              <a:rPr lang="en-US" altLang="en-US" sz="2400" dirty="0">
                <a:solidFill>
                  <a:srgbClr val="000000"/>
                </a:solidFill>
              </a:rPr>
              <a:t>)</a:t>
            </a:r>
            <a:r>
              <a:rPr lang="en-US" altLang="en-US" sz="2400" baseline="30000" dirty="0">
                <a:solidFill>
                  <a:srgbClr val="000000"/>
                </a:solidFill>
              </a:rPr>
              <a:t>2</a:t>
            </a:r>
            <a:r>
              <a:rPr lang="en-US" altLang="en-US" sz="2400" dirty="0">
                <a:solidFill>
                  <a:srgbClr val="000000"/>
                </a:solidFill>
              </a:rPr>
              <a:t> – </a:t>
            </a:r>
            <a:r>
              <a:rPr lang="en-US" altLang="en-US" sz="2400" dirty="0">
                <a:solidFill>
                  <a:srgbClr val="000000"/>
                </a:solidFill>
                <a:cs typeface="Times New Roman" pitchFamily="18" charset="0"/>
                <a:sym typeface="Symbol" pitchFamily="18" charset="2"/>
              </a:rPr>
              <a:t>(</a:t>
            </a:r>
            <a:r>
              <a:rPr lang="en-US" altLang="en-US" sz="2400" i="1" dirty="0" err="1">
                <a:solidFill>
                  <a:srgbClr val="000000"/>
                </a:solidFill>
                <a:cs typeface="Times New Roman" pitchFamily="18" charset="0"/>
                <a:sym typeface="Symbol" pitchFamily="18" charset="2"/>
              </a:rPr>
              <a:t>c</a:t>
            </a:r>
            <a:r>
              <a:rPr lang="en-US" altLang="en-US" sz="2400" dirty="0" err="1">
                <a:solidFill>
                  <a:srgbClr val="000000"/>
                </a:solidFill>
                <a:cs typeface="Times New Roman" pitchFamily="18" charset="0"/>
                <a:sym typeface="Symbol" pitchFamily="18" charset="2"/>
              </a:rPr>
              <a:t></a:t>
            </a:r>
            <a:r>
              <a:rPr lang="en-US" altLang="en-US" sz="2400" i="1" dirty="0" err="1">
                <a:solidFill>
                  <a:srgbClr val="000000"/>
                </a:solidFill>
                <a:cs typeface="Times New Roman" pitchFamily="18" charset="0"/>
              </a:rPr>
              <a:t>t</a:t>
            </a:r>
            <a:r>
              <a:rPr lang="en-US" altLang="en-US" sz="2400" dirty="0">
                <a:solidFill>
                  <a:srgbClr val="000000"/>
                </a:solidFill>
                <a:cs typeface="Times New Roman" pitchFamily="18" charset="0"/>
              </a:rPr>
              <a:t>)</a:t>
            </a:r>
            <a:r>
              <a:rPr lang="en-US" altLang="en-US" sz="2400" baseline="30000" dirty="0">
                <a:solidFill>
                  <a:srgbClr val="000000"/>
                </a:solidFill>
                <a:cs typeface="Times New Roman" pitchFamily="18" charset="0"/>
              </a:rPr>
              <a:t>2</a:t>
            </a:r>
            <a:r>
              <a:rPr lang="en-US" altLang="en-US" sz="2400" dirty="0">
                <a:solidFill>
                  <a:srgbClr val="000000"/>
                </a:solidFill>
                <a:cs typeface="Times New Roman" pitchFamily="18" charset="0"/>
              </a:rPr>
              <a:t> </a:t>
            </a:r>
            <a:r>
              <a:rPr lang="en-US" altLang="en-US" sz="2400" dirty="0">
                <a:solidFill>
                  <a:srgbClr val="000000"/>
                </a:solidFill>
              </a:rPr>
              <a:t>= (1 – 2)</a:t>
            </a:r>
            <a:r>
              <a:rPr lang="en-US" altLang="en-US" sz="2400" baseline="30000" dirty="0">
                <a:solidFill>
                  <a:srgbClr val="000000"/>
                </a:solidFill>
              </a:rPr>
              <a:t>2</a:t>
            </a:r>
            <a:r>
              <a:rPr lang="en-US" altLang="en-US" sz="2400" dirty="0">
                <a:solidFill>
                  <a:srgbClr val="000000"/>
                </a:solidFill>
              </a:rPr>
              <a:t> – (0 – 3)</a:t>
            </a:r>
            <a:r>
              <a:rPr lang="en-US" altLang="en-US" sz="2400" baseline="30000" dirty="0">
                <a:solidFill>
                  <a:srgbClr val="000000"/>
                </a:solidFill>
              </a:rPr>
              <a:t>2</a:t>
            </a:r>
            <a:r>
              <a:rPr lang="en-US" altLang="en-US" sz="2400" dirty="0">
                <a:solidFill>
                  <a:srgbClr val="000000"/>
                </a:solidFill>
              </a:rPr>
              <a:t> = –8 m</a:t>
            </a:r>
            <a:r>
              <a:rPr lang="en-US" altLang="en-US" sz="2400" baseline="30000" dirty="0">
                <a:solidFill>
                  <a:srgbClr val="000000"/>
                </a:solidFill>
              </a:rPr>
              <a:t>2</a:t>
            </a:r>
            <a:r>
              <a:rPr lang="en-US" altLang="en-US" sz="2400" dirty="0">
                <a:solidFill>
                  <a:srgbClr val="000000"/>
                </a:solidFill>
              </a:rPr>
              <a:t>.</a:t>
            </a:r>
          </a:p>
          <a:p>
            <a:pPr algn="ctr">
              <a:buFontTx/>
              <a:buNone/>
            </a:pPr>
            <a:r>
              <a:rPr lang="en-US" altLang="en-US" sz="2400" dirty="0">
                <a:solidFill>
                  <a:srgbClr val="000000"/>
                </a:solidFill>
                <a:cs typeface="Times New Roman" pitchFamily="18" charset="0"/>
                <a:sym typeface="Symbol" pitchFamily="18" charset="2"/>
              </a:rPr>
              <a:t>(</a:t>
            </a:r>
            <a:r>
              <a:rPr lang="en-US" altLang="en-US" sz="2400" dirty="0">
                <a:solidFill>
                  <a:srgbClr val="800080"/>
                </a:solidFill>
                <a:cs typeface="Times New Roman" pitchFamily="18" charset="0"/>
                <a:sym typeface="Symbol" pitchFamily="18" charset="2"/>
              </a:rPr>
              <a:t></a:t>
            </a:r>
            <a:r>
              <a:rPr lang="en-US" altLang="en-US" sz="2400" i="1" dirty="0" err="1">
                <a:solidFill>
                  <a:srgbClr val="800080"/>
                </a:solidFill>
                <a:cs typeface="Times New Roman" pitchFamily="18" charset="0"/>
              </a:rPr>
              <a:t>s</a:t>
            </a:r>
            <a:r>
              <a:rPr lang="en-US" altLang="en-US" sz="2400" baseline="-25000" dirty="0" err="1">
                <a:solidFill>
                  <a:srgbClr val="800080"/>
                </a:solidFill>
                <a:cs typeface="Times New Roman" pitchFamily="18" charset="0"/>
              </a:rPr>
              <a:t>BC</a:t>
            </a:r>
            <a:r>
              <a:rPr lang="en-US" altLang="en-US" sz="2400" i="1" dirty="0">
                <a:solidFill>
                  <a:srgbClr val="000000"/>
                </a:solidFill>
                <a:cs typeface="Times New Roman" pitchFamily="18" charset="0"/>
              </a:rPr>
              <a:t> </a:t>
            </a:r>
            <a:r>
              <a:rPr lang="en-US" altLang="en-US" sz="2400" dirty="0">
                <a:solidFill>
                  <a:srgbClr val="000000"/>
                </a:solidFill>
                <a:cs typeface="Times New Roman" pitchFamily="18" charset="0"/>
              </a:rPr>
              <a:t>)</a:t>
            </a:r>
            <a:r>
              <a:rPr lang="en-US" altLang="en-US" sz="2400" baseline="30000" dirty="0">
                <a:solidFill>
                  <a:srgbClr val="000000"/>
                </a:solidFill>
                <a:cs typeface="Times New Roman" pitchFamily="18" charset="0"/>
              </a:rPr>
              <a:t>2</a:t>
            </a:r>
            <a:r>
              <a:rPr lang="en-US" altLang="en-US" sz="2400" dirty="0"/>
              <a:t> = </a:t>
            </a:r>
            <a:r>
              <a:rPr lang="en-US" altLang="en-US" sz="2400" dirty="0">
                <a:solidFill>
                  <a:srgbClr val="000000"/>
                </a:solidFill>
                <a:sym typeface="Symbol" pitchFamily="18" charset="2"/>
              </a:rPr>
              <a:t>(</a:t>
            </a:r>
            <a:r>
              <a:rPr lang="en-US" altLang="en-US" sz="2400" i="1" dirty="0">
                <a:solidFill>
                  <a:srgbClr val="000000"/>
                </a:solidFill>
              </a:rPr>
              <a:t>x</a:t>
            </a:r>
            <a:r>
              <a:rPr lang="en-US" altLang="en-US" sz="2400" dirty="0">
                <a:solidFill>
                  <a:srgbClr val="000000"/>
                </a:solidFill>
              </a:rPr>
              <a:t>)</a:t>
            </a:r>
            <a:r>
              <a:rPr lang="en-US" altLang="en-US" sz="2400" baseline="30000" dirty="0">
                <a:solidFill>
                  <a:srgbClr val="000000"/>
                </a:solidFill>
              </a:rPr>
              <a:t>2</a:t>
            </a:r>
            <a:r>
              <a:rPr lang="en-US" altLang="en-US" sz="2400" dirty="0">
                <a:solidFill>
                  <a:srgbClr val="000000"/>
                </a:solidFill>
              </a:rPr>
              <a:t> – </a:t>
            </a:r>
            <a:r>
              <a:rPr lang="en-US" altLang="en-US" sz="2400" dirty="0">
                <a:solidFill>
                  <a:srgbClr val="000000"/>
                </a:solidFill>
                <a:cs typeface="Times New Roman" pitchFamily="18" charset="0"/>
                <a:sym typeface="Symbol" pitchFamily="18" charset="2"/>
              </a:rPr>
              <a:t>(</a:t>
            </a:r>
            <a:r>
              <a:rPr lang="en-US" altLang="en-US" sz="2400" i="1" dirty="0" err="1">
                <a:solidFill>
                  <a:srgbClr val="000000"/>
                </a:solidFill>
                <a:cs typeface="Times New Roman" pitchFamily="18" charset="0"/>
                <a:sym typeface="Symbol" pitchFamily="18" charset="2"/>
              </a:rPr>
              <a:t>c</a:t>
            </a:r>
            <a:r>
              <a:rPr lang="en-US" altLang="en-US" sz="2400" dirty="0" err="1">
                <a:solidFill>
                  <a:srgbClr val="000000"/>
                </a:solidFill>
                <a:cs typeface="Times New Roman" pitchFamily="18" charset="0"/>
                <a:sym typeface="Symbol" pitchFamily="18" charset="2"/>
              </a:rPr>
              <a:t></a:t>
            </a:r>
            <a:r>
              <a:rPr lang="en-US" altLang="en-US" sz="2400" i="1" dirty="0" err="1">
                <a:solidFill>
                  <a:srgbClr val="000000"/>
                </a:solidFill>
                <a:cs typeface="Times New Roman" pitchFamily="18" charset="0"/>
              </a:rPr>
              <a:t>t</a:t>
            </a:r>
            <a:r>
              <a:rPr lang="en-US" altLang="en-US" sz="2400" dirty="0">
                <a:solidFill>
                  <a:srgbClr val="000000"/>
                </a:solidFill>
                <a:cs typeface="Times New Roman" pitchFamily="18" charset="0"/>
              </a:rPr>
              <a:t>)</a:t>
            </a:r>
            <a:r>
              <a:rPr lang="en-US" altLang="en-US" sz="2400" baseline="30000" dirty="0">
                <a:solidFill>
                  <a:srgbClr val="000000"/>
                </a:solidFill>
                <a:cs typeface="Times New Roman" pitchFamily="18" charset="0"/>
              </a:rPr>
              <a:t>2</a:t>
            </a:r>
            <a:r>
              <a:rPr lang="en-US" altLang="en-US" sz="2400" dirty="0">
                <a:solidFill>
                  <a:srgbClr val="000000"/>
                </a:solidFill>
                <a:cs typeface="Times New Roman" pitchFamily="18" charset="0"/>
              </a:rPr>
              <a:t> </a:t>
            </a:r>
            <a:r>
              <a:rPr lang="en-US" altLang="en-US" sz="2400" dirty="0">
                <a:solidFill>
                  <a:srgbClr val="000000"/>
                </a:solidFill>
              </a:rPr>
              <a:t>= (4 – 1)</a:t>
            </a:r>
            <a:r>
              <a:rPr lang="en-US" altLang="en-US" sz="2400" baseline="30000" dirty="0">
                <a:solidFill>
                  <a:srgbClr val="000000"/>
                </a:solidFill>
              </a:rPr>
              <a:t>2</a:t>
            </a:r>
            <a:r>
              <a:rPr lang="en-US" altLang="en-US" sz="2400" dirty="0">
                <a:solidFill>
                  <a:srgbClr val="000000"/>
                </a:solidFill>
              </a:rPr>
              <a:t> – (3 – 0)</a:t>
            </a:r>
            <a:r>
              <a:rPr lang="en-US" altLang="en-US" sz="2400" baseline="30000" dirty="0">
                <a:solidFill>
                  <a:srgbClr val="000000"/>
                </a:solidFill>
              </a:rPr>
              <a:t>2</a:t>
            </a:r>
            <a:r>
              <a:rPr lang="en-US" altLang="en-US" sz="2400" dirty="0">
                <a:solidFill>
                  <a:srgbClr val="000000"/>
                </a:solidFill>
              </a:rPr>
              <a:t> =   0 m</a:t>
            </a:r>
            <a:r>
              <a:rPr lang="en-US" altLang="en-US" sz="2400" baseline="30000" dirty="0">
                <a:solidFill>
                  <a:srgbClr val="000000"/>
                </a:solidFill>
              </a:rPr>
              <a:t>2</a:t>
            </a:r>
            <a:r>
              <a:rPr lang="en-US" altLang="en-US" sz="2400" dirty="0">
                <a:solidFill>
                  <a:srgbClr val="000000"/>
                </a:solidFill>
              </a:rPr>
              <a:t>.</a:t>
            </a:r>
          </a:p>
          <a:p>
            <a:pPr algn="ctr">
              <a:buFontTx/>
              <a:buNone/>
            </a:pPr>
            <a:r>
              <a:rPr lang="en-US" altLang="en-US" sz="2400" dirty="0">
                <a:solidFill>
                  <a:srgbClr val="000000"/>
                </a:solidFill>
                <a:cs typeface="Times New Roman" pitchFamily="18" charset="0"/>
                <a:sym typeface="Symbol" pitchFamily="18" charset="2"/>
              </a:rPr>
              <a:t>(</a:t>
            </a:r>
            <a:r>
              <a:rPr lang="en-US" altLang="en-US" sz="2400" dirty="0">
                <a:solidFill>
                  <a:srgbClr val="990000"/>
                </a:solidFill>
                <a:cs typeface="Times New Roman" pitchFamily="18" charset="0"/>
                <a:sym typeface="Symbol" pitchFamily="18" charset="2"/>
              </a:rPr>
              <a:t></a:t>
            </a:r>
            <a:r>
              <a:rPr lang="en-US" altLang="en-US" sz="2400" i="1" dirty="0" err="1">
                <a:solidFill>
                  <a:srgbClr val="990000"/>
                </a:solidFill>
                <a:cs typeface="Times New Roman" pitchFamily="18" charset="0"/>
              </a:rPr>
              <a:t>s</a:t>
            </a:r>
            <a:r>
              <a:rPr lang="en-US" altLang="en-US" sz="2400" baseline="-25000" dirty="0" err="1">
                <a:solidFill>
                  <a:srgbClr val="990000"/>
                </a:solidFill>
                <a:cs typeface="Times New Roman" pitchFamily="18" charset="0"/>
              </a:rPr>
              <a:t>AC</a:t>
            </a:r>
            <a:r>
              <a:rPr lang="en-US" altLang="en-US" sz="2400" i="1" dirty="0">
                <a:solidFill>
                  <a:srgbClr val="000000"/>
                </a:solidFill>
                <a:cs typeface="Times New Roman" pitchFamily="18" charset="0"/>
              </a:rPr>
              <a:t> </a:t>
            </a:r>
            <a:r>
              <a:rPr lang="en-US" altLang="en-US" sz="2400" dirty="0">
                <a:solidFill>
                  <a:srgbClr val="000000"/>
                </a:solidFill>
                <a:cs typeface="Times New Roman" pitchFamily="18" charset="0"/>
              </a:rPr>
              <a:t>)</a:t>
            </a:r>
            <a:r>
              <a:rPr lang="en-US" altLang="en-US" sz="2400" baseline="30000" dirty="0">
                <a:solidFill>
                  <a:srgbClr val="000000"/>
                </a:solidFill>
                <a:cs typeface="Times New Roman" pitchFamily="18" charset="0"/>
              </a:rPr>
              <a:t>2</a:t>
            </a:r>
            <a:r>
              <a:rPr lang="en-US" altLang="en-US" sz="2400" dirty="0"/>
              <a:t> = </a:t>
            </a:r>
            <a:r>
              <a:rPr lang="en-US" altLang="en-US" sz="2400" dirty="0">
                <a:solidFill>
                  <a:srgbClr val="000000"/>
                </a:solidFill>
                <a:sym typeface="Symbol" pitchFamily="18" charset="2"/>
              </a:rPr>
              <a:t>(</a:t>
            </a:r>
            <a:r>
              <a:rPr lang="en-US" altLang="en-US" sz="2400" i="1" dirty="0">
                <a:solidFill>
                  <a:srgbClr val="000000"/>
                </a:solidFill>
              </a:rPr>
              <a:t>x</a:t>
            </a:r>
            <a:r>
              <a:rPr lang="en-US" altLang="en-US" sz="2400" dirty="0">
                <a:solidFill>
                  <a:srgbClr val="000000"/>
                </a:solidFill>
              </a:rPr>
              <a:t>)</a:t>
            </a:r>
            <a:r>
              <a:rPr lang="en-US" altLang="en-US" sz="2400" baseline="30000" dirty="0">
                <a:solidFill>
                  <a:srgbClr val="000000"/>
                </a:solidFill>
              </a:rPr>
              <a:t>2</a:t>
            </a:r>
            <a:r>
              <a:rPr lang="en-US" altLang="en-US" sz="2400" dirty="0">
                <a:solidFill>
                  <a:srgbClr val="000000"/>
                </a:solidFill>
              </a:rPr>
              <a:t> – </a:t>
            </a:r>
            <a:r>
              <a:rPr lang="en-US" altLang="en-US" sz="2400" dirty="0">
                <a:solidFill>
                  <a:srgbClr val="000000"/>
                </a:solidFill>
                <a:cs typeface="Times New Roman" pitchFamily="18" charset="0"/>
                <a:sym typeface="Symbol" pitchFamily="18" charset="2"/>
              </a:rPr>
              <a:t>(</a:t>
            </a:r>
            <a:r>
              <a:rPr lang="en-US" altLang="en-US" sz="2400" i="1" dirty="0" err="1">
                <a:solidFill>
                  <a:srgbClr val="000000"/>
                </a:solidFill>
                <a:cs typeface="Times New Roman" pitchFamily="18" charset="0"/>
                <a:sym typeface="Symbol" pitchFamily="18" charset="2"/>
              </a:rPr>
              <a:t>c</a:t>
            </a:r>
            <a:r>
              <a:rPr lang="en-US" altLang="en-US" sz="2400" dirty="0" err="1">
                <a:solidFill>
                  <a:srgbClr val="000000"/>
                </a:solidFill>
                <a:cs typeface="Times New Roman" pitchFamily="18" charset="0"/>
                <a:sym typeface="Symbol" pitchFamily="18" charset="2"/>
              </a:rPr>
              <a:t></a:t>
            </a:r>
            <a:r>
              <a:rPr lang="en-US" altLang="en-US" sz="2400" i="1" dirty="0" err="1">
                <a:solidFill>
                  <a:srgbClr val="000000"/>
                </a:solidFill>
                <a:cs typeface="Times New Roman" pitchFamily="18" charset="0"/>
              </a:rPr>
              <a:t>t</a:t>
            </a:r>
            <a:r>
              <a:rPr lang="en-US" altLang="en-US" sz="2400" dirty="0">
                <a:solidFill>
                  <a:srgbClr val="000000"/>
                </a:solidFill>
                <a:cs typeface="Times New Roman" pitchFamily="18" charset="0"/>
              </a:rPr>
              <a:t>)</a:t>
            </a:r>
            <a:r>
              <a:rPr lang="en-US" altLang="en-US" sz="2400" baseline="30000" dirty="0">
                <a:solidFill>
                  <a:srgbClr val="000000"/>
                </a:solidFill>
                <a:cs typeface="Times New Roman" pitchFamily="18" charset="0"/>
              </a:rPr>
              <a:t>2</a:t>
            </a:r>
            <a:r>
              <a:rPr lang="en-US" altLang="en-US" sz="2400" dirty="0">
                <a:solidFill>
                  <a:srgbClr val="000000"/>
                </a:solidFill>
                <a:cs typeface="Times New Roman" pitchFamily="18" charset="0"/>
              </a:rPr>
              <a:t> </a:t>
            </a:r>
            <a:r>
              <a:rPr lang="en-US" altLang="en-US" sz="2400" dirty="0">
                <a:solidFill>
                  <a:srgbClr val="000000"/>
                </a:solidFill>
              </a:rPr>
              <a:t>= (4 – 2)</a:t>
            </a:r>
            <a:r>
              <a:rPr lang="en-US" altLang="en-US" sz="2400" baseline="30000" dirty="0">
                <a:solidFill>
                  <a:srgbClr val="000000"/>
                </a:solidFill>
              </a:rPr>
              <a:t>2</a:t>
            </a:r>
            <a:r>
              <a:rPr lang="en-US" altLang="en-US" sz="2400" dirty="0">
                <a:solidFill>
                  <a:srgbClr val="000000"/>
                </a:solidFill>
              </a:rPr>
              <a:t> – (3 – 3)</a:t>
            </a:r>
            <a:r>
              <a:rPr lang="en-US" altLang="en-US" sz="2400" baseline="30000" dirty="0">
                <a:solidFill>
                  <a:srgbClr val="000000"/>
                </a:solidFill>
              </a:rPr>
              <a:t>2</a:t>
            </a:r>
            <a:r>
              <a:rPr lang="en-US" altLang="en-US" sz="2400" dirty="0">
                <a:solidFill>
                  <a:srgbClr val="000000"/>
                </a:solidFill>
              </a:rPr>
              <a:t> = +4 m</a:t>
            </a:r>
            <a:r>
              <a:rPr lang="en-US" altLang="en-US" sz="2400" baseline="30000" dirty="0">
                <a:solidFill>
                  <a:srgbClr val="000000"/>
                </a:solidFill>
              </a:rPr>
              <a:t>2</a:t>
            </a:r>
            <a:r>
              <a:rPr lang="en-US" altLang="en-US" sz="2400" dirty="0" smtClean="0">
                <a:solidFill>
                  <a:srgbClr val="000000"/>
                </a:solidFill>
              </a:rPr>
              <a:t>.</a:t>
            </a:r>
          </a:p>
          <a:p>
            <a:pPr>
              <a:buFontTx/>
              <a:buNone/>
            </a:pPr>
            <a:r>
              <a:rPr lang="en-US" altLang="en-US" sz="2400" dirty="0" smtClean="0">
                <a:solidFill>
                  <a:srgbClr val="000000"/>
                </a:solidFill>
                <a:sym typeface="Symbol" pitchFamily="18" charset="2"/>
              </a:rPr>
              <a:t>Which paths are “legal” paths for a particle to follow?</a:t>
            </a:r>
            <a:endParaRPr lang="en-US" altLang="en-US" sz="2400" dirty="0">
              <a:solidFill>
                <a:srgbClr val="000000"/>
              </a:solidFill>
            </a:endParaRPr>
          </a:p>
        </p:txBody>
      </p:sp>
      <p:sp>
        <p:nvSpPr>
          <p:cNvPr id="17411" name="Rectangle 2"/>
          <p:cNvSpPr>
            <a:spLocks noChangeArrowheads="1"/>
          </p:cNvSpPr>
          <p:nvPr/>
        </p:nvSpPr>
        <p:spPr bwMode="auto">
          <a:xfrm>
            <a:off x="685800" y="1338263"/>
            <a:ext cx="7772400" cy="430212"/>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a:solidFill>
                  <a:srgbClr val="333399"/>
                </a:solidFill>
              </a:rPr>
              <a:t>Spacetime interval</a:t>
            </a:r>
            <a:r>
              <a:rPr lang="en-US" altLang="en-US" sz="2400">
                <a:solidFill>
                  <a:srgbClr val="333399"/>
                </a:solidFill>
              </a:rPr>
              <a:t> – Spacetime geometry</a:t>
            </a:r>
            <a:endParaRPr lang="en-US" altLang="en-US" sz="2000">
              <a:solidFill>
                <a:srgbClr val="000000"/>
              </a:solidFill>
              <a:latin typeface="Courier New" pitchFamily="49" charset="0"/>
              <a:cs typeface="Times New Roman" pitchFamily="18" charset="0"/>
            </a:endParaRPr>
          </a:p>
        </p:txBody>
      </p:sp>
      <p:sp>
        <p:nvSpPr>
          <p:cNvPr id="17412" name="Rectangle 118"/>
          <p:cNvSpPr>
            <a:spLocks noChangeArrowheads="1"/>
          </p:cNvSpPr>
          <p:nvPr/>
        </p:nvSpPr>
        <p:spPr bwMode="auto">
          <a:xfrm>
            <a:off x="685800" y="393700"/>
            <a:ext cx="77724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b="1">
                <a:solidFill>
                  <a:schemeClr val="tx2"/>
                </a:solidFill>
              </a:rPr>
              <a:t>Option A: Relativity</a:t>
            </a:r>
            <a:br>
              <a:rPr lang="en-US" altLang="en-US" sz="2800" b="1">
                <a:solidFill>
                  <a:schemeClr val="tx2"/>
                </a:solidFill>
              </a:rPr>
            </a:br>
            <a:r>
              <a:rPr lang="en-US" altLang="en-US" sz="2800"/>
              <a:t>A.3 – Spacetime diagrams</a:t>
            </a:r>
          </a:p>
        </p:txBody>
      </p:sp>
      <p:pic>
        <p:nvPicPr>
          <p:cNvPr id="63510" name="Picture 22"/>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5322888" y="1655763"/>
            <a:ext cx="3471862" cy="3282950"/>
          </a:xfrm>
          <a:prstGeom prst="rect">
            <a:avLst/>
          </a:prstGeom>
          <a:ln>
            <a:noFill/>
          </a:ln>
          <a:effectLst>
            <a:outerShdw blurRad="292100" dist="139700" dir="2700000" algn="tl" rotWithShape="0">
              <a:srgbClr val="333333">
                <a:alpha val="65000"/>
              </a:srgbClr>
            </a:outerShdw>
          </a:effectLst>
        </p:spPr>
      </p:pic>
      <p:grpSp>
        <p:nvGrpSpPr>
          <p:cNvPr id="2" name="Group 36"/>
          <p:cNvGrpSpPr>
            <a:grpSpLocks/>
          </p:cNvGrpSpPr>
          <p:nvPr/>
        </p:nvGrpSpPr>
        <p:grpSpPr bwMode="auto">
          <a:xfrm>
            <a:off x="6496050" y="2732088"/>
            <a:ext cx="549275" cy="574675"/>
            <a:chOff x="3773" y="1467"/>
            <a:chExt cx="346" cy="362"/>
          </a:xfrm>
        </p:grpSpPr>
        <p:sp>
          <p:nvSpPr>
            <p:cNvPr id="3" name="Oval 27"/>
            <p:cNvSpPr>
              <a:spLocks noChangeArrowheads="1"/>
            </p:cNvSpPr>
            <p:nvPr/>
          </p:nvSpPr>
          <p:spPr bwMode="auto">
            <a:xfrm>
              <a:off x="3779" y="1694"/>
              <a:ext cx="129" cy="129"/>
            </a:xfrm>
            <a:prstGeom prst="ellipse">
              <a:avLst/>
            </a:prstGeom>
            <a:gradFill flip="none" rotWithShape="1">
              <a:gsLst>
                <a:gs pos="0">
                  <a:srgbClr val="008080">
                    <a:shade val="30000"/>
                    <a:satMod val="115000"/>
                  </a:srgbClr>
                </a:gs>
                <a:gs pos="50000">
                  <a:srgbClr val="008080">
                    <a:shade val="67500"/>
                    <a:satMod val="115000"/>
                  </a:srgbClr>
                </a:gs>
                <a:gs pos="100000">
                  <a:srgbClr val="008080">
                    <a:shade val="100000"/>
                    <a:satMod val="115000"/>
                  </a:srgbClr>
                </a:gs>
              </a:gsLst>
              <a:path path="circle">
                <a:fillToRect l="50000" t="50000" r="50000" b="50000"/>
              </a:path>
              <a:tileRect/>
            </a:gradFill>
            <a:ln w="9525">
              <a:solidFill>
                <a:schemeClr val="tx1"/>
              </a:solidFill>
              <a:round/>
              <a:headEnd/>
              <a:tailEnd/>
            </a:ln>
            <a:effectLst/>
          </p:spPr>
          <p:txBody>
            <a:bodyPr wrap="none" anchor="ctr"/>
            <a:lstStyle/>
            <a:p>
              <a:pPr>
                <a:defRPr/>
              </a:pPr>
              <a:endParaRPr lang="en-US">
                <a:latin typeface="Arial" pitchFamily="34" charset="0"/>
                <a:cs typeface="Arial" pitchFamily="34" charset="0"/>
              </a:endParaRPr>
            </a:p>
          </p:txBody>
        </p:sp>
        <p:sp>
          <p:nvSpPr>
            <p:cNvPr id="17431" name="Text Box 33"/>
            <p:cNvSpPr txBox="1">
              <a:spLocks noChangeArrowheads="1"/>
            </p:cNvSpPr>
            <p:nvPr/>
          </p:nvSpPr>
          <p:spPr bwMode="auto">
            <a:xfrm>
              <a:off x="3875" y="1467"/>
              <a:ext cx="2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chemeClr val="hlink"/>
                  </a:solidFill>
                </a:rPr>
                <a:t>A</a:t>
              </a:r>
            </a:p>
          </p:txBody>
        </p:sp>
      </p:grpSp>
      <p:grpSp>
        <p:nvGrpSpPr>
          <p:cNvPr id="5" name="Group 38"/>
          <p:cNvGrpSpPr>
            <a:grpSpLocks/>
          </p:cNvGrpSpPr>
          <p:nvPr/>
        </p:nvGrpSpPr>
        <p:grpSpPr bwMode="auto">
          <a:xfrm>
            <a:off x="5986463" y="4591050"/>
            <a:ext cx="525462" cy="555625"/>
            <a:chOff x="3771" y="2964"/>
            <a:chExt cx="331" cy="350"/>
          </a:xfrm>
        </p:grpSpPr>
        <p:sp>
          <p:nvSpPr>
            <p:cNvPr id="4" name="Oval 27"/>
            <p:cNvSpPr>
              <a:spLocks noChangeArrowheads="1"/>
            </p:cNvSpPr>
            <p:nvPr/>
          </p:nvSpPr>
          <p:spPr bwMode="auto">
            <a:xfrm>
              <a:off x="3777" y="2971"/>
              <a:ext cx="129" cy="129"/>
            </a:xfrm>
            <a:prstGeom prst="ellipse">
              <a:avLst/>
            </a:prstGeom>
            <a:gradFill flip="none" rotWithShape="1">
              <a:gsLst>
                <a:gs pos="0">
                  <a:srgbClr val="008080">
                    <a:shade val="30000"/>
                    <a:satMod val="115000"/>
                  </a:srgbClr>
                </a:gs>
                <a:gs pos="50000">
                  <a:srgbClr val="008080">
                    <a:shade val="67500"/>
                    <a:satMod val="115000"/>
                  </a:srgbClr>
                </a:gs>
                <a:gs pos="100000">
                  <a:srgbClr val="008080">
                    <a:shade val="100000"/>
                    <a:satMod val="115000"/>
                  </a:srgbClr>
                </a:gs>
              </a:gsLst>
              <a:path path="circle">
                <a:fillToRect l="50000" t="50000" r="50000" b="50000"/>
              </a:path>
              <a:tileRect/>
            </a:gradFill>
            <a:ln w="9525">
              <a:solidFill>
                <a:schemeClr val="tx1"/>
              </a:solidFill>
              <a:round/>
              <a:headEnd/>
              <a:tailEnd/>
            </a:ln>
            <a:effectLst/>
          </p:spPr>
          <p:txBody>
            <a:bodyPr wrap="none" anchor="ctr"/>
            <a:lstStyle/>
            <a:p>
              <a:pPr>
                <a:defRPr/>
              </a:pPr>
              <a:endParaRPr lang="en-US">
                <a:latin typeface="Arial" pitchFamily="34" charset="0"/>
                <a:cs typeface="Arial" pitchFamily="34" charset="0"/>
              </a:endParaRPr>
            </a:p>
          </p:txBody>
        </p:sp>
        <p:sp>
          <p:nvSpPr>
            <p:cNvPr id="17427" name="Text Box 34"/>
            <p:cNvSpPr txBox="1">
              <a:spLocks noChangeArrowheads="1"/>
            </p:cNvSpPr>
            <p:nvPr/>
          </p:nvSpPr>
          <p:spPr bwMode="auto">
            <a:xfrm>
              <a:off x="3858" y="3026"/>
              <a:ext cx="2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chemeClr val="hlink"/>
                  </a:solidFill>
                </a:rPr>
                <a:t>B</a:t>
              </a:r>
            </a:p>
          </p:txBody>
        </p:sp>
      </p:grpSp>
      <p:grpSp>
        <p:nvGrpSpPr>
          <p:cNvPr id="6" name="Group 37"/>
          <p:cNvGrpSpPr>
            <a:grpSpLocks/>
          </p:cNvGrpSpPr>
          <p:nvPr/>
        </p:nvGrpSpPr>
        <p:grpSpPr bwMode="auto">
          <a:xfrm>
            <a:off x="7496175" y="3086100"/>
            <a:ext cx="555625" cy="492125"/>
            <a:chOff x="4404" y="2341"/>
            <a:chExt cx="350" cy="310"/>
          </a:xfrm>
        </p:grpSpPr>
        <p:sp>
          <p:nvSpPr>
            <p:cNvPr id="159771" name="Oval 27"/>
            <p:cNvSpPr>
              <a:spLocks noChangeArrowheads="1"/>
            </p:cNvSpPr>
            <p:nvPr/>
          </p:nvSpPr>
          <p:spPr bwMode="auto">
            <a:xfrm>
              <a:off x="4410" y="2348"/>
              <a:ext cx="129" cy="129"/>
            </a:xfrm>
            <a:prstGeom prst="ellipse">
              <a:avLst/>
            </a:prstGeom>
            <a:gradFill flip="none" rotWithShape="1">
              <a:gsLst>
                <a:gs pos="0">
                  <a:srgbClr val="008080">
                    <a:shade val="30000"/>
                    <a:satMod val="115000"/>
                  </a:srgbClr>
                </a:gs>
                <a:gs pos="50000">
                  <a:srgbClr val="008080">
                    <a:shade val="67500"/>
                    <a:satMod val="115000"/>
                  </a:srgbClr>
                </a:gs>
                <a:gs pos="100000">
                  <a:srgbClr val="008080">
                    <a:shade val="100000"/>
                    <a:satMod val="115000"/>
                  </a:srgbClr>
                </a:gs>
              </a:gsLst>
              <a:path path="circle">
                <a:fillToRect l="50000" t="50000" r="50000" b="50000"/>
              </a:path>
              <a:tileRect/>
            </a:gradFill>
            <a:ln w="9525">
              <a:solidFill>
                <a:schemeClr val="tx1"/>
              </a:solidFill>
              <a:round/>
              <a:headEnd/>
              <a:tailEnd/>
            </a:ln>
            <a:effectLst/>
          </p:spPr>
          <p:txBody>
            <a:bodyPr wrap="none" anchor="ctr"/>
            <a:lstStyle/>
            <a:p>
              <a:pPr>
                <a:defRPr/>
              </a:pPr>
              <a:endParaRPr lang="en-US">
                <a:latin typeface="Arial" pitchFamily="34" charset="0"/>
                <a:cs typeface="Arial" pitchFamily="34" charset="0"/>
              </a:endParaRPr>
            </a:p>
          </p:txBody>
        </p:sp>
        <p:sp>
          <p:nvSpPr>
            <p:cNvPr id="17423" name="Text Box 35"/>
            <p:cNvSpPr txBox="1">
              <a:spLocks noChangeArrowheads="1"/>
            </p:cNvSpPr>
            <p:nvPr/>
          </p:nvSpPr>
          <p:spPr bwMode="auto">
            <a:xfrm>
              <a:off x="4499" y="2363"/>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chemeClr val="hlink"/>
                  </a:solidFill>
                </a:rPr>
                <a:t>C</a:t>
              </a:r>
            </a:p>
          </p:txBody>
        </p:sp>
      </p:grpSp>
      <p:sp>
        <p:nvSpPr>
          <p:cNvPr id="63527" name="Line 39"/>
          <p:cNvSpPr>
            <a:spLocks noChangeShapeType="1"/>
          </p:cNvSpPr>
          <p:nvPr/>
        </p:nvSpPr>
        <p:spPr bwMode="auto">
          <a:xfrm flipH="1">
            <a:off x="6076950" y="3200400"/>
            <a:ext cx="528638" cy="1516063"/>
          </a:xfrm>
          <a:prstGeom prst="line">
            <a:avLst/>
          </a:prstGeom>
          <a:noFill/>
          <a:ln w="76200">
            <a:solidFill>
              <a:srgbClr val="00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28" name="Line 40"/>
          <p:cNvSpPr>
            <a:spLocks noChangeShapeType="1"/>
          </p:cNvSpPr>
          <p:nvPr/>
        </p:nvSpPr>
        <p:spPr bwMode="auto">
          <a:xfrm flipV="1">
            <a:off x="6075363" y="3187700"/>
            <a:ext cx="1539875" cy="1516063"/>
          </a:xfrm>
          <a:prstGeom prst="line">
            <a:avLst/>
          </a:prstGeom>
          <a:noFill/>
          <a:ln w="76200">
            <a:solidFill>
              <a:srgbClr val="8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29" name="Line 41"/>
          <p:cNvSpPr>
            <a:spLocks noChangeShapeType="1"/>
          </p:cNvSpPr>
          <p:nvPr/>
        </p:nvSpPr>
        <p:spPr bwMode="auto">
          <a:xfrm>
            <a:off x="6605588" y="3200400"/>
            <a:ext cx="998537" cy="0"/>
          </a:xfrm>
          <a:prstGeom prst="line">
            <a:avLst/>
          </a:prstGeom>
          <a:noFill/>
          <a:ln w="76200">
            <a:solidFill>
              <a:srgbClr val="99000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3730">
                                            <p:txEl>
                                              <p:pRg st="0" end="0"/>
                                            </p:txEl>
                                          </p:spTgt>
                                        </p:tgtEl>
                                        <p:attrNameLst>
                                          <p:attrName>style.visibility</p:attrName>
                                        </p:attrNameLst>
                                      </p:cBhvr>
                                      <p:to>
                                        <p:strVal val="visible"/>
                                      </p:to>
                                    </p:set>
                                    <p:anim calcmode="lin" valueType="num">
                                      <p:cBhvr additive="base">
                                        <p:cTn id="7" dur="500" fill="hold"/>
                                        <p:tgtEl>
                                          <p:spTgt spid="7373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373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63510"/>
                                        </p:tgtEl>
                                        <p:attrNameLst>
                                          <p:attrName>style.visibility</p:attrName>
                                        </p:attrNameLst>
                                      </p:cBhvr>
                                      <p:to>
                                        <p:strVal val="visible"/>
                                      </p:to>
                                    </p:set>
                                    <p:anim calcmode="lin" valueType="num">
                                      <p:cBhvr>
                                        <p:cTn id="11" dur="500" fill="hold"/>
                                        <p:tgtEl>
                                          <p:spTgt spid="63510"/>
                                        </p:tgtEl>
                                        <p:attrNameLst>
                                          <p:attrName>ppt_w</p:attrName>
                                        </p:attrNameLst>
                                      </p:cBhvr>
                                      <p:tavLst>
                                        <p:tav tm="0">
                                          <p:val>
                                            <p:fltVal val="0"/>
                                          </p:val>
                                        </p:tav>
                                        <p:tav tm="100000">
                                          <p:val>
                                            <p:strVal val="#ppt_w"/>
                                          </p:val>
                                        </p:tav>
                                      </p:tavLst>
                                    </p:anim>
                                    <p:anim calcmode="lin" valueType="num">
                                      <p:cBhvr>
                                        <p:cTn id="12" dur="500" fill="hold"/>
                                        <p:tgtEl>
                                          <p:spTgt spid="63510"/>
                                        </p:tgtEl>
                                        <p:attrNameLst>
                                          <p:attrName>ppt_h</p:attrName>
                                        </p:attrNameLst>
                                      </p:cBhvr>
                                      <p:tavLst>
                                        <p:tav tm="0">
                                          <p:val>
                                            <p:fltVal val="0"/>
                                          </p:val>
                                        </p:tav>
                                        <p:tav tm="100000">
                                          <p:val>
                                            <p:strVal val="#ppt_h"/>
                                          </p:val>
                                        </p:tav>
                                      </p:tavLst>
                                    </p:anim>
                                    <p:animEffect transition="in" filter="fade">
                                      <p:cBhvr>
                                        <p:cTn id="13" dur="500"/>
                                        <p:tgtEl>
                                          <p:spTgt spid="6351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subTnLst>
                                    <p:audio>
                                      <p:cMediaNode>
                                        <p:cTn display="0" masterRel="sameClick">
                                          <p:stCondLst>
                                            <p:cond evt="begin" delay="0">
                                              <p:tn val="16"/>
                                            </p:cond>
                                          </p:stCondLst>
                                          <p:endCondLst>
                                            <p:cond evt="onStopAudio" delay="0">
                                              <p:tgtEl>
                                                <p:sldTgt/>
                                              </p:tgtEl>
                                            </p:cond>
                                          </p:endCondLst>
                                        </p:cTn>
                                        <p:tgtEl>
                                          <p:sndTgt r:embed="rId3" name="camera.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subTnLst>
                                    <p:audio>
                                      <p:cMediaNode>
                                        <p:cTn display="0" masterRel="sameClick">
                                          <p:stCondLst>
                                            <p:cond evt="begin" delay="0">
                                              <p:tn val="30"/>
                                            </p:cond>
                                          </p:stCondLst>
                                          <p:endCondLst>
                                            <p:cond evt="onStopAudio" delay="0">
                                              <p:tgtEl>
                                                <p:sldTgt/>
                                              </p:tgtEl>
                                            </p:cond>
                                          </p:endCondLst>
                                        </p:cTn>
                                        <p:tgtEl>
                                          <p:sndTgt r:embed="rId3" name="camera.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73730">
                                            <p:txEl>
                                              <p:pRg st="1" end="1"/>
                                            </p:txEl>
                                          </p:spTgt>
                                        </p:tgtEl>
                                        <p:attrNameLst>
                                          <p:attrName>style.visibility</p:attrName>
                                        </p:attrNameLst>
                                      </p:cBhvr>
                                      <p:to>
                                        <p:strVal val="visible"/>
                                      </p:to>
                                    </p:set>
                                    <p:anim calcmode="lin" valueType="num">
                                      <p:cBhvr additive="base">
                                        <p:cTn id="39" dur="500" fill="hold"/>
                                        <p:tgtEl>
                                          <p:spTgt spid="73730">
                                            <p:txEl>
                                              <p:pRg st="1" end="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7373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4" name="arrow.wav"/>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nodeType="clickEffect">
                                  <p:stCondLst>
                                    <p:cond delay="0"/>
                                  </p:stCondLst>
                                  <p:childTnLst>
                                    <p:set>
                                      <p:cBhvr>
                                        <p:cTn id="44" dur="1" fill="hold">
                                          <p:stCondLst>
                                            <p:cond delay="0"/>
                                          </p:stCondLst>
                                        </p:cTn>
                                        <p:tgtEl>
                                          <p:spTgt spid="73730">
                                            <p:txEl>
                                              <p:pRg st="2" end="2"/>
                                            </p:txEl>
                                          </p:spTgt>
                                        </p:tgtEl>
                                        <p:attrNameLst>
                                          <p:attrName>style.visibility</p:attrName>
                                        </p:attrNameLst>
                                      </p:cBhvr>
                                      <p:to>
                                        <p:strVal val="visible"/>
                                      </p:to>
                                    </p:set>
                                    <p:anim calcmode="lin" valueType="num">
                                      <p:cBhvr additive="base">
                                        <p:cTn id="45" dur="500" fill="hold"/>
                                        <p:tgtEl>
                                          <p:spTgt spid="73730">
                                            <p:txEl>
                                              <p:pRg st="2" end="2"/>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7373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4" name="arrow.wav"/>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nodeType="clickEffect">
                                  <p:stCondLst>
                                    <p:cond delay="0"/>
                                  </p:stCondLst>
                                  <p:childTnLst>
                                    <p:set>
                                      <p:cBhvr>
                                        <p:cTn id="50" dur="1" fill="hold">
                                          <p:stCondLst>
                                            <p:cond delay="0"/>
                                          </p:stCondLst>
                                        </p:cTn>
                                        <p:tgtEl>
                                          <p:spTgt spid="73730">
                                            <p:txEl>
                                              <p:pRg st="3" end="3"/>
                                            </p:txEl>
                                          </p:spTgt>
                                        </p:tgtEl>
                                        <p:attrNameLst>
                                          <p:attrName>style.visibility</p:attrName>
                                        </p:attrNameLst>
                                      </p:cBhvr>
                                      <p:to>
                                        <p:strVal val="visible"/>
                                      </p:to>
                                    </p:set>
                                    <p:anim calcmode="lin" valueType="num">
                                      <p:cBhvr additive="base">
                                        <p:cTn id="51" dur="500" fill="hold"/>
                                        <p:tgtEl>
                                          <p:spTgt spid="73730">
                                            <p:txEl>
                                              <p:pRg st="3" end="3"/>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7373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4" name="arrow.wav"/>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63527"/>
                                        </p:tgtEl>
                                        <p:attrNameLst>
                                          <p:attrName>style.visibility</p:attrName>
                                        </p:attrNameLst>
                                      </p:cBhvr>
                                      <p:to>
                                        <p:strVal val="visible"/>
                                      </p:to>
                                    </p:set>
                                    <p:animEffect transition="in" filter="wipe(up)">
                                      <p:cBhvr>
                                        <p:cTn id="57" dur="2000"/>
                                        <p:tgtEl>
                                          <p:spTgt spid="63527"/>
                                        </p:tgtEl>
                                      </p:cBhvr>
                                    </p:animEffect>
                                  </p:childTnLst>
                                  <p:subTnLst>
                                    <p:audio>
                                      <p:cMediaNode>
                                        <p:cTn display="0" masterRel="sameClick">
                                          <p:stCondLst>
                                            <p:cond evt="begin" delay="0">
                                              <p:tn val="55"/>
                                            </p:cond>
                                          </p:stCondLst>
                                          <p:endCondLst>
                                            <p:cond evt="onStopAudio" delay="0">
                                              <p:tgtEl>
                                                <p:sldTgt/>
                                              </p:tgtEl>
                                            </p:cond>
                                          </p:endCondLst>
                                        </p:cTn>
                                        <p:tgtEl>
                                          <p:sndTgt r:embed="rId5" name="chimes.wav"/>
                                        </p:tgtEl>
                                      </p:cMediaNode>
                                    </p:audio>
                                  </p:subTnLst>
                                </p:cTn>
                              </p:par>
                            </p:childTnLst>
                          </p:cTn>
                        </p:par>
                      </p:childTnLst>
                    </p:cTn>
                  </p:par>
                  <p:par>
                    <p:cTn id="58" fill="hold" nodeType="clickPar">
                      <p:stCondLst>
                        <p:cond delay="indefinite"/>
                      </p:stCondLst>
                      <p:childTnLst>
                        <p:par>
                          <p:cTn id="59" fill="hold" nodeType="withGroup">
                            <p:stCondLst>
                              <p:cond delay="0"/>
                            </p:stCondLst>
                            <p:childTnLst>
                              <p:par>
                                <p:cTn id="60" presetID="2" presetClass="entr" presetSubtype="4" fill="hold" nodeType="clickEffect">
                                  <p:stCondLst>
                                    <p:cond delay="0"/>
                                  </p:stCondLst>
                                  <p:childTnLst>
                                    <p:set>
                                      <p:cBhvr>
                                        <p:cTn id="61" dur="1" fill="hold">
                                          <p:stCondLst>
                                            <p:cond delay="0"/>
                                          </p:stCondLst>
                                        </p:cTn>
                                        <p:tgtEl>
                                          <p:spTgt spid="73730">
                                            <p:txEl>
                                              <p:pRg st="4" end="4"/>
                                            </p:txEl>
                                          </p:spTgt>
                                        </p:tgtEl>
                                        <p:attrNameLst>
                                          <p:attrName>style.visibility</p:attrName>
                                        </p:attrNameLst>
                                      </p:cBhvr>
                                      <p:to>
                                        <p:strVal val="visible"/>
                                      </p:to>
                                    </p:set>
                                    <p:anim calcmode="lin" valueType="num">
                                      <p:cBhvr additive="base">
                                        <p:cTn id="62" dur="500" fill="hold"/>
                                        <p:tgtEl>
                                          <p:spTgt spid="73730">
                                            <p:txEl>
                                              <p:pRg st="4" end="4"/>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7373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0"/>
                                            </p:cond>
                                          </p:stCondLst>
                                          <p:endCondLst>
                                            <p:cond evt="onStopAudio" delay="0">
                                              <p:tgtEl>
                                                <p:sldTgt/>
                                              </p:tgtEl>
                                            </p:cond>
                                          </p:endCondLst>
                                        </p:cTn>
                                        <p:tgtEl>
                                          <p:sndTgt r:embed="rId4" name="arrow.wav"/>
                                        </p:tgtEl>
                                      </p:cMediaNode>
                                    </p:audio>
                                  </p:sub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63528"/>
                                        </p:tgtEl>
                                        <p:attrNameLst>
                                          <p:attrName>style.visibility</p:attrName>
                                        </p:attrNameLst>
                                      </p:cBhvr>
                                      <p:to>
                                        <p:strVal val="visible"/>
                                      </p:to>
                                    </p:set>
                                    <p:animEffect transition="in" filter="wipe(down)">
                                      <p:cBhvr>
                                        <p:cTn id="68" dur="2000"/>
                                        <p:tgtEl>
                                          <p:spTgt spid="63528"/>
                                        </p:tgtEl>
                                      </p:cBhvr>
                                    </p:animEffect>
                                  </p:childTnLst>
                                  <p:subTnLst>
                                    <p:audio>
                                      <p:cMediaNode>
                                        <p:cTn display="0" masterRel="sameClick">
                                          <p:stCondLst>
                                            <p:cond evt="begin" delay="0">
                                              <p:tn val="66"/>
                                            </p:cond>
                                          </p:stCondLst>
                                          <p:endCondLst>
                                            <p:cond evt="onStopAudio" delay="0">
                                              <p:tgtEl>
                                                <p:sldTgt/>
                                              </p:tgtEl>
                                            </p:cond>
                                          </p:endCondLst>
                                        </p:cTn>
                                        <p:tgtEl>
                                          <p:sndTgt r:embed="rId5" name="chimes.wav"/>
                                        </p:tgtEl>
                                      </p:cMediaNode>
                                    </p:audio>
                                  </p:sub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nodeType="clickEffect">
                                  <p:stCondLst>
                                    <p:cond delay="0"/>
                                  </p:stCondLst>
                                  <p:childTnLst>
                                    <p:set>
                                      <p:cBhvr>
                                        <p:cTn id="72" dur="1" fill="hold">
                                          <p:stCondLst>
                                            <p:cond delay="0"/>
                                          </p:stCondLst>
                                        </p:cTn>
                                        <p:tgtEl>
                                          <p:spTgt spid="73730">
                                            <p:txEl>
                                              <p:pRg st="5" end="5"/>
                                            </p:txEl>
                                          </p:spTgt>
                                        </p:tgtEl>
                                        <p:attrNameLst>
                                          <p:attrName>style.visibility</p:attrName>
                                        </p:attrNameLst>
                                      </p:cBhvr>
                                      <p:to>
                                        <p:strVal val="visible"/>
                                      </p:to>
                                    </p:set>
                                    <p:anim calcmode="lin" valueType="num">
                                      <p:cBhvr additive="base">
                                        <p:cTn id="73" dur="500" fill="hold"/>
                                        <p:tgtEl>
                                          <p:spTgt spid="73730">
                                            <p:txEl>
                                              <p:pRg st="5" end="5"/>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7373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4" name="arrow.wav"/>
                                        </p:tgtEl>
                                      </p:cMediaNode>
                                    </p:audio>
                                  </p:subTnLst>
                                </p:cTn>
                              </p:par>
                            </p:childTnLst>
                          </p:cTn>
                        </p:par>
                      </p:childTnLst>
                    </p:cTn>
                  </p:par>
                  <p:par>
                    <p:cTn id="75" fill="hold" nodeType="clickPar">
                      <p:stCondLst>
                        <p:cond delay="indefinite"/>
                      </p:stCondLst>
                      <p:childTnLst>
                        <p:par>
                          <p:cTn id="76" fill="hold" nodeType="withGroup">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63529"/>
                                        </p:tgtEl>
                                        <p:attrNameLst>
                                          <p:attrName>style.visibility</p:attrName>
                                        </p:attrNameLst>
                                      </p:cBhvr>
                                      <p:to>
                                        <p:strVal val="visible"/>
                                      </p:to>
                                    </p:set>
                                    <p:animEffect transition="in" filter="wipe(left)">
                                      <p:cBhvr>
                                        <p:cTn id="79" dur="2000"/>
                                        <p:tgtEl>
                                          <p:spTgt spid="63529"/>
                                        </p:tgtEl>
                                      </p:cBhvr>
                                    </p:animEffect>
                                  </p:childTnLst>
                                  <p:subTnLst>
                                    <p:audio>
                                      <p:cMediaNode>
                                        <p:cTn display="0" masterRel="sameClick">
                                          <p:stCondLst>
                                            <p:cond evt="begin" delay="0">
                                              <p:tn val="77"/>
                                            </p:cond>
                                          </p:stCondLst>
                                          <p:endCondLst>
                                            <p:cond evt="onStopAudio" delay="0">
                                              <p:tgtEl>
                                                <p:sldTgt/>
                                              </p:tgtEl>
                                            </p:cond>
                                          </p:endCondLst>
                                        </p:cTn>
                                        <p:tgtEl>
                                          <p:sndTgt r:embed="rId5" name="chimes.wav"/>
                                        </p:tgtEl>
                                      </p:cMediaNode>
                                    </p:audio>
                                  </p:subTnLst>
                                </p:cTn>
                              </p:par>
                            </p:childTnLst>
                          </p:cTn>
                        </p:par>
                      </p:childTnLst>
                    </p:cTn>
                  </p:par>
                  <p:par>
                    <p:cTn id="80" fill="hold" nodeType="clickPar">
                      <p:stCondLst>
                        <p:cond delay="indefinite"/>
                      </p:stCondLst>
                      <p:childTnLst>
                        <p:par>
                          <p:cTn id="81" fill="hold" nodeType="withGroup">
                            <p:stCondLst>
                              <p:cond delay="0"/>
                            </p:stCondLst>
                            <p:childTnLst>
                              <p:par>
                                <p:cTn id="82" presetID="2" presetClass="entr" presetSubtype="4" fill="hold" nodeType="clickEffect">
                                  <p:stCondLst>
                                    <p:cond delay="0"/>
                                  </p:stCondLst>
                                  <p:childTnLst>
                                    <p:set>
                                      <p:cBhvr>
                                        <p:cTn id="83" dur="1" fill="hold">
                                          <p:stCondLst>
                                            <p:cond delay="0"/>
                                          </p:stCondLst>
                                        </p:cTn>
                                        <p:tgtEl>
                                          <p:spTgt spid="73730">
                                            <p:txEl>
                                              <p:pRg st="6" end="6"/>
                                            </p:txEl>
                                          </p:spTgt>
                                        </p:tgtEl>
                                        <p:attrNameLst>
                                          <p:attrName>style.visibility</p:attrName>
                                        </p:attrNameLst>
                                      </p:cBhvr>
                                      <p:to>
                                        <p:strVal val="visible"/>
                                      </p:to>
                                    </p:set>
                                    <p:anim calcmode="lin" valueType="num">
                                      <p:cBhvr additive="base">
                                        <p:cTn id="84" dur="500" fill="hold"/>
                                        <p:tgtEl>
                                          <p:spTgt spid="73730">
                                            <p:txEl>
                                              <p:pRg st="6" end="6"/>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73730">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2"/>
                                            </p:cond>
                                          </p:stCondLst>
                                          <p:endCondLst>
                                            <p:cond evt="onStopAudio" delay="0">
                                              <p:tgtEl>
                                                <p:sldTgt/>
                                              </p:tgtEl>
                                            </p:cond>
                                          </p:endCondLst>
                                        </p:cTn>
                                        <p:tgtEl>
                                          <p:sndTgt r:embed="rId4" name="arrow.wav"/>
                                        </p:tgtEl>
                                      </p:cMediaNode>
                                    </p:audio>
                                  </p:subTnLst>
                                </p:cTn>
                              </p:par>
                            </p:childTnLst>
                          </p:cTn>
                        </p:par>
                      </p:childTnLst>
                    </p:cTn>
                  </p:par>
                  <p:par>
                    <p:cTn id="86" fill="hold">
                      <p:stCondLst>
                        <p:cond delay="indefinite"/>
                      </p:stCondLst>
                      <p:childTnLst>
                        <p:par>
                          <p:cTn id="87" fill="hold">
                            <p:stCondLst>
                              <p:cond delay="0"/>
                            </p:stCondLst>
                            <p:childTnLst>
                              <p:par>
                                <p:cTn id="88" presetID="2" presetClass="entr" presetSubtype="4" fill="hold" nodeType="clickEffect">
                                  <p:stCondLst>
                                    <p:cond delay="0"/>
                                  </p:stCondLst>
                                  <p:childTnLst>
                                    <p:set>
                                      <p:cBhvr>
                                        <p:cTn id="89" dur="1" fill="hold">
                                          <p:stCondLst>
                                            <p:cond delay="0"/>
                                          </p:stCondLst>
                                        </p:cTn>
                                        <p:tgtEl>
                                          <p:spTgt spid="73730">
                                            <p:txEl>
                                              <p:pRg st="7" end="7"/>
                                            </p:txEl>
                                          </p:spTgt>
                                        </p:tgtEl>
                                        <p:attrNameLst>
                                          <p:attrName>style.visibility</p:attrName>
                                        </p:attrNameLst>
                                      </p:cBhvr>
                                      <p:to>
                                        <p:strVal val="visible"/>
                                      </p:to>
                                    </p:set>
                                    <p:anim calcmode="lin" valueType="num">
                                      <p:cBhvr additive="base">
                                        <p:cTn id="90" dur="500" fill="hold"/>
                                        <p:tgtEl>
                                          <p:spTgt spid="73730">
                                            <p:txEl>
                                              <p:pRg st="7" end="7"/>
                                            </p:txEl>
                                          </p:spTgt>
                                        </p:tgtEl>
                                        <p:attrNameLst>
                                          <p:attrName>ppt_x</p:attrName>
                                        </p:attrNameLst>
                                      </p:cBhvr>
                                      <p:tavLst>
                                        <p:tav tm="0">
                                          <p:val>
                                            <p:strVal val="#ppt_x"/>
                                          </p:val>
                                        </p:tav>
                                        <p:tav tm="100000">
                                          <p:val>
                                            <p:strVal val="#ppt_x"/>
                                          </p:val>
                                        </p:tav>
                                      </p:tavLst>
                                    </p:anim>
                                    <p:anim calcmode="lin" valueType="num">
                                      <p:cBhvr additive="base">
                                        <p:cTn id="91" dur="500" fill="hold"/>
                                        <p:tgtEl>
                                          <p:spTgt spid="73730">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27" grpId="0" animBg="1"/>
      <p:bldP spid="63528" grpId="0" animBg="1"/>
      <p:bldP spid="635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ChangeArrowheads="1"/>
          </p:cNvSpPr>
          <p:nvPr/>
        </p:nvSpPr>
        <p:spPr bwMode="auto">
          <a:xfrm>
            <a:off x="685800" y="1746250"/>
            <a:ext cx="7772400" cy="511175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a:solidFill>
                  <a:srgbClr val="000000"/>
                </a:solidFill>
                <a:sym typeface="Symbol" pitchFamily="18" charset="2"/>
              </a:rPr>
              <a:t>EXAMPLE: </a:t>
            </a:r>
            <a:r>
              <a:rPr lang="en-US" altLang="en-US" sz="2400"/>
              <a:t>Consider the points                                         A, B and C in Minkowski                                         spacetime marked in meter units. </a:t>
            </a:r>
          </a:p>
          <a:p>
            <a:pPr>
              <a:buFontTx/>
              <a:buNone/>
            </a:pPr>
            <a:r>
              <a:rPr lang="en-US" altLang="en-US" sz="2400"/>
              <a:t>(b) Label each point pair with its                                correct separation type where</a:t>
            </a:r>
          </a:p>
          <a:p>
            <a:pPr>
              <a:buFontTx/>
              <a:buNone/>
            </a:pPr>
            <a:r>
              <a:rPr lang="en-US" altLang="en-US" sz="2400">
                <a:solidFill>
                  <a:srgbClr val="000000"/>
                </a:solidFill>
                <a:cs typeface="Times New Roman" pitchFamily="18" charset="0"/>
                <a:sym typeface="Symbol" pitchFamily="18" charset="2"/>
              </a:rPr>
              <a:t>  (</a:t>
            </a:r>
            <a:r>
              <a:rPr lang="en-US" altLang="en-US" sz="2400" i="1">
                <a:solidFill>
                  <a:srgbClr val="000000"/>
                </a:solidFill>
                <a:cs typeface="Times New Roman" pitchFamily="18" charset="0"/>
              </a:rPr>
              <a:t>s</a:t>
            </a:r>
            <a:r>
              <a:rPr lang="en-US" altLang="en-US" sz="2400">
                <a:solidFill>
                  <a:srgbClr val="000000"/>
                </a:solidFill>
                <a:cs typeface="Times New Roman" pitchFamily="18" charset="0"/>
              </a:rPr>
              <a:t>)</a:t>
            </a:r>
            <a:r>
              <a:rPr lang="en-US" altLang="en-US" sz="2400" baseline="30000">
                <a:solidFill>
                  <a:srgbClr val="000000"/>
                </a:solidFill>
                <a:cs typeface="Times New Roman" pitchFamily="18" charset="0"/>
              </a:rPr>
              <a:t>2</a:t>
            </a:r>
            <a:r>
              <a:rPr lang="en-US" altLang="en-US" sz="2400">
                <a:solidFill>
                  <a:srgbClr val="000000"/>
                </a:solidFill>
                <a:cs typeface="Times New Roman" pitchFamily="18" charset="0"/>
              </a:rPr>
              <a:t> &gt; 0</a:t>
            </a:r>
            <a:r>
              <a:rPr lang="en-US" altLang="en-US" sz="2400"/>
              <a:t> : </a:t>
            </a:r>
            <a:r>
              <a:rPr lang="en-US" altLang="en-US" sz="2400" b="1"/>
              <a:t>spacelike separated</a:t>
            </a:r>
            <a:r>
              <a:rPr lang="en-US" altLang="en-US" sz="2400"/>
              <a:t>.</a:t>
            </a:r>
          </a:p>
          <a:p>
            <a:pPr>
              <a:buFontTx/>
              <a:buNone/>
            </a:pPr>
            <a:r>
              <a:rPr lang="en-US" altLang="en-US" sz="2400">
                <a:solidFill>
                  <a:srgbClr val="000000"/>
                </a:solidFill>
                <a:cs typeface="Times New Roman" pitchFamily="18" charset="0"/>
                <a:sym typeface="Symbol" pitchFamily="18" charset="2"/>
              </a:rPr>
              <a:t>  (</a:t>
            </a:r>
            <a:r>
              <a:rPr lang="en-US" altLang="en-US" sz="2400" i="1">
                <a:solidFill>
                  <a:srgbClr val="000000"/>
                </a:solidFill>
                <a:cs typeface="Times New Roman" pitchFamily="18" charset="0"/>
              </a:rPr>
              <a:t>s</a:t>
            </a:r>
            <a:r>
              <a:rPr lang="en-US" altLang="en-US" sz="2400">
                <a:solidFill>
                  <a:srgbClr val="000000"/>
                </a:solidFill>
                <a:cs typeface="Times New Roman" pitchFamily="18" charset="0"/>
              </a:rPr>
              <a:t>)</a:t>
            </a:r>
            <a:r>
              <a:rPr lang="en-US" altLang="en-US" sz="2400" baseline="30000">
                <a:solidFill>
                  <a:srgbClr val="000000"/>
                </a:solidFill>
                <a:cs typeface="Times New Roman" pitchFamily="18" charset="0"/>
              </a:rPr>
              <a:t>2</a:t>
            </a:r>
            <a:r>
              <a:rPr lang="en-US" altLang="en-US" sz="2400">
                <a:solidFill>
                  <a:srgbClr val="000000"/>
                </a:solidFill>
                <a:cs typeface="Times New Roman" pitchFamily="18" charset="0"/>
              </a:rPr>
              <a:t> = 0</a:t>
            </a:r>
            <a:r>
              <a:rPr lang="en-US" altLang="en-US" sz="2400"/>
              <a:t> : </a:t>
            </a:r>
            <a:r>
              <a:rPr lang="en-US" altLang="en-US" sz="2400" b="1"/>
              <a:t>null separated</a:t>
            </a:r>
            <a:r>
              <a:rPr lang="en-US" altLang="en-US" sz="2400"/>
              <a:t>.</a:t>
            </a:r>
          </a:p>
          <a:p>
            <a:pPr>
              <a:buFontTx/>
              <a:buNone/>
            </a:pPr>
            <a:r>
              <a:rPr lang="en-US" altLang="en-US" sz="2400">
                <a:solidFill>
                  <a:srgbClr val="000000"/>
                </a:solidFill>
                <a:cs typeface="Times New Roman" pitchFamily="18" charset="0"/>
                <a:sym typeface="Symbol" pitchFamily="18" charset="2"/>
              </a:rPr>
              <a:t>  (</a:t>
            </a:r>
            <a:r>
              <a:rPr lang="en-US" altLang="en-US" sz="2400" i="1">
                <a:solidFill>
                  <a:srgbClr val="000000"/>
                </a:solidFill>
                <a:cs typeface="Times New Roman" pitchFamily="18" charset="0"/>
              </a:rPr>
              <a:t>s</a:t>
            </a:r>
            <a:r>
              <a:rPr lang="en-US" altLang="en-US" sz="2400">
                <a:solidFill>
                  <a:srgbClr val="000000"/>
                </a:solidFill>
                <a:cs typeface="Times New Roman" pitchFamily="18" charset="0"/>
              </a:rPr>
              <a:t>)</a:t>
            </a:r>
            <a:r>
              <a:rPr lang="en-US" altLang="en-US" sz="2400" baseline="30000">
                <a:solidFill>
                  <a:srgbClr val="000000"/>
                </a:solidFill>
                <a:cs typeface="Times New Roman" pitchFamily="18" charset="0"/>
              </a:rPr>
              <a:t>2</a:t>
            </a:r>
            <a:r>
              <a:rPr lang="en-US" altLang="en-US" sz="2400">
                <a:solidFill>
                  <a:srgbClr val="000000"/>
                </a:solidFill>
                <a:cs typeface="Times New Roman" pitchFamily="18" charset="0"/>
              </a:rPr>
              <a:t> &lt; 0</a:t>
            </a:r>
            <a:r>
              <a:rPr lang="en-US" altLang="en-US" sz="2400"/>
              <a:t> : </a:t>
            </a:r>
            <a:r>
              <a:rPr lang="en-US" altLang="en-US" sz="2400" b="1"/>
              <a:t>timelike separated</a:t>
            </a:r>
            <a:r>
              <a:rPr lang="en-US" altLang="en-US" sz="2400"/>
              <a:t>.</a:t>
            </a:r>
          </a:p>
          <a:p>
            <a:pPr>
              <a:buFontTx/>
              <a:buNone/>
            </a:pPr>
            <a:r>
              <a:rPr lang="en-US" altLang="en-US" sz="2400">
                <a:solidFill>
                  <a:srgbClr val="000000"/>
                </a:solidFill>
                <a:sym typeface="Symbol" pitchFamily="18" charset="2"/>
              </a:rPr>
              <a:t>SOLUTION: </a:t>
            </a:r>
          </a:p>
          <a:p>
            <a:pPr>
              <a:buFontTx/>
              <a:buNone/>
            </a:pPr>
            <a:r>
              <a:rPr lang="en-US" altLang="en-US" sz="2400">
                <a:solidFill>
                  <a:srgbClr val="000000"/>
                </a:solidFill>
                <a:cs typeface="Times New Roman" pitchFamily="18" charset="0"/>
                <a:sym typeface="Symbol" pitchFamily="18" charset="2"/>
              </a:rPr>
              <a:t>	(</a:t>
            </a:r>
            <a:r>
              <a:rPr lang="en-US" altLang="en-US" sz="2400">
                <a:solidFill>
                  <a:srgbClr val="0066FF"/>
                </a:solidFill>
                <a:cs typeface="Times New Roman" pitchFamily="18" charset="0"/>
                <a:sym typeface="Symbol" pitchFamily="18" charset="2"/>
              </a:rPr>
              <a:t></a:t>
            </a:r>
            <a:r>
              <a:rPr lang="en-US" altLang="en-US" sz="2400" i="1">
                <a:solidFill>
                  <a:srgbClr val="0066FF"/>
                </a:solidFill>
                <a:cs typeface="Times New Roman" pitchFamily="18" charset="0"/>
              </a:rPr>
              <a:t>s</a:t>
            </a:r>
            <a:r>
              <a:rPr lang="en-US" altLang="en-US" sz="2400" baseline="-25000">
                <a:solidFill>
                  <a:srgbClr val="0066FF"/>
                </a:solidFill>
                <a:cs typeface="Times New Roman" pitchFamily="18" charset="0"/>
              </a:rPr>
              <a:t>AB</a:t>
            </a:r>
            <a:r>
              <a:rPr lang="en-US" altLang="en-US" sz="2400" i="1">
                <a:solidFill>
                  <a:srgbClr val="000000"/>
                </a:solidFill>
                <a:cs typeface="Times New Roman" pitchFamily="18" charset="0"/>
              </a:rPr>
              <a:t> </a:t>
            </a:r>
            <a:r>
              <a:rPr lang="en-US" altLang="en-US" sz="2400">
                <a:solidFill>
                  <a:srgbClr val="000000"/>
                </a:solidFill>
                <a:cs typeface="Times New Roman" pitchFamily="18" charset="0"/>
              </a:rPr>
              <a:t>)</a:t>
            </a:r>
            <a:r>
              <a:rPr lang="en-US" altLang="en-US" sz="2400" baseline="30000">
                <a:solidFill>
                  <a:srgbClr val="000000"/>
                </a:solidFill>
                <a:cs typeface="Times New Roman" pitchFamily="18" charset="0"/>
              </a:rPr>
              <a:t>2</a:t>
            </a:r>
            <a:r>
              <a:rPr lang="en-US" altLang="en-US" sz="2400"/>
              <a:t> = </a:t>
            </a:r>
            <a:r>
              <a:rPr lang="en-US" altLang="en-US" sz="2400">
                <a:solidFill>
                  <a:srgbClr val="000000"/>
                </a:solidFill>
              </a:rPr>
              <a:t>–8 m</a:t>
            </a:r>
            <a:r>
              <a:rPr lang="en-US" altLang="en-US" sz="2400" baseline="30000">
                <a:solidFill>
                  <a:srgbClr val="000000"/>
                </a:solidFill>
              </a:rPr>
              <a:t>2</a:t>
            </a:r>
            <a:r>
              <a:rPr lang="en-US" altLang="en-US" sz="2400">
                <a:solidFill>
                  <a:srgbClr val="000000"/>
                </a:solidFill>
              </a:rPr>
              <a:t> </a:t>
            </a:r>
            <a:r>
              <a:rPr lang="en-US" altLang="en-US" sz="2400">
                <a:solidFill>
                  <a:srgbClr val="000000"/>
                </a:solidFill>
                <a:sym typeface="Symbol" pitchFamily="18" charset="2"/>
              </a:rPr>
              <a:t> A and B: </a:t>
            </a:r>
            <a:r>
              <a:rPr lang="en-US" altLang="en-US" sz="2400">
                <a:solidFill>
                  <a:srgbClr val="0066FF"/>
                </a:solidFill>
                <a:sym typeface="Symbol" pitchFamily="18" charset="2"/>
              </a:rPr>
              <a:t>timelike separated</a:t>
            </a:r>
            <a:r>
              <a:rPr lang="en-US" altLang="en-US" sz="2400">
                <a:solidFill>
                  <a:srgbClr val="000000"/>
                </a:solidFill>
                <a:sym typeface="Symbol" pitchFamily="18" charset="2"/>
              </a:rPr>
              <a:t>.</a:t>
            </a:r>
          </a:p>
          <a:p>
            <a:pPr>
              <a:buFontTx/>
              <a:buNone/>
            </a:pPr>
            <a:r>
              <a:rPr lang="en-US" altLang="en-US" sz="2400">
                <a:solidFill>
                  <a:srgbClr val="000000"/>
                </a:solidFill>
                <a:cs typeface="Times New Roman" pitchFamily="18" charset="0"/>
                <a:sym typeface="Symbol" pitchFamily="18" charset="2"/>
              </a:rPr>
              <a:t>	(</a:t>
            </a:r>
            <a:r>
              <a:rPr lang="en-US" altLang="en-US" sz="2400">
                <a:solidFill>
                  <a:srgbClr val="800080"/>
                </a:solidFill>
                <a:cs typeface="Times New Roman" pitchFamily="18" charset="0"/>
                <a:sym typeface="Symbol" pitchFamily="18" charset="2"/>
              </a:rPr>
              <a:t></a:t>
            </a:r>
            <a:r>
              <a:rPr lang="en-US" altLang="en-US" sz="2400" i="1">
                <a:solidFill>
                  <a:srgbClr val="800080"/>
                </a:solidFill>
                <a:cs typeface="Times New Roman" pitchFamily="18" charset="0"/>
              </a:rPr>
              <a:t>s</a:t>
            </a:r>
            <a:r>
              <a:rPr lang="en-US" altLang="en-US" sz="2400" baseline="-25000">
                <a:solidFill>
                  <a:srgbClr val="800080"/>
                </a:solidFill>
                <a:cs typeface="Times New Roman" pitchFamily="18" charset="0"/>
              </a:rPr>
              <a:t>BC</a:t>
            </a:r>
            <a:r>
              <a:rPr lang="en-US" altLang="en-US" sz="2400" i="1">
                <a:solidFill>
                  <a:srgbClr val="000000"/>
                </a:solidFill>
                <a:cs typeface="Times New Roman" pitchFamily="18" charset="0"/>
              </a:rPr>
              <a:t> </a:t>
            </a:r>
            <a:r>
              <a:rPr lang="en-US" altLang="en-US" sz="2400">
                <a:solidFill>
                  <a:srgbClr val="000000"/>
                </a:solidFill>
                <a:cs typeface="Times New Roman" pitchFamily="18" charset="0"/>
              </a:rPr>
              <a:t>)</a:t>
            </a:r>
            <a:r>
              <a:rPr lang="en-US" altLang="en-US" sz="2400" baseline="30000">
                <a:solidFill>
                  <a:srgbClr val="000000"/>
                </a:solidFill>
                <a:cs typeface="Times New Roman" pitchFamily="18" charset="0"/>
              </a:rPr>
              <a:t>2</a:t>
            </a:r>
            <a:r>
              <a:rPr lang="en-US" altLang="en-US" sz="2400"/>
              <a:t> </a:t>
            </a:r>
            <a:r>
              <a:rPr lang="en-US" altLang="en-US" sz="2400">
                <a:solidFill>
                  <a:srgbClr val="000000"/>
                </a:solidFill>
              </a:rPr>
              <a:t>=   0 m</a:t>
            </a:r>
            <a:r>
              <a:rPr lang="en-US" altLang="en-US" sz="2400" baseline="30000">
                <a:solidFill>
                  <a:srgbClr val="000000"/>
                </a:solidFill>
              </a:rPr>
              <a:t>2 </a:t>
            </a:r>
            <a:r>
              <a:rPr lang="en-US" altLang="en-US" sz="2400">
                <a:solidFill>
                  <a:srgbClr val="000000"/>
                </a:solidFill>
                <a:sym typeface="Symbol" pitchFamily="18" charset="2"/>
              </a:rPr>
              <a:t> B and C: </a:t>
            </a:r>
            <a:r>
              <a:rPr lang="en-US" altLang="en-US" sz="2400">
                <a:solidFill>
                  <a:srgbClr val="800080"/>
                </a:solidFill>
                <a:sym typeface="Symbol" pitchFamily="18" charset="2"/>
              </a:rPr>
              <a:t>null separated</a:t>
            </a:r>
            <a:r>
              <a:rPr lang="en-US" altLang="en-US" sz="2400">
                <a:solidFill>
                  <a:srgbClr val="000000"/>
                </a:solidFill>
                <a:sym typeface="Symbol" pitchFamily="18" charset="2"/>
              </a:rPr>
              <a:t>.</a:t>
            </a:r>
            <a:endParaRPr lang="en-US" altLang="en-US" sz="2400">
              <a:solidFill>
                <a:srgbClr val="000000"/>
              </a:solidFill>
            </a:endParaRPr>
          </a:p>
          <a:p>
            <a:pPr>
              <a:buFontTx/>
              <a:buNone/>
            </a:pPr>
            <a:r>
              <a:rPr lang="en-US" altLang="en-US" sz="2400">
                <a:solidFill>
                  <a:srgbClr val="000000"/>
                </a:solidFill>
                <a:cs typeface="Times New Roman" pitchFamily="18" charset="0"/>
                <a:sym typeface="Symbol" pitchFamily="18" charset="2"/>
              </a:rPr>
              <a:t>	(</a:t>
            </a:r>
            <a:r>
              <a:rPr lang="en-US" altLang="en-US" sz="2400">
                <a:solidFill>
                  <a:srgbClr val="990000"/>
                </a:solidFill>
                <a:cs typeface="Times New Roman" pitchFamily="18" charset="0"/>
                <a:sym typeface="Symbol" pitchFamily="18" charset="2"/>
              </a:rPr>
              <a:t></a:t>
            </a:r>
            <a:r>
              <a:rPr lang="en-US" altLang="en-US" sz="2400" i="1">
                <a:solidFill>
                  <a:srgbClr val="990000"/>
                </a:solidFill>
                <a:cs typeface="Times New Roman" pitchFamily="18" charset="0"/>
              </a:rPr>
              <a:t>s</a:t>
            </a:r>
            <a:r>
              <a:rPr lang="en-US" altLang="en-US" sz="2400" baseline="-25000">
                <a:solidFill>
                  <a:srgbClr val="990000"/>
                </a:solidFill>
                <a:cs typeface="Times New Roman" pitchFamily="18" charset="0"/>
              </a:rPr>
              <a:t>AC</a:t>
            </a:r>
            <a:r>
              <a:rPr lang="en-US" altLang="en-US" sz="2400" i="1">
                <a:solidFill>
                  <a:srgbClr val="000000"/>
                </a:solidFill>
                <a:cs typeface="Times New Roman" pitchFamily="18" charset="0"/>
              </a:rPr>
              <a:t> </a:t>
            </a:r>
            <a:r>
              <a:rPr lang="en-US" altLang="en-US" sz="2400">
                <a:solidFill>
                  <a:srgbClr val="000000"/>
                </a:solidFill>
                <a:cs typeface="Times New Roman" pitchFamily="18" charset="0"/>
              </a:rPr>
              <a:t>)</a:t>
            </a:r>
            <a:r>
              <a:rPr lang="en-US" altLang="en-US" sz="2400" baseline="30000">
                <a:solidFill>
                  <a:srgbClr val="000000"/>
                </a:solidFill>
                <a:cs typeface="Times New Roman" pitchFamily="18" charset="0"/>
              </a:rPr>
              <a:t>2</a:t>
            </a:r>
            <a:r>
              <a:rPr lang="en-US" altLang="en-US" sz="2400"/>
              <a:t> </a:t>
            </a:r>
            <a:r>
              <a:rPr lang="en-US" altLang="en-US" sz="2400">
                <a:solidFill>
                  <a:srgbClr val="000000"/>
                </a:solidFill>
              </a:rPr>
              <a:t>= +4 m</a:t>
            </a:r>
            <a:r>
              <a:rPr lang="en-US" altLang="en-US" sz="2400" baseline="30000">
                <a:solidFill>
                  <a:srgbClr val="000000"/>
                </a:solidFill>
              </a:rPr>
              <a:t>2</a:t>
            </a:r>
            <a:r>
              <a:rPr lang="en-US" altLang="en-US" sz="2400">
                <a:solidFill>
                  <a:srgbClr val="000000"/>
                </a:solidFill>
              </a:rPr>
              <a:t> </a:t>
            </a:r>
            <a:r>
              <a:rPr lang="en-US" altLang="en-US" sz="2400">
                <a:solidFill>
                  <a:srgbClr val="000000"/>
                </a:solidFill>
                <a:sym typeface="Symbol" pitchFamily="18" charset="2"/>
              </a:rPr>
              <a:t> A and C: </a:t>
            </a:r>
            <a:r>
              <a:rPr lang="en-US" altLang="en-US" sz="2400">
                <a:solidFill>
                  <a:srgbClr val="990000"/>
                </a:solidFill>
                <a:sym typeface="Symbol" pitchFamily="18" charset="2"/>
              </a:rPr>
              <a:t>spacelike separated.</a:t>
            </a:r>
          </a:p>
        </p:txBody>
      </p:sp>
      <p:sp>
        <p:nvSpPr>
          <p:cNvPr id="18435" name="Rectangle 2"/>
          <p:cNvSpPr>
            <a:spLocks noChangeArrowheads="1"/>
          </p:cNvSpPr>
          <p:nvPr/>
        </p:nvSpPr>
        <p:spPr bwMode="auto">
          <a:xfrm>
            <a:off x="685800" y="1338263"/>
            <a:ext cx="7772400" cy="430212"/>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a:solidFill>
                  <a:srgbClr val="333399"/>
                </a:solidFill>
              </a:rPr>
              <a:t>Spacetime interval</a:t>
            </a:r>
            <a:r>
              <a:rPr lang="en-US" altLang="en-US" sz="2400">
                <a:solidFill>
                  <a:srgbClr val="333399"/>
                </a:solidFill>
              </a:rPr>
              <a:t> – Point separation types</a:t>
            </a:r>
            <a:endParaRPr lang="en-US" altLang="en-US" sz="2000">
              <a:solidFill>
                <a:srgbClr val="000000"/>
              </a:solidFill>
              <a:latin typeface="Courier New" pitchFamily="49" charset="0"/>
              <a:cs typeface="Times New Roman" pitchFamily="18" charset="0"/>
            </a:endParaRPr>
          </a:p>
        </p:txBody>
      </p:sp>
      <p:sp>
        <p:nvSpPr>
          <p:cNvPr id="18436" name="Rectangle 118"/>
          <p:cNvSpPr>
            <a:spLocks noChangeArrowheads="1"/>
          </p:cNvSpPr>
          <p:nvPr/>
        </p:nvSpPr>
        <p:spPr bwMode="auto">
          <a:xfrm>
            <a:off x="685800" y="393700"/>
            <a:ext cx="77724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b="1">
                <a:solidFill>
                  <a:schemeClr val="tx2"/>
                </a:solidFill>
              </a:rPr>
              <a:t>Option A: Relativity</a:t>
            </a:r>
            <a:br>
              <a:rPr lang="en-US" altLang="en-US" sz="2800" b="1">
                <a:solidFill>
                  <a:schemeClr val="tx2"/>
                </a:solidFill>
              </a:rPr>
            </a:br>
            <a:r>
              <a:rPr lang="en-US" altLang="en-US" sz="2800"/>
              <a:t>A.3 – Spacetime diagrams</a:t>
            </a:r>
          </a:p>
        </p:txBody>
      </p:sp>
      <p:pic>
        <p:nvPicPr>
          <p:cNvPr id="32773" name="Picture 5"/>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5322888" y="1655763"/>
            <a:ext cx="3471862" cy="3282950"/>
          </a:xfrm>
          <a:prstGeom prst="rect">
            <a:avLst/>
          </a:prstGeom>
          <a:ln>
            <a:noFill/>
          </a:ln>
          <a:effectLst>
            <a:outerShdw blurRad="292100" dist="139700" dir="2700000" algn="tl" rotWithShape="0">
              <a:srgbClr val="333333">
                <a:alpha val="65000"/>
              </a:srgbClr>
            </a:outerShdw>
          </a:effectLst>
        </p:spPr>
      </p:pic>
      <p:grpSp>
        <p:nvGrpSpPr>
          <p:cNvPr id="18438" name="Group 6"/>
          <p:cNvGrpSpPr>
            <a:grpSpLocks/>
          </p:cNvGrpSpPr>
          <p:nvPr/>
        </p:nvGrpSpPr>
        <p:grpSpPr bwMode="auto">
          <a:xfrm>
            <a:off x="6496050" y="2732088"/>
            <a:ext cx="549275" cy="574675"/>
            <a:chOff x="3773" y="1467"/>
            <a:chExt cx="346" cy="362"/>
          </a:xfrm>
        </p:grpSpPr>
        <p:sp>
          <p:nvSpPr>
            <p:cNvPr id="3" name="Oval 27"/>
            <p:cNvSpPr>
              <a:spLocks noChangeArrowheads="1"/>
            </p:cNvSpPr>
            <p:nvPr/>
          </p:nvSpPr>
          <p:spPr bwMode="auto">
            <a:xfrm>
              <a:off x="3779" y="1694"/>
              <a:ext cx="129" cy="129"/>
            </a:xfrm>
            <a:prstGeom prst="ellipse">
              <a:avLst/>
            </a:prstGeom>
            <a:gradFill flip="none" rotWithShape="1">
              <a:gsLst>
                <a:gs pos="0">
                  <a:srgbClr val="008080">
                    <a:shade val="30000"/>
                    <a:satMod val="115000"/>
                  </a:srgbClr>
                </a:gs>
                <a:gs pos="50000">
                  <a:srgbClr val="008080">
                    <a:shade val="67500"/>
                    <a:satMod val="115000"/>
                  </a:srgbClr>
                </a:gs>
                <a:gs pos="100000">
                  <a:srgbClr val="008080">
                    <a:shade val="100000"/>
                    <a:satMod val="115000"/>
                  </a:srgbClr>
                </a:gs>
              </a:gsLst>
              <a:path path="circle">
                <a:fillToRect l="50000" t="50000" r="50000" b="50000"/>
              </a:path>
              <a:tileRect/>
            </a:gradFill>
            <a:ln w="9525">
              <a:solidFill>
                <a:schemeClr val="tx1"/>
              </a:solidFill>
              <a:round/>
              <a:headEnd/>
              <a:tailEnd/>
            </a:ln>
            <a:effectLst/>
          </p:spPr>
          <p:txBody>
            <a:bodyPr wrap="none" anchor="ctr"/>
            <a:lstStyle/>
            <a:p>
              <a:pPr>
                <a:defRPr/>
              </a:pPr>
              <a:endParaRPr lang="en-US">
                <a:latin typeface="Arial" pitchFamily="34" charset="0"/>
                <a:cs typeface="Arial" pitchFamily="34" charset="0"/>
              </a:endParaRPr>
            </a:p>
          </p:txBody>
        </p:sp>
        <p:sp>
          <p:nvSpPr>
            <p:cNvPr id="18455" name="Text Box 10"/>
            <p:cNvSpPr txBox="1">
              <a:spLocks noChangeArrowheads="1"/>
            </p:cNvSpPr>
            <p:nvPr/>
          </p:nvSpPr>
          <p:spPr bwMode="auto">
            <a:xfrm>
              <a:off x="3875" y="1467"/>
              <a:ext cx="2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chemeClr val="hlink"/>
                  </a:solidFill>
                </a:rPr>
                <a:t>A</a:t>
              </a:r>
            </a:p>
          </p:txBody>
        </p:sp>
      </p:grpSp>
      <p:grpSp>
        <p:nvGrpSpPr>
          <p:cNvPr id="18439" name="Group 11"/>
          <p:cNvGrpSpPr>
            <a:grpSpLocks/>
          </p:cNvGrpSpPr>
          <p:nvPr/>
        </p:nvGrpSpPr>
        <p:grpSpPr bwMode="auto">
          <a:xfrm>
            <a:off x="5986463" y="4591050"/>
            <a:ext cx="525462" cy="555625"/>
            <a:chOff x="3771" y="2964"/>
            <a:chExt cx="331" cy="350"/>
          </a:xfrm>
        </p:grpSpPr>
        <p:sp>
          <p:nvSpPr>
            <p:cNvPr id="4" name="Oval 27"/>
            <p:cNvSpPr>
              <a:spLocks noChangeArrowheads="1"/>
            </p:cNvSpPr>
            <p:nvPr/>
          </p:nvSpPr>
          <p:spPr bwMode="auto">
            <a:xfrm>
              <a:off x="3777" y="2971"/>
              <a:ext cx="129" cy="129"/>
            </a:xfrm>
            <a:prstGeom prst="ellipse">
              <a:avLst/>
            </a:prstGeom>
            <a:gradFill flip="none" rotWithShape="1">
              <a:gsLst>
                <a:gs pos="0">
                  <a:srgbClr val="008080">
                    <a:shade val="30000"/>
                    <a:satMod val="115000"/>
                  </a:srgbClr>
                </a:gs>
                <a:gs pos="50000">
                  <a:srgbClr val="008080">
                    <a:shade val="67500"/>
                    <a:satMod val="115000"/>
                  </a:srgbClr>
                </a:gs>
                <a:gs pos="100000">
                  <a:srgbClr val="008080">
                    <a:shade val="100000"/>
                    <a:satMod val="115000"/>
                  </a:srgbClr>
                </a:gs>
              </a:gsLst>
              <a:path path="circle">
                <a:fillToRect l="50000" t="50000" r="50000" b="50000"/>
              </a:path>
              <a:tileRect/>
            </a:gradFill>
            <a:ln w="9525">
              <a:solidFill>
                <a:schemeClr val="tx1"/>
              </a:solidFill>
              <a:round/>
              <a:headEnd/>
              <a:tailEnd/>
            </a:ln>
            <a:effectLst/>
          </p:spPr>
          <p:txBody>
            <a:bodyPr wrap="none" anchor="ctr"/>
            <a:lstStyle/>
            <a:p>
              <a:pPr>
                <a:defRPr/>
              </a:pPr>
              <a:endParaRPr lang="en-US">
                <a:latin typeface="Arial" pitchFamily="34" charset="0"/>
                <a:cs typeface="Arial" pitchFamily="34" charset="0"/>
              </a:endParaRPr>
            </a:p>
          </p:txBody>
        </p:sp>
        <p:sp>
          <p:nvSpPr>
            <p:cNvPr id="18451" name="Text Box 15"/>
            <p:cNvSpPr txBox="1">
              <a:spLocks noChangeArrowheads="1"/>
            </p:cNvSpPr>
            <p:nvPr/>
          </p:nvSpPr>
          <p:spPr bwMode="auto">
            <a:xfrm>
              <a:off x="3858" y="3026"/>
              <a:ext cx="2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chemeClr val="hlink"/>
                  </a:solidFill>
                </a:rPr>
                <a:t>B</a:t>
              </a:r>
            </a:p>
          </p:txBody>
        </p:sp>
      </p:grpSp>
      <p:grpSp>
        <p:nvGrpSpPr>
          <p:cNvPr id="18440" name="Group 16"/>
          <p:cNvGrpSpPr>
            <a:grpSpLocks/>
          </p:cNvGrpSpPr>
          <p:nvPr/>
        </p:nvGrpSpPr>
        <p:grpSpPr bwMode="auto">
          <a:xfrm>
            <a:off x="7496175" y="3086100"/>
            <a:ext cx="555625" cy="492125"/>
            <a:chOff x="4404" y="2341"/>
            <a:chExt cx="350" cy="310"/>
          </a:xfrm>
        </p:grpSpPr>
        <p:sp>
          <p:nvSpPr>
            <p:cNvPr id="159771" name="Oval 27"/>
            <p:cNvSpPr>
              <a:spLocks noChangeArrowheads="1"/>
            </p:cNvSpPr>
            <p:nvPr/>
          </p:nvSpPr>
          <p:spPr bwMode="auto">
            <a:xfrm>
              <a:off x="4410" y="2348"/>
              <a:ext cx="129" cy="129"/>
            </a:xfrm>
            <a:prstGeom prst="ellipse">
              <a:avLst/>
            </a:prstGeom>
            <a:gradFill flip="none" rotWithShape="1">
              <a:gsLst>
                <a:gs pos="0">
                  <a:srgbClr val="008080">
                    <a:shade val="30000"/>
                    <a:satMod val="115000"/>
                  </a:srgbClr>
                </a:gs>
                <a:gs pos="50000">
                  <a:srgbClr val="008080">
                    <a:shade val="67500"/>
                    <a:satMod val="115000"/>
                  </a:srgbClr>
                </a:gs>
                <a:gs pos="100000">
                  <a:srgbClr val="008080">
                    <a:shade val="100000"/>
                    <a:satMod val="115000"/>
                  </a:srgbClr>
                </a:gs>
              </a:gsLst>
              <a:path path="circle">
                <a:fillToRect l="50000" t="50000" r="50000" b="50000"/>
              </a:path>
              <a:tileRect/>
            </a:gradFill>
            <a:ln w="9525">
              <a:solidFill>
                <a:schemeClr val="tx1"/>
              </a:solidFill>
              <a:round/>
              <a:headEnd/>
              <a:tailEnd/>
            </a:ln>
            <a:effectLst/>
          </p:spPr>
          <p:txBody>
            <a:bodyPr wrap="none" anchor="ctr"/>
            <a:lstStyle/>
            <a:p>
              <a:pPr>
                <a:defRPr/>
              </a:pPr>
              <a:endParaRPr lang="en-US">
                <a:latin typeface="Arial" pitchFamily="34" charset="0"/>
                <a:cs typeface="Arial" pitchFamily="34" charset="0"/>
              </a:endParaRPr>
            </a:p>
          </p:txBody>
        </p:sp>
        <p:sp>
          <p:nvSpPr>
            <p:cNvPr id="18447" name="Text Box 20"/>
            <p:cNvSpPr txBox="1">
              <a:spLocks noChangeArrowheads="1"/>
            </p:cNvSpPr>
            <p:nvPr/>
          </p:nvSpPr>
          <p:spPr bwMode="auto">
            <a:xfrm>
              <a:off x="4499" y="2363"/>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chemeClr val="hlink"/>
                  </a:solidFill>
                </a:rPr>
                <a:t>C</a:t>
              </a:r>
            </a:p>
          </p:txBody>
        </p:sp>
      </p:grpSp>
      <p:sp>
        <p:nvSpPr>
          <p:cNvPr id="18441" name="Line 21"/>
          <p:cNvSpPr>
            <a:spLocks noChangeShapeType="1"/>
          </p:cNvSpPr>
          <p:nvPr/>
        </p:nvSpPr>
        <p:spPr bwMode="auto">
          <a:xfrm flipH="1">
            <a:off x="6076950" y="3200400"/>
            <a:ext cx="528638" cy="1516063"/>
          </a:xfrm>
          <a:prstGeom prst="line">
            <a:avLst/>
          </a:prstGeom>
          <a:noFill/>
          <a:ln w="76200">
            <a:solidFill>
              <a:srgbClr val="00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2" name="Line 22"/>
          <p:cNvSpPr>
            <a:spLocks noChangeShapeType="1"/>
          </p:cNvSpPr>
          <p:nvPr/>
        </p:nvSpPr>
        <p:spPr bwMode="auto">
          <a:xfrm flipV="1">
            <a:off x="6075363" y="3187700"/>
            <a:ext cx="1539875" cy="1516063"/>
          </a:xfrm>
          <a:prstGeom prst="line">
            <a:avLst/>
          </a:prstGeom>
          <a:noFill/>
          <a:ln w="76200">
            <a:solidFill>
              <a:srgbClr val="8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3" name="Line 23"/>
          <p:cNvSpPr>
            <a:spLocks noChangeShapeType="1"/>
          </p:cNvSpPr>
          <p:nvPr/>
        </p:nvSpPr>
        <p:spPr bwMode="auto">
          <a:xfrm>
            <a:off x="6605588" y="3200400"/>
            <a:ext cx="998537" cy="0"/>
          </a:xfrm>
          <a:prstGeom prst="line">
            <a:avLst/>
          </a:prstGeom>
          <a:noFill/>
          <a:ln w="76200">
            <a:solidFill>
              <a:srgbClr val="99000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3730">
                                            <p:txEl>
                                              <p:pRg st="1" end="1"/>
                                            </p:txEl>
                                          </p:spTgt>
                                        </p:tgtEl>
                                        <p:attrNameLst>
                                          <p:attrName>style.visibility</p:attrName>
                                        </p:attrNameLst>
                                      </p:cBhvr>
                                      <p:to>
                                        <p:strVal val="visible"/>
                                      </p:to>
                                    </p:set>
                                    <p:anim calcmode="lin" valueType="num">
                                      <p:cBhvr additive="base">
                                        <p:cTn id="7" dur="500" fill="hold"/>
                                        <p:tgtEl>
                                          <p:spTgt spid="7373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373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3730">
                                            <p:txEl>
                                              <p:pRg st="2" end="2"/>
                                            </p:txEl>
                                          </p:spTgt>
                                        </p:tgtEl>
                                        <p:attrNameLst>
                                          <p:attrName>style.visibility</p:attrName>
                                        </p:attrNameLst>
                                      </p:cBhvr>
                                      <p:to>
                                        <p:strVal val="visible"/>
                                      </p:to>
                                    </p:set>
                                    <p:anim calcmode="lin" valueType="num">
                                      <p:cBhvr additive="base">
                                        <p:cTn id="13" dur="500" fill="hold"/>
                                        <p:tgtEl>
                                          <p:spTgt spid="7373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373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73730">
                                            <p:txEl>
                                              <p:pRg st="3" end="3"/>
                                            </p:txEl>
                                          </p:spTgt>
                                        </p:tgtEl>
                                        <p:attrNameLst>
                                          <p:attrName>style.visibility</p:attrName>
                                        </p:attrNameLst>
                                      </p:cBhvr>
                                      <p:to>
                                        <p:strVal val="visible"/>
                                      </p:to>
                                    </p:set>
                                    <p:anim calcmode="lin" valueType="num">
                                      <p:cBhvr additive="base">
                                        <p:cTn id="19" dur="500" fill="hold"/>
                                        <p:tgtEl>
                                          <p:spTgt spid="73730">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373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73730">
                                            <p:txEl>
                                              <p:pRg st="4" end="4"/>
                                            </p:txEl>
                                          </p:spTgt>
                                        </p:tgtEl>
                                        <p:attrNameLst>
                                          <p:attrName>style.visibility</p:attrName>
                                        </p:attrNameLst>
                                      </p:cBhvr>
                                      <p:to>
                                        <p:strVal val="visible"/>
                                      </p:to>
                                    </p:set>
                                    <p:anim calcmode="lin" valueType="num">
                                      <p:cBhvr additive="base">
                                        <p:cTn id="25" dur="500" fill="hold"/>
                                        <p:tgtEl>
                                          <p:spTgt spid="73730">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373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73730">
                                            <p:txEl>
                                              <p:pRg st="5" end="5"/>
                                            </p:txEl>
                                          </p:spTgt>
                                        </p:tgtEl>
                                        <p:attrNameLst>
                                          <p:attrName>style.visibility</p:attrName>
                                        </p:attrNameLst>
                                      </p:cBhvr>
                                      <p:to>
                                        <p:strVal val="visible"/>
                                      </p:to>
                                    </p:set>
                                    <p:anim calcmode="lin" valueType="num">
                                      <p:cBhvr additive="base">
                                        <p:cTn id="31" dur="500" fill="hold"/>
                                        <p:tgtEl>
                                          <p:spTgt spid="73730">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373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73730">
                                            <p:txEl>
                                              <p:pRg st="6" end="6"/>
                                            </p:txEl>
                                          </p:spTgt>
                                        </p:tgtEl>
                                        <p:attrNameLst>
                                          <p:attrName>style.visibility</p:attrName>
                                        </p:attrNameLst>
                                      </p:cBhvr>
                                      <p:to>
                                        <p:strVal val="visible"/>
                                      </p:to>
                                    </p:set>
                                    <p:anim calcmode="lin" valueType="num">
                                      <p:cBhvr additive="base">
                                        <p:cTn id="37" dur="500" fill="hold"/>
                                        <p:tgtEl>
                                          <p:spTgt spid="73730">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3730">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73730">
                                            <p:txEl>
                                              <p:pRg st="7" end="7"/>
                                            </p:txEl>
                                          </p:spTgt>
                                        </p:tgtEl>
                                        <p:attrNameLst>
                                          <p:attrName>style.visibility</p:attrName>
                                        </p:attrNameLst>
                                      </p:cBhvr>
                                      <p:to>
                                        <p:strVal val="visible"/>
                                      </p:to>
                                    </p:set>
                                    <p:anim calcmode="lin" valueType="num">
                                      <p:cBhvr additive="base">
                                        <p:cTn id="43" dur="500" fill="hold"/>
                                        <p:tgtEl>
                                          <p:spTgt spid="73730">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3730">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73730">
                                            <p:txEl>
                                              <p:pRg st="8" end="8"/>
                                            </p:txEl>
                                          </p:spTgt>
                                        </p:tgtEl>
                                        <p:attrNameLst>
                                          <p:attrName>style.visibility</p:attrName>
                                        </p:attrNameLst>
                                      </p:cBhvr>
                                      <p:to>
                                        <p:strVal val="visible"/>
                                      </p:to>
                                    </p:set>
                                    <p:anim calcmode="lin" valueType="num">
                                      <p:cBhvr additive="base">
                                        <p:cTn id="49" dur="500" fill="hold"/>
                                        <p:tgtEl>
                                          <p:spTgt spid="73730">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3730">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ChangeArrowheads="1"/>
          </p:cNvSpPr>
          <p:nvPr/>
        </p:nvSpPr>
        <p:spPr bwMode="auto">
          <a:xfrm>
            <a:off x="685800" y="1746250"/>
            <a:ext cx="7772400" cy="511175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a:solidFill>
                  <a:srgbClr val="000000"/>
                </a:solidFill>
                <a:sym typeface="Symbol" pitchFamily="18" charset="2"/>
              </a:rPr>
              <a:t>EXAMPLE: </a:t>
            </a:r>
            <a:r>
              <a:rPr lang="en-US" altLang="en-US" sz="2400"/>
              <a:t>Consider the points                                         A, B and C in Minkowski                                         spacetime marked in meter units. </a:t>
            </a:r>
          </a:p>
          <a:p>
            <a:pPr>
              <a:buFontTx/>
              <a:buNone/>
            </a:pPr>
            <a:r>
              <a:rPr lang="en-US" altLang="en-US" sz="2400"/>
              <a:t>(c) If we define the distance </a:t>
            </a:r>
            <a:r>
              <a:rPr lang="en-US" altLang="en-US" sz="2400" i="1"/>
              <a:t>D                                    </a:t>
            </a:r>
            <a:r>
              <a:rPr lang="en-US" altLang="en-US" sz="2400"/>
              <a:t>between two points in Minkowski                            spacetime to be </a:t>
            </a:r>
            <a:r>
              <a:rPr lang="en-US" altLang="en-US" sz="2400" i="1"/>
              <a:t>D</a:t>
            </a:r>
            <a:r>
              <a:rPr lang="en-US" altLang="en-US" sz="2400"/>
              <a:t> = | </a:t>
            </a:r>
            <a:r>
              <a:rPr lang="en-US" altLang="en-US" sz="2400">
                <a:solidFill>
                  <a:srgbClr val="000000"/>
                </a:solidFill>
                <a:cs typeface="Times New Roman" pitchFamily="18" charset="0"/>
                <a:sym typeface="Symbol" pitchFamily="18" charset="2"/>
              </a:rPr>
              <a:t>(</a:t>
            </a:r>
            <a:r>
              <a:rPr lang="en-US" altLang="en-US" sz="2400" i="1">
                <a:solidFill>
                  <a:srgbClr val="000000"/>
                </a:solidFill>
                <a:cs typeface="Times New Roman" pitchFamily="18" charset="0"/>
              </a:rPr>
              <a:t>s</a:t>
            </a:r>
            <a:r>
              <a:rPr lang="en-US" altLang="en-US" sz="2400">
                <a:solidFill>
                  <a:srgbClr val="000000"/>
                </a:solidFill>
                <a:cs typeface="Times New Roman" pitchFamily="18" charset="0"/>
              </a:rPr>
              <a:t>)</a:t>
            </a:r>
            <a:r>
              <a:rPr lang="en-US" altLang="en-US" sz="2400" baseline="30000">
                <a:solidFill>
                  <a:srgbClr val="000000"/>
                </a:solidFill>
                <a:cs typeface="Times New Roman" pitchFamily="18" charset="0"/>
              </a:rPr>
              <a:t>2</a:t>
            </a:r>
            <a:r>
              <a:rPr lang="en-US" altLang="en-US" sz="2400"/>
              <a:t> |</a:t>
            </a:r>
            <a:r>
              <a:rPr lang="en-US" altLang="en-US" sz="2400" baseline="30000"/>
              <a:t>1/2</a:t>
            </a:r>
            <a:r>
              <a:rPr lang="en-US" altLang="en-US" sz="2400"/>
              <a:t>,                                              find the distances between the                                            points.</a:t>
            </a:r>
          </a:p>
          <a:p>
            <a:pPr>
              <a:buFontTx/>
              <a:buNone/>
            </a:pPr>
            <a:r>
              <a:rPr lang="en-US" altLang="en-US" sz="2400">
                <a:solidFill>
                  <a:srgbClr val="000000"/>
                </a:solidFill>
                <a:sym typeface="Symbol" pitchFamily="18" charset="2"/>
              </a:rPr>
              <a:t>SOLUTION: </a:t>
            </a:r>
          </a:p>
          <a:p>
            <a:pPr algn="ctr">
              <a:buFontTx/>
              <a:buNone/>
            </a:pPr>
            <a:r>
              <a:rPr lang="en-US" altLang="en-US" sz="2400" i="1">
                <a:solidFill>
                  <a:srgbClr val="000000"/>
                </a:solidFill>
                <a:cs typeface="Times New Roman" pitchFamily="18" charset="0"/>
                <a:sym typeface="Symbol" pitchFamily="18" charset="2"/>
              </a:rPr>
              <a:t>D</a:t>
            </a:r>
            <a:r>
              <a:rPr lang="en-US" altLang="en-US" sz="2400" baseline="-25000">
                <a:solidFill>
                  <a:srgbClr val="000000"/>
                </a:solidFill>
                <a:cs typeface="Times New Roman" pitchFamily="18" charset="0"/>
                <a:sym typeface="Symbol" pitchFamily="18" charset="2"/>
              </a:rPr>
              <a:t>AB</a:t>
            </a:r>
            <a:r>
              <a:rPr lang="en-US" altLang="en-US" sz="2400">
                <a:solidFill>
                  <a:srgbClr val="000000"/>
                </a:solidFill>
                <a:cs typeface="Times New Roman" pitchFamily="18" charset="0"/>
                <a:sym typeface="Symbol" pitchFamily="18" charset="2"/>
              </a:rPr>
              <a:t> = | (</a:t>
            </a:r>
            <a:r>
              <a:rPr lang="en-US" altLang="en-US" sz="2400">
                <a:solidFill>
                  <a:srgbClr val="0066FF"/>
                </a:solidFill>
                <a:cs typeface="Times New Roman" pitchFamily="18" charset="0"/>
                <a:sym typeface="Symbol" pitchFamily="18" charset="2"/>
              </a:rPr>
              <a:t></a:t>
            </a:r>
            <a:r>
              <a:rPr lang="en-US" altLang="en-US" sz="2400" i="1">
                <a:solidFill>
                  <a:srgbClr val="0066FF"/>
                </a:solidFill>
                <a:cs typeface="Times New Roman" pitchFamily="18" charset="0"/>
              </a:rPr>
              <a:t>s</a:t>
            </a:r>
            <a:r>
              <a:rPr lang="en-US" altLang="en-US" sz="2400" baseline="-25000">
                <a:solidFill>
                  <a:srgbClr val="0066FF"/>
                </a:solidFill>
                <a:cs typeface="Times New Roman" pitchFamily="18" charset="0"/>
              </a:rPr>
              <a:t>AB</a:t>
            </a:r>
            <a:r>
              <a:rPr lang="en-US" altLang="en-US" sz="2400" i="1">
                <a:solidFill>
                  <a:srgbClr val="000000"/>
                </a:solidFill>
                <a:cs typeface="Times New Roman" pitchFamily="18" charset="0"/>
              </a:rPr>
              <a:t> </a:t>
            </a:r>
            <a:r>
              <a:rPr lang="en-US" altLang="en-US" sz="2400">
                <a:solidFill>
                  <a:srgbClr val="000000"/>
                </a:solidFill>
                <a:cs typeface="Times New Roman" pitchFamily="18" charset="0"/>
              </a:rPr>
              <a:t>)</a:t>
            </a:r>
            <a:r>
              <a:rPr lang="en-US" altLang="en-US" sz="2400" baseline="30000">
                <a:solidFill>
                  <a:srgbClr val="000000"/>
                </a:solidFill>
                <a:cs typeface="Times New Roman" pitchFamily="18" charset="0"/>
              </a:rPr>
              <a:t>2</a:t>
            </a:r>
            <a:r>
              <a:rPr lang="en-US" altLang="en-US" sz="2400"/>
              <a:t> |</a:t>
            </a:r>
            <a:r>
              <a:rPr lang="en-US" altLang="en-US" sz="2400" baseline="30000"/>
              <a:t>1/2</a:t>
            </a:r>
            <a:r>
              <a:rPr lang="en-US" altLang="en-US" sz="2400"/>
              <a:t> = </a:t>
            </a:r>
            <a:r>
              <a:rPr lang="en-US" altLang="en-US" sz="2400">
                <a:solidFill>
                  <a:srgbClr val="000000"/>
                </a:solidFill>
              </a:rPr>
              <a:t>| –8 m</a:t>
            </a:r>
            <a:r>
              <a:rPr lang="en-US" altLang="en-US" sz="2400" baseline="30000">
                <a:solidFill>
                  <a:srgbClr val="000000"/>
                </a:solidFill>
              </a:rPr>
              <a:t>2</a:t>
            </a:r>
            <a:r>
              <a:rPr lang="en-US" altLang="en-US" sz="2400">
                <a:solidFill>
                  <a:srgbClr val="000000"/>
                </a:solidFill>
              </a:rPr>
              <a:t> |</a:t>
            </a:r>
            <a:r>
              <a:rPr lang="en-US" altLang="en-US" sz="2400" baseline="30000">
                <a:solidFill>
                  <a:srgbClr val="000000"/>
                </a:solidFill>
              </a:rPr>
              <a:t>1/2</a:t>
            </a:r>
            <a:r>
              <a:rPr lang="en-US" altLang="en-US" sz="2400">
                <a:solidFill>
                  <a:srgbClr val="000000"/>
                </a:solidFill>
              </a:rPr>
              <a:t> = ( 8 m )</a:t>
            </a:r>
            <a:r>
              <a:rPr lang="en-US" altLang="en-US" sz="2400" baseline="30000">
                <a:solidFill>
                  <a:srgbClr val="000000"/>
                </a:solidFill>
              </a:rPr>
              <a:t>1/2</a:t>
            </a:r>
            <a:r>
              <a:rPr lang="en-US" altLang="en-US" sz="2400">
                <a:solidFill>
                  <a:srgbClr val="000000"/>
                </a:solidFill>
              </a:rPr>
              <a:t> = 2.83 m.</a:t>
            </a:r>
          </a:p>
          <a:p>
            <a:pPr algn="ctr">
              <a:buFontTx/>
              <a:buNone/>
            </a:pPr>
            <a:r>
              <a:rPr lang="en-US" altLang="en-US" sz="2400" i="1">
                <a:solidFill>
                  <a:srgbClr val="000000"/>
                </a:solidFill>
                <a:cs typeface="Times New Roman" pitchFamily="18" charset="0"/>
                <a:sym typeface="Symbol" pitchFamily="18" charset="2"/>
              </a:rPr>
              <a:t>D</a:t>
            </a:r>
            <a:r>
              <a:rPr lang="en-US" altLang="en-US" sz="2400" baseline="-25000">
                <a:solidFill>
                  <a:srgbClr val="000000"/>
                </a:solidFill>
                <a:cs typeface="Times New Roman" pitchFamily="18" charset="0"/>
                <a:sym typeface="Symbol" pitchFamily="18" charset="2"/>
              </a:rPr>
              <a:t>BC</a:t>
            </a:r>
            <a:r>
              <a:rPr lang="en-US" altLang="en-US" sz="2400">
                <a:solidFill>
                  <a:srgbClr val="000000"/>
                </a:solidFill>
                <a:cs typeface="Times New Roman" pitchFamily="18" charset="0"/>
                <a:sym typeface="Symbol" pitchFamily="18" charset="2"/>
              </a:rPr>
              <a:t> = | (</a:t>
            </a:r>
            <a:r>
              <a:rPr lang="en-US" altLang="en-US" sz="2400">
                <a:solidFill>
                  <a:srgbClr val="800080"/>
                </a:solidFill>
                <a:cs typeface="Times New Roman" pitchFamily="18" charset="0"/>
                <a:sym typeface="Symbol" pitchFamily="18" charset="2"/>
              </a:rPr>
              <a:t></a:t>
            </a:r>
            <a:r>
              <a:rPr lang="en-US" altLang="en-US" sz="2400" i="1">
                <a:solidFill>
                  <a:srgbClr val="800080"/>
                </a:solidFill>
                <a:cs typeface="Times New Roman" pitchFamily="18" charset="0"/>
              </a:rPr>
              <a:t>s</a:t>
            </a:r>
            <a:r>
              <a:rPr lang="en-US" altLang="en-US" sz="2400" baseline="-25000">
                <a:solidFill>
                  <a:srgbClr val="800080"/>
                </a:solidFill>
                <a:cs typeface="Times New Roman" pitchFamily="18" charset="0"/>
              </a:rPr>
              <a:t>BC</a:t>
            </a:r>
            <a:r>
              <a:rPr lang="en-US" altLang="en-US" sz="2400" i="1">
                <a:solidFill>
                  <a:srgbClr val="000000"/>
                </a:solidFill>
                <a:cs typeface="Times New Roman" pitchFamily="18" charset="0"/>
              </a:rPr>
              <a:t> </a:t>
            </a:r>
            <a:r>
              <a:rPr lang="en-US" altLang="en-US" sz="2400">
                <a:solidFill>
                  <a:srgbClr val="000000"/>
                </a:solidFill>
                <a:cs typeface="Times New Roman" pitchFamily="18" charset="0"/>
              </a:rPr>
              <a:t>)</a:t>
            </a:r>
            <a:r>
              <a:rPr lang="en-US" altLang="en-US" sz="2400" baseline="30000">
                <a:solidFill>
                  <a:srgbClr val="000000"/>
                </a:solidFill>
                <a:cs typeface="Times New Roman" pitchFamily="18" charset="0"/>
              </a:rPr>
              <a:t>2</a:t>
            </a:r>
            <a:r>
              <a:rPr lang="en-US" altLang="en-US" sz="2400"/>
              <a:t> |</a:t>
            </a:r>
            <a:r>
              <a:rPr lang="en-US" altLang="en-US" sz="2400" baseline="30000"/>
              <a:t>1/2</a:t>
            </a:r>
            <a:r>
              <a:rPr lang="en-US" altLang="en-US" sz="2400"/>
              <a:t> = </a:t>
            </a:r>
            <a:r>
              <a:rPr lang="en-US" altLang="en-US" sz="2400">
                <a:solidFill>
                  <a:srgbClr val="000000"/>
                </a:solidFill>
              </a:rPr>
              <a:t>|   0 m</a:t>
            </a:r>
            <a:r>
              <a:rPr lang="en-US" altLang="en-US" sz="2400" baseline="30000">
                <a:solidFill>
                  <a:srgbClr val="000000"/>
                </a:solidFill>
              </a:rPr>
              <a:t>2</a:t>
            </a:r>
            <a:r>
              <a:rPr lang="en-US" altLang="en-US" sz="2400">
                <a:solidFill>
                  <a:srgbClr val="000000"/>
                </a:solidFill>
              </a:rPr>
              <a:t> |</a:t>
            </a:r>
            <a:r>
              <a:rPr lang="en-US" altLang="en-US" sz="2400" baseline="30000">
                <a:solidFill>
                  <a:srgbClr val="000000"/>
                </a:solidFill>
              </a:rPr>
              <a:t>1/2</a:t>
            </a:r>
            <a:r>
              <a:rPr lang="en-US" altLang="en-US" sz="2400">
                <a:solidFill>
                  <a:srgbClr val="000000"/>
                </a:solidFill>
              </a:rPr>
              <a:t> = ( 0 m )</a:t>
            </a:r>
            <a:r>
              <a:rPr lang="en-US" altLang="en-US" sz="2400" baseline="30000">
                <a:solidFill>
                  <a:srgbClr val="000000"/>
                </a:solidFill>
              </a:rPr>
              <a:t>1/2</a:t>
            </a:r>
            <a:r>
              <a:rPr lang="en-US" altLang="en-US" sz="2400">
                <a:solidFill>
                  <a:srgbClr val="000000"/>
                </a:solidFill>
              </a:rPr>
              <a:t> = 0.00 m.</a:t>
            </a:r>
            <a:r>
              <a:rPr lang="en-US" altLang="en-US" sz="2400">
                <a:sym typeface="Symbol" pitchFamily="18" charset="2"/>
              </a:rPr>
              <a:t> </a:t>
            </a:r>
          </a:p>
          <a:p>
            <a:pPr algn="ctr">
              <a:buFontTx/>
              <a:buNone/>
            </a:pPr>
            <a:r>
              <a:rPr lang="en-US" altLang="en-US" sz="2400" i="1">
                <a:solidFill>
                  <a:srgbClr val="000000"/>
                </a:solidFill>
                <a:cs typeface="Times New Roman" pitchFamily="18" charset="0"/>
                <a:sym typeface="Symbol" pitchFamily="18" charset="2"/>
              </a:rPr>
              <a:t>D</a:t>
            </a:r>
            <a:r>
              <a:rPr lang="en-US" altLang="en-US" sz="2400" baseline="-25000">
                <a:solidFill>
                  <a:srgbClr val="000000"/>
                </a:solidFill>
                <a:cs typeface="Times New Roman" pitchFamily="18" charset="0"/>
                <a:sym typeface="Symbol" pitchFamily="18" charset="2"/>
              </a:rPr>
              <a:t>AC</a:t>
            </a:r>
            <a:r>
              <a:rPr lang="en-US" altLang="en-US" sz="2400">
                <a:solidFill>
                  <a:srgbClr val="000000"/>
                </a:solidFill>
                <a:cs typeface="Times New Roman" pitchFamily="18" charset="0"/>
                <a:sym typeface="Symbol" pitchFamily="18" charset="2"/>
              </a:rPr>
              <a:t> = | (</a:t>
            </a:r>
            <a:r>
              <a:rPr lang="en-US" altLang="en-US" sz="2400">
                <a:solidFill>
                  <a:srgbClr val="990000"/>
                </a:solidFill>
                <a:cs typeface="Times New Roman" pitchFamily="18" charset="0"/>
                <a:sym typeface="Symbol" pitchFamily="18" charset="2"/>
              </a:rPr>
              <a:t></a:t>
            </a:r>
            <a:r>
              <a:rPr lang="en-US" altLang="en-US" sz="2400" i="1">
                <a:solidFill>
                  <a:srgbClr val="990000"/>
                </a:solidFill>
                <a:cs typeface="Times New Roman" pitchFamily="18" charset="0"/>
              </a:rPr>
              <a:t>s</a:t>
            </a:r>
            <a:r>
              <a:rPr lang="en-US" altLang="en-US" sz="2400" baseline="-25000">
                <a:solidFill>
                  <a:srgbClr val="990000"/>
                </a:solidFill>
                <a:cs typeface="Times New Roman" pitchFamily="18" charset="0"/>
              </a:rPr>
              <a:t>AC</a:t>
            </a:r>
            <a:r>
              <a:rPr lang="en-US" altLang="en-US" sz="2400" i="1">
                <a:solidFill>
                  <a:srgbClr val="000000"/>
                </a:solidFill>
                <a:cs typeface="Times New Roman" pitchFamily="18" charset="0"/>
              </a:rPr>
              <a:t> </a:t>
            </a:r>
            <a:r>
              <a:rPr lang="en-US" altLang="en-US" sz="2400">
                <a:solidFill>
                  <a:srgbClr val="000000"/>
                </a:solidFill>
                <a:cs typeface="Times New Roman" pitchFamily="18" charset="0"/>
              </a:rPr>
              <a:t>)</a:t>
            </a:r>
            <a:r>
              <a:rPr lang="en-US" altLang="en-US" sz="2400" baseline="30000">
                <a:solidFill>
                  <a:srgbClr val="000000"/>
                </a:solidFill>
                <a:cs typeface="Times New Roman" pitchFamily="18" charset="0"/>
              </a:rPr>
              <a:t>2</a:t>
            </a:r>
            <a:r>
              <a:rPr lang="en-US" altLang="en-US" sz="2400"/>
              <a:t> |</a:t>
            </a:r>
            <a:r>
              <a:rPr lang="en-US" altLang="en-US" sz="2400" baseline="30000"/>
              <a:t>1/2</a:t>
            </a:r>
            <a:r>
              <a:rPr lang="en-US" altLang="en-US" sz="2400"/>
              <a:t> = </a:t>
            </a:r>
            <a:r>
              <a:rPr lang="en-US" altLang="en-US" sz="2400">
                <a:solidFill>
                  <a:srgbClr val="000000"/>
                </a:solidFill>
              </a:rPr>
              <a:t>| +4 m</a:t>
            </a:r>
            <a:r>
              <a:rPr lang="en-US" altLang="en-US" sz="2400" baseline="30000">
                <a:solidFill>
                  <a:srgbClr val="000000"/>
                </a:solidFill>
              </a:rPr>
              <a:t>2</a:t>
            </a:r>
            <a:r>
              <a:rPr lang="en-US" altLang="en-US" sz="2400">
                <a:solidFill>
                  <a:srgbClr val="000000"/>
                </a:solidFill>
              </a:rPr>
              <a:t> |</a:t>
            </a:r>
            <a:r>
              <a:rPr lang="en-US" altLang="en-US" sz="2400" baseline="30000">
                <a:solidFill>
                  <a:srgbClr val="000000"/>
                </a:solidFill>
              </a:rPr>
              <a:t>1/2</a:t>
            </a:r>
            <a:r>
              <a:rPr lang="en-US" altLang="en-US" sz="2400">
                <a:solidFill>
                  <a:srgbClr val="000000"/>
                </a:solidFill>
              </a:rPr>
              <a:t> = ( 4 m )</a:t>
            </a:r>
            <a:r>
              <a:rPr lang="en-US" altLang="en-US" sz="2400" baseline="30000">
                <a:solidFill>
                  <a:srgbClr val="000000"/>
                </a:solidFill>
              </a:rPr>
              <a:t>1/2</a:t>
            </a:r>
            <a:r>
              <a:rPr lang="en-US" altLang="en-US" sz="2400">
                <a:solidFill>
                  <a:srgbClr val="000000"/>
                </a:solidFill>
              </a:rPr>
              <a:t> = 2.00 m.</a:t>
            </a:r>
          </a:p>
        </p:txBody>
      </p:sp>
      <p:sp>
        <p:nvSpPr>
          <p:cNvPr id="19459" name="Rectangle 2"/>
          <p:cNvSpPr>
            <a:spLocks noChangeArrowheads="1"/>
          </p:cNvSpPr>
          <p:nvPr/>
        </p:nvSpPr>
        <p:spPr bwMode="auto">
          <a:xfrm>
            <a:off x="685800" y="1338263"/>
            <a:ext cx="7772400" cy="430212"/>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a:solidFill>
                  <a:srgbClr val="333399"/>
                </a:solidFill>
              </a:rPr>
              <a:t>Spacetime interval</a:t>
            </a:r>
            <a:r>
              <a:rPr lang="en-US" altLang="en-US" sz="2400">
                <a:solidFill>
                  <a:srgbClr val="333399"/>
                </a:solidFill>
              </a:rPr>
              <a:t> – Spacetime distance</a:t>
            </a:r>
            <a:endParaRPr lang="en-US" altLang="en-US" sz="2000">
              <a:solidFill>
                <a:srgbClr val="000000"/>
              </a:solidFill>
              <a:latin typeface="Courier New" pitchFamily="49" charset="0"/>
              <a:cs typeface="Times New Roman" pitchFamily="18" charset="0"/>
            </a:endParaRPr>
          </a:p>
        </p:txBody>
      </p:sp>
      <p:sp>
        <p:nvSpPr>
          <p:cNvPr id="19460" name="Rectangle 118"/>
          <p:cNvSpPr>
            <a:spLocks noChangeArrowheads="1"/>
          </p:cNvSpPr>
          <p:nvPr/>
        </p:nvSpPr>
        <p:spPr bwMode="auto">
          <a:xfrm>
            <a:off x="685800" y="393700"/>
            <a:ext cx="77724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b="1">
                <a:solidFill>
                  <a:schemeClr val="tx2"/>
                </a:solidFill>
              </a:rPr>
              <a:t>Option A: Relativity</a:t>
            </a:r>
            <a:br>
              <a:rPr lang="en-US" altLang="en-US" sz="2800" b="1">
                <a:solidFill>
                  <a:schemeClr val="tx2"/>
                </a:solidFill>
              </a:rPr>
            </a:br>
            <a:r>
              <a:rPr lang="en-US" altLang="en-US" sz="2800"/>
              <a:t>A.3 – Spacetime diagrams</a:t>
            </a:r>
          </a:p>
        </p:txBody>
      </p:sp>
      <p:pic>
        <p:nvPicPr>
          <p:cNvPr id="33797" name="Picture 5"/>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5322888" y="1655763"/>
            <a:ext cx="3471862" cy="3282950"/>
          </a:xfrm>
          <a:prstGeom prst="rect">
            <a:avLst/>
          </a:prstGeom>
          <a:ln>
            <a:noFill/>
          </a:ln>
          <a:effectLst>
            <a:outerShdw blurRad="292100" dist="139700" dir="2700000" algn="tl" rotWithShape="0">
              <a:srgbClr val="333333">
                <a:alpha val="65000"/>
              </a:srgbClr>
            </a:outerShdw>
          </a:effectLst>
        </p:spPr>
      </p:pic>
      <p:grpSp>
        <p:nvGrpSpPr>
          <p:cNvPr id="19462" name="Group 6"/>
          <p:cNvGrpSpPr>
            <a:grpSpLocks/>
          </p:cNvGrpSpPr>
          <p:nvPr/>
        </p:nvGrpSpPr>
        <p:grpSpPr bwMode="auto">
          <a:xfrm>
            <a:off x="6496050" y="2732088"/>
            <a:ext cx="549275" cy="574675"/>
            <a:chOff x="3773" y="1467"/>
            <a:chExt cx="346" cy="362"/>
          </a:xfrm>
        </p:grpSpPr>
        <p:sp>
          <p:nvSpPr>
            <p:cNvPr id="3" name="Oval 27"/>
            <p:cNvSpPr>
              <a:spLocks noChangeArrowheads="1"/>
            </p:cNvSpPr>
            <p:nvPr/>
          </p:nvSpPr>
          <p:spPr bwMode="auto">
            <a:xfrm>
              <a:off x="3779" y="1694"/>
              <a:ext cx="129" cy="129"/>
            </a:xfrm>
            <a:prstGeom prst="ellipse">
              <a:avLst/>
            </a:prstGeom>
            <a:gradFill flip="none" rotWithShape="1">
              <a:gsLst>
                <a:gs pos="0">
                  <a:srgbClr val="008080">
                    <a:shade val="30000"/>
                    <a:satMod val="115000"/>
                  </a:srgbClr>
                </a:gs>
                <a:gs pos="50000">
                  <a:srgbClr val="008080">
                    <a:shade val="67500"/>
                    <a:satMod val="115000"/>
                  </a:srgbClr>
                </a:gs>
                <a:gs pos="100000">
                  <a:srgbClr val="008080">
                    <a:shade val="100000"/>
                    <a:satMod val="115000"/>
                  </a:srgbClr>
                </a:gs>
              </a:gsLst>
              <a:path path="circle">
                <a:fillToRect l="50000" t="50000" r="50000" b="50000"/>
              </a:path>
              <a:tileRect/>
            </a:gradFill>
            <a:ln w="9525">
              <a:solidFill>
                <a:schemeClr val="tx1"/>
              </a:solidFill>
              <a:round/>
              <a:headEnd/>
              <a:tailEnd/>
            </a:ln>
            <a:effectLst/>
          </p:spPr>
          <p:txBody>
            <a:bodyPr wrap="none" anchor="ctr"/>
            <a:lstStyle/>
            <a:p>
              <a:pPr>
                <a:defRPr/>
              </a:pPr>
              <a:endParaRPr lang="en-US">
                <a:latin typeface="Arial" pitchFamily="34" charset="0"/>
                <a:cs typeface="Arial" pitchFamily="34" charset="0"/>
              </a:endParaRPr>
            </a:p>
          </p:txBody>
        </p:sp>
        <p:sp>
          <p:nvSpPr>
            <p:cNvPr id="19479" name="Text Box 10"/>
            <p:cNvSpPr txBox="1">
              <a:spLocks noChangeArrowheads="1"/>
            </p:cNvSpPr>
            <p:nvPr/>
          </p:nvSpPr>
          <p:spPr bwMode="auto">
            <a:xfrm>
              <a:off x="3875" y="1467"/>
              <a:ext cx="2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chemeClr val="hlink"/>
                  </a:solidFill>
                </a:rPr>
                <a:t>A</a:t>
              </a:r>
            </a:p>
          </p:txBody>
        </p:sp>
      </p:grpSp>
      <p:grpSp>
        <p:nvGrpSpPr>
          <p:cNvPr id="19463" name="Group 11"/>
          <p:cNvGrpSpPr>
            <a:grpSpLocks/>
          </p:cNvGrpSpPr>
          <p:nvPr/>
        </p:nvGrpSpPr>
        <p:grpSpPr bwMode="auto">
          <a:xfrm>
            <a:off x="5986463" y="4591050"/>
            <a:ext cx="525462" cy="555625"/>
            <a:chOff x="3771" y="2964"/>
            <a:chExt cx="331" cy="350"/>
          </a:xfrm>
        </p:grpSpPr>
        <p:sp>
          <p:nvSpPr>
            <p:cNvPr id="4" name="Oval 27"/>
            <p:cNvSpPr>
              <a:spLocks noChangeArrowheads="1"/>
            </p:cNvSpPr>
            <p:nvPr/>
          </p:nvSpPr>
          <p:spPr bwMode="auto">
            <a:xfrm>
              <a:off x="3777" y="2971"/>
              <a:ext cx="129" cy="129"/>
            </a:xfrm>
            <a:prstGeom prst="ellipse">
              <a:avLst/>
            </a:prstGeom>
            <a:gradFill flip="none" rotWithShape="1">
              <a:gsLst>
                <a:gs pos="0">
                  <a:srgbClr val="008080">
                    <a:shade val="30000"/>
                    <a:satMod val="115000"/>
                  </a:srgbClr>
                </a:gs>
                <a:gs pos="50000">
                  <a:srgbClr val="008080">
                    <a:shade val="67500"/>
                    <a:satMod val="115000"/>
                  </a:srgbClr>
                </a:gs>
                <a:gs pos="100000">
                  <a:srgbClr val="008080">
                    <a:shade val="100000"/>
                    <a:satMod val="115000"/>
                  </a:srgbClr>
                </a:gs>
              </a:gsLst>
              <a:path path="circle">
                <a:fillToRect l="50000" t="50000" r="50000" b="50000"/>
              </a:path>
              <a:tileRect/>
            </a:gradFill>
            <a:ln w="9525">
              <a:solidFill>
                <a:schemeClr val="tx1"/>
              </a:solidFill>
              <a:round/>
              <a:headEnd/>
              <a:tailEnd/>
            </a:ln>
            <a:effectLst/>
          </p:spPr>
          <p:txBody>
            <a:bodyPr wrap="none" anchor="ctr"/>
            <a:lstStyle/>
            <a:p>
              <a:pPr>
                <a:defRPr/>
              </a:pPr>
              <a:endParaRPr lang="en-US">
                <a:latin typeface="Arial" pitchFamily="34" charset="0"/>
                <a:cs typeface="Arial" pitchFamily="34" charset="0"/>
              </a:endParaRPr>
            </a:p>
          </p:txBody>
        </p:sp>
        <p:sp>
          <p:nvSpPr>
            <p:cNvPr id="19475" name="Text Box 15"/>
            <p:cNvSpPr txBox="1">
              <a:spLocks noChangeArrowheads="1"/>
            </p:cNvSpPr>
            <p:nvPr/>
          </p:nvSpPr>
          <p:spPr bwMode="auto">
            <a:xfrm>
              <a:off x="3858" y="3026"/>
              <a:ext cx="2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chemeClr val="hlink"/>
                  </a:solidFill>
                </a:rPr>
                <a:t>B</a:t>
              </a:r>
            </a:p>
          </p:txBody>
        </p:sp>
      </p:grpSp>
      <p:grpSp>
        <p:nvGrpSpPr>
          <p:cNvPr id="19464" name="Group 16"/>
          <p:cNvGrpSpPr>
            <a:grpSpLocks/>
          </p:cNvGrpSpPr>
          <p:nvPr/>
        </p:nvGrpSpPr>
        <p:grpSpPr bwMode="auto">
          <a:xfrm>
            <a:off x="7496175" y="3086100"/>
            <a:ext cx="555625" cy="492125"/>
            <a:chOff x="4404" y="2341"/>
            <a:chExt cx="350" cy="310"/>
          </a:xfrm>
        </p:grpSpPr>
        <p:sp>
          <p:nvSpPr>
            <p:cNvPr id="159771" name="Oval 27"/>
            <p:cNvSpPr>
              <a:spLocks noChangeArrowheads="1"/>
            </p:cNvSpPr>
            <p:nvPr/>
          </p:nvSpPr>
          <p:spPr bwMode="auto">
            <a:xfrm>
              <a:off x="4410" y="2348"/>
              <a:ext cx="129" cy="129"/>
            </a:xfrm>
            <a:prstGeom prst="ellipse">
              <a:avLst/>
            </a:prstGeom>
            <a:gradFill flip="none" rotWithShape="1">
              <a:gsLst>
                <a:gs pos="0">
                  <a:srgbClr val="008080">
                    <a:shade val="30000"/>
                    <a:satMod val="115000"/>
                  </a:srgbClr>
                </a:gs>
                <a:gs pos="50000">
                  <a:srgbClr val="008080">
                    <a:shade val="67500"/>
                    <a:satMod val="115000"/>
                  </a:srgbClr>
                </a:gs>
                <a:gs pos="100000">
                  <a:srgbClr val="008080">
                    <a:shade val="100000"/>
                    <a:satMod val="115000"/>
                  </a:srgbClr>
                </a:gs>
              </a:gsLst>
              <a:path path="circle">
                <a:fillToRect l="50000" t="50000" r="50000" b="50000"/>
              </a:path>
              <a:tileRect/>
            </a:gradFill>
            <a:ln w="9525">
              <a:solidFill>
                <a:schemeClr val="tx1"/>
              </a:solidFill>
              <a:round/>
              <a:headEnd/>
              <a:tailEnd/>
            </a:ln>
            <a:effectLst/>
          </p:spPr>
          <p:txBody>
            <a:bodyPr wrap="none" anchor="ctr"/>
            <a:lstStyle/>
            <a:p>
              <a:pPr>
                <a:defRPr/>
              </a:pPr>
              <a:endParaRPr lang="en-US">
                <a:latin typeface="Arial" pitchFamily="34" charset="0"/>
                <a:cs typeface="Arial" pitchFamily="34" charset="0"/>
              </a:endParaRPr>
            </a:p>
          </p:txBody>
        </p:sp>
        <p:sp>
          <p:nvSpPr>
            <p:cNvPr id="19471" name="Text Box 20"/>
            <p:cNvSpPr txBox="1">
              <a:spLocks noChangeArrowheads="1"/>
            </p:cNvSpPr>
            <p:nvPr/>
          </p:nvSpPr>
          <p:spPr bwMode="auto">
            <a:xfrm>
              <a:off x="4499" y="2363"/>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chemeClr val="hlink"/>
                  </a:solidFill>
                </a:rPr>
                <a:t>C</a:t>
              </a:r>
            </a:p>
          </p:txBody>
        </p:sp>
      </p:grpSp>
      <p:sp>
        <p:nvSpPr>
          <p:cNvPr id="19465" name="Line 21"/>
          <p:cNvSpPr>
            <a:spLocks noChangeShapeType="1"/>
          </p:cNvSpPr>
          <p:nvPr/>
        </p:nvSpPr>
        <p:spPr bwMode="auto">
          <a:xfrm flipH="1">
            <a:off x="6076950" y="3200400"/>
            <a:ext cx="528638" cy="1516063"/>
          </a:xfrm>
          <a:prstGeom prst="line">
            <a:avLst/>
          </a:prstGeom>
          <a:noFill/>
          <a:ln w="76200">
            <a:solidFill>
              <a:srgbClr val="00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66" name="Line 22"/>
          <p:cNvSpPr>
            <a:spLocks noChangeShapeType="1"/>
          </p:cNvSpPr>
          <p:nvPr/>
        </p:nvSpPr>
        <p:spPr bwMode="auto">
          <a:xfrm flipV="1">
            <a:off x="6075363" y="3187700"/>
            <a:ext cx="1539875" cy="1516063"/>
          </a:xfrm>
          <a:prstGeom prst="line">
            <a:avLst/>
          </a:prstGeom>
          <a:noFill/>
          <a:ln w="76200">
            <a:solidFill>
              <a:srgbClr val="8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67" name="Line 23"/>
          <p:cNvSpPr>
            <a:spLocks noChangeShapeType="1"/>
          </p:cNvSpPr>
          <p:nvPr/>
        </p:nvSpPr>
        <p:spPr bwMode="auto">
          <a:xfrm>
            <a:off x="6605588" y="3200400"/>
            <a:ext cx="998537" cy="0"/>
          </a:xfrm>
          <a:prstGeom prst="line">
            <a:avLst/>
          </a:prstGeom>
          <a:noFill/>
          <a:ln w="76200">
            <a:solidFill>
              <a:srgbClr val="99000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3730">
                                            <p:txEl>
                                              <p:pRg st="1" end="1"/>
                                            </p:txEl>
                                          </p:spTgt>
                                        </p:tgtEl>
                                        <p:attrNameLst>
                                          <p:attrName>style.visibility</p:attrName>
                                        </p:attrNameLst>
                                      </p:cBhvr>
                                      <p:to>
                                        <p:strVal val="visible"/>
                                      </p:to>
                                    </p:set>
                                    <p:anim calcmode="lin" valueType="num">
                                      <p:cBhvr additive="base">
                                        <p:cTn id="7" dur="500" fill="hold"/>
                                        <p:tgtEl>
                                          <p:spTgt spid="7373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373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3730">
                                            <p:txEl>
                                              <p:pRg st="2" end="2"/>
                                            </p:txEl>
                                          </p:spTgt>
                                        </p:tgtEl>
                                        <p:attrNameLst>
                                          <p:attrName>style.visibility</p:attrName>
                                        </p:attrNameLst>
                                      </p:cBhvr>
                                      <p:to>
                                        <p:strVal val="visible"/>
                                      </p:to>
                                    </p:set>
                                    <p:anim calcmode="lin" valueType="num">
                                      <p:cBhvr additive="base">
                                        <p:cTn id="13" dur="500" fill="hold"/>
                                        <p:tgtEl>
                                          <p:spTgt spid="7373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373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73730">
                                            <p:txEl>
                                              <p:pRg st="3" end="3"/>
                                            </p:txEl>
                                          </p:spTgt>
                                        </p:tgtEl>
                                        <p:attrNameLst>
                                          <p:attrName>style.visibility</p:attrName>
                                        </p:attrNameLst>
                                      </p:cBhvr>
                                      <p:to>
                                        <p:strVal val="visible"/>
                                      </p:to>
                                    </p:set>
                                    <p:anim calcmode="lin" valueType="num">
                                      <p:cBhvr additive="base">
                                        <p:cTn id="19" dur="500" fill="hold"/>
                                        <p:tgtEl>
                                          <p:spTgt spid="73730">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373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73730">
                                            <p:txEl>
                                              <p:pRg st="4" end="4"/>
                                            </p:txEl>
                                          </p:spTgt>
                                        </p:tgtEl>
                                        <p:attrNameLst>
                                          <p:attrName>style.visibility</p:attrName>
                                        </p:attrNameLst>
                                      </p:cBhvr>
                                      <p:to>
                                        <p:strVal val="visible"/>
                                      </p:to>
                                    </p:set>
                                    <p:anim calcmode="lin" valueType="num">
                                      <p:cBhvr additive="base">
                                        <p:cTn id="25" dur="500" fill="hold"/>
                                        <p:tgtEl>
                                          <p:spTgt spid="73730">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373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73730">
                                            <p:txEl>
                                              <p:pRg st="5" end="5"/>
                                            </p:txEl>
                                          </p:spTgt>
                                        </p:tgtEl>
                                        <p:attrNameLst>
                                          <p:attrName>style.visibility</p:attrName>
                                        </p:attrNameLst>
                                      </p:cBhvr>
                                      <p:to>
                                        <p:strVal val="visible"/>
                                      </p:to>
                                    </p:set>
                                    <p:anim calcmode="lin" valueType="num">
                                      <p:cBhvr additive="base">
                                        <p:cTn id="31" dur="500" fill="hold"/>
                                        <p:tgtEl>
                                          <p:spTgt spid="73730">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373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18"/>
          <p:cNvSpPr>
            <a:spLocks noChangeArrowheads="1"/>
          </p:cNvSpPr>
          <p:nvPr/>
        </p:nvSpPr>
        <p:spPr bwMode="auto">
          <a:xfrm>
            <a:off x="696913" y="6091238"/>
            <a:ext cx="7764462" cy="766762"/>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95000"/>
              </a:lnSpc>
              <a:spcBef>
                <a:spcPct val="0"/>
              </a:spcBef>
              <a:buFontTx/>
              <a:buNone/>
            </a:pPr>
            <a:r>
              <a:rPr lang="en-US" altLang="en-US" sz="2400" b="1" i="1"/>
              <a:t>FYI</a:t>
            </a:r>
          </a:p>
          <a:p>
            <a:pPr>
              <a:lnSpc>
                <a:spcPct val="95000"/>
              </a:lnSpc>
              <a:spcBef>
                <a:spcPct val="0"/>
              </a:spcBef>
              <a:buFontTx/>
              <a:buNone/>
            </a:pPr>
            <a:r>
              <a:rPr lang="en-US" altLang="en-US" sz="2400" b="1">
                <a:sym typeface="Symbol" pitchFamily="18" charset="2"/>
              </a:rPr>
              <a:t></a:t>
            </a:r>
            <a:r>
              <a:rPr lang="en-US" altLang="en-US" sz="2400">
                <a:sym typeface="Symbol" pitchFamily="18" charset="2"/>
              </a:rPr>
              <a:t>Euclidean and Minkowski spacetime are very different!</a:t>
            </a:r>
          </a:p>
        </p:txBody>
      </p:sp>
      <p:sp>
        <p:nvSpPr>
          <p:cNvPr id="73730" name="Rectangle 2"/>
          <p:cNvSpPr>
            <a:spLocks noChangeArrowheads="1"/>
          </p:cNvSpPr>
          <p:nvPr/>
        </p:nvSpPr>
        <p:spPr bwMode="auto">
          <a:xfrm>
            <a:off x="685800" y="1746250"/>
            <a:ext cx="7772400" cy="437832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a:solidFill>
                  <a:srgbClr val="000000"/>
                </a:solidFill>
                <a:sym typeface="Symbol" pitchFamily="18" charset="2"/>
              </a:rPr>
              <a:t>EXAMPLE: </a:t>
            </a:r>
            <a:r>
              <a:rPr lang="en-US" altLang="en-US" sz="2400"/>
              <a:t>Consider the points                                         A, B and C in Minkowski                                         spacetime marked in meter units. </a:t>
            </a:r>
          </a:p>
          <a:p>
            <a:pPr>
              <a:buFontTx/>
              <a:buNone/>
            </a:pPr>
            <a:r>
              <a:rPr lang="en-US" altLang="en-US" sz="2400"/>
              <a:t>(d) Find the shortest distance                                    between A and B.</a:t>
            </a:r>
          </a:p>
          <a:p>
            <a:pPr>
              <a:buFontTx/>
              <a:buNone/>
            </a:pPr>
            <a:r>
              <a:rPr lang="en-US" altLang="en-US" sz="2400">
                <a:solidFill>
                  <a:srgbClr val="000000"/>
                </a:solidFill>
                <a:sym typeface="Symbol" pitchFamily="18" charset="2"/>
              </a:rPr>
              <a:t>SOLUTION: Use the spacetime                                distances from the previous slide:</a:t>
            </a:r>
          </a:p>
          <a:p>
            <a:pPr>
              <a:buFontTx/>
              <a:buNone/>
            </a:pPr>
            <a:r>
              <a:rPr lang="en-US" altLang="en-US" sz="2400">
                <a:solidFill>
                  <a:srgbClr val="000000"/>
                </a:solidFill>
                <a:sym typeface="Symbol" pitchFamily="18" charset="2"/>
              </a:rPr>
              <a:t>If we go directly from A to B the                            spacetime distance is 2.83 m.</a:t>
            </a:r>
          </a:p>
          <a:p>
            <a:pPr>
              <a:buFontTx/>
              <a:buNone/>
            </a:pPr>
            <a:r>
              <a:rPr lang="en-US" altLang="en-US" sz="2400">
                <a:solidFill>
                  <a:srgbClr val="000000"/>
                </a:solidFill>
                <a:sym typeface="Symbol" pitchFamily="18" charset="2"/>
              </a:rPr>
              <a:t>However, if we go from from A to C (2.00 m) and then from C to B (0.00 m) we cut off 0.83 m!</a:t>
            </a:r>
          </a:p>
        </p:txBody>
      </p:sp>
      <p:sp>
        <p:nvSpPr>
          <p:cNvPr id="20484" name="Rectangle 2"/>
          <p:cNvSpPr>
            <a:spLocks noChangeArrowheads="1"/>
          </p:cNvSpPr>
          <p:nvPr/>
        </p:nvSpPr>
        <p:spPr bwMode="auto">
          <a:xfrm>
            <a:off x="685800" y="1338263"/>
            <a:ext cx="7772400" cy="430212"/>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a:solidFill>
                  <a:srgbClr val="333399"/>
                </a:solidFill>
              </a:rPr>
              <a:t>Spacetime interval</a:t>
            </a:r>
            <a:r>
              <a:rPr lang="en-US" altLang="en-US" sz="2400">
                <a:solidFill>
                  <a:srgbClr val="333399"/>
                </a:solidFill>
              </a:rPr>
              <a:t> – Spacetime distance</a:t>
            </a:r>
            <a:endParaRPr lang="en-US" altLang="en-US" sz="2000">
              <a:solidFill>
                <a:srgbClr val="000000"/>
              </a:solidFill>
              <a:latin typeface="Courier New" pitchFamily="49" charset="0"/>
              <a:cs typeface="Times New Roman" pitchFamily="18" charset="0"/>
            </a:endParaRPr>
          </a:p>
        </p:txBody>
      </p:sp>
      <p:sp>
        <p:nvSpPr>
          <p:cNvPr id="20485" name="Rectangle 118"/>
          <p:cNvSpPr>
            <a:spLocks noChangeArrowheads="1"/>
          </p:cNvSpPr>
          <p:nvPr/>
        </p:nvSpPr>
        <p:spPr bwMode="auto">
          <a:xfrm>
            <a:off x="685800" y="393700"/>
            <a:ext cx="77724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b="1">
                <a:solidFill>
                  <a:schemeClr val="tx2"/>
                </a:solidFill>
              </a:rPr>
              <a:t>Option A: Relativity</a:t>
            </a:r>
            <a:br>
              <a:rPr lang="en-US" altLang="en-US" sz="2800" b="1">
                <a:solidFill>
                  <a:schemeClr val="tx2"/>
                </a:solidFill>
              </a:rPr>
            </a:br>
            <a:r>
              <a:rPr lang="en-US" altLang="en-US" sz="2800"/>
              <a:t>A.3 – Spacetime diagrams</a:t>
            </a:r>
          </a:p>
        </p:txBody>
      </p:sp>
      <p:pic>
        <p:nvPicPr>
          <p:cNvPr id="34822" name="Picture 5"/>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5322888" y="1655763"/>
            <a:ext cx="3471862" cy="3282950"/>
          </a:xfrm>
          <a:prstGeom prst="rect">
            <a:avLst/>
          </a:prstGeom>
          <a:ln>
            <a:noFill/>
          </a:ln>
          <a:effectLst>
            <a:outerShdw blurRad="292100" dist="139700" dir="2700000" algn="tl" rotWithShape="0">
              <a:srgbClr val="333333">
                <a:alpha val="65000"/>
              </a:srgbClr>
            </a:outerShdw>
          </a:effectLst>
        </p:spPr>
      </p:pic>
      <p:grpSp>
        <p:nvGrpSpPr>
          <p:cNvPr id="20487" name="Group 6"/>
          <p:cNvGrpSpPr>
            <a:grpSpLocks/>
          </p:cNvGrpSpPr>
          <p:nvPr/>
        </p:nvGrpSpPr>
        <p:grpSpPr bwMode="auto">
          <a:xfrm>
            <a:off x="6496050" y="2732088"/>
            <a:ext cx="549275" cy="574675"/>
            <a:chOff x="3773" y="1467"/>
            <a:chExt cx="346" cy="362"/>
          </a:xfrm>
        </p:grpSpPr>
        <p:sp>
          <p:nvSpPr>
            <p:cNvPr id="3" name="Oval 27"/>
            <p:cNvSpPr>
              <a:spLocks noChangeArrowheads="1"/>
            </p:cNvSpPr>
            <p:nvPr/>
          </p:nvSpPr>
          <p:spPr bwMode="auto">
            <a:xfrm>
              <a:off x="3779" y="1694"/>
              <a:ext cx="129" cy="129"/>
            </a:xfrm>
            <a:prstGeom prst="ellipse">
              <a:avLst/>
            </a:prstGeom>
            <a:gradFill flip="none" rotWithShape="1">
              <a:gsLst>
                <a:gs pos="0">
                  <a:srgbClr val="008080">
                    <a:shade val="30000"/>
                    <a:satMod val="115000"/>
                  </a:srgbClr>
                </a:gs>
                <a:gs pos="50000">
                  <a:srgbClr val="008080">
                    <a:shade val="67500"/>
                    <a:satMod val="115000"/>
                  </a:srgbClr>
                </a:gs>
                <a:gs pos="100000">
                  <a:srgbClr val="008080">
                    <a:shade val="100000"/>
                    <a:satMod val="115000"/>
                  </a:srgbClr>
                </a:gs>
              </a:gsLst>
              <a:path path="circle">
                <a:fillToRect l="50000" t="50000" r="50000" b="50000"/>
              </a:path>
              <a:tileRect/>
            </a:gradFill>
            <a:ln w="9525">
              <a:solidFill>
                <a:schemeClr val="tx1"/>
              </a:solidFill>
              <a:round/>
              <a:headEnd/>
              <a:tailEnd/>
            </a:ln>
            <a:effectLst/>
          </p:spPr>
          <p:txBody>
            <a:bodyPr wrap="none" anchor="ctr"/>
            <a:lstStyle/>
            <a:p>
              <a:pPr>
                <a:defRPr/>
              </a:pPr>
              <a:endParaRPr lang="en-US">
                <a:latin typeface="Arial" pitchFamily="34" charset="0"/>
                <a:cs typeface="Arial" pitchFamily="34" charset="0"/>
              </a:endParaRPr>
            </a:p>
          </p:txBody>
        </p:sp>
        <p:sp>
          <p:nvSpPr>
            <p:cNvPr id="20510" name="Text Box 10"/>
            <p:cNvSpPr txBox="1">
              <a:spLocks noChangeArrowheads="1"/>
            </p:cNvSpPr>
            <p:nvPr/>
          </p:nvSpPr>
          <p:spPr bwMode="auto">
            <a:xfrm>
              <a:off x="3875" y="1467"/>
              <a:ext cx="2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chemeClr val="hlink"/>
                  </a:solidFill>
                </a:rPr>
                <a:t>A</a:t>
              </a:r>
            </a:p>
          </p:txBody>
        </p:sp>
      </p:grpSp>
      <p:grpSp>
        <p:nvGrpSpPr>
          <p:cNvPr id="20488" name="Group 11"/>
          <p:cNvGrpSpPr>
            <a:grpSpLocks/>
          </p:cNvGrpSpPr>
          <p:nvPr/>
        </p:nvGrpSpPr>
        <p:grpSpPr bwMode="auto">
          <a:xfrm>
            <a:off x="5986463" y="4591050"/>
            <a:ext cx="525462" cy="555625"/>
            <a:chOff x="3771" y="2964"/>
            <a:chExt cx="331" cy="350"/>
          </a:xfrm>
        </p:grpSpPr>
        <p:sp>
          <p:nvSpPr>
            <p:cNvPr id="4" name="Oval 27"/>
            <p:cNvSpPr>
              <a:spLocks noChangeArrowheads="1"/>
            </p:cNvSpPr>
            <p:nvPr/>
          </p:nvSpPr>
          <p:spPr bwMode="auto">
            <a:xfrm>
              <a:off x="3777" y="2971"/>
              <a:ext cx="129" cy="129"/>
            </a:xfrm>
            <a:prstGeom prst="ellipse">
              <a:avLst/>
            </a:prstGeom>
            <a:gradFill flip="none" rotWithShape="1">
              <a:gsLst>
                <a:gs pos="0">
                  <a:srgbClr val="008080">
                    <a:shade val="30000"/>
                    <a:satMod val="115000"/>
                  </a:srgbClr>
                </a:gs>
                <a:gs pos="50000">
                  <a:srgbClr val="008080">
                    <a:shade val="67500"/>
                    <a:satMod val="115000"/>
                  </a:srgbClr>
                </a:gs>
                <a:gs pos="100000">
                  <a:srgbClr val="008080">
                    <a:shade val="100000"/>
                    <a:satMod val="115000"/>
                  </a:srgbClr>
                </a:gs>
              </a:gsLst>
              <a:path path="circle">
                <a:fillToRect l="50000" t="50000" r="50000" b="50000"/>
              </a:path>
              <a:tileRect/>
            </a:gradFill>
            <a:ln w="9525">
              <a:solidFill>
                <a:schemeClr val="tx1"/>
              </a:solidFill>
              <a:round/>
              <a:headEnd/>
              <a:tailEnd/>
            </a:ln>
            <a:effectLst/>
          </p:spPr>
          <p:txBody>
            <a:bodyPr wrap="none" anchor="ctr"/>
            <a:lstStyle/>
            <a:p>
              <a:pPr>
                <a:defRPr/>
              </a:pPr>
              <a:endParaRPr lang="en-US">
                <a:latin typeface="Arial" pitchFamily="34" charset="0"/>
                <a:cs typeface="Arial" pitchFamily="34" charset="0"/>
              </a:endParaRPr>
            </a:p>
          </p:txBody>
        </p:sp>
        <p:sp>
          <p:nvSpPr>
            <p:cNvPr id="20506" name="Text Box 15"/>
            <p:cNvSpPr txBox="1">
              <a:spLocks noChangeArrowheads="1"/>
            </p:cNvSpPr>
            <p:nvPr/>
          </p:nvSpPr>
          <p:spPr bwMode="auto">
            <a:xfrm>
              <a:off x="3858" y="3026"/>
              <a:ext cx="2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chemeClr val="hlink"/>
                  </a:solidFill>
                </a:rPr>
                <a:t>B</a:t>
              </a:r>
            </a:p>
          </p:txBody>
        </p:sp>
      </p:grpSp>
      <p:grpSp>
        <p:nvGrpSpPr>
          <p:cNvPr id="20489" name="Group 16"/>
          <p:cNvGrpSpPr>
            <a:grpSpLocks/>
          </p:cNvGrpSpPr>
          <p:nvPr/>
        </p:nvGrpSpPr>
        <p:grpSpPr bwMode="auto">
          <a:xfrm>
            <a:off x="7496175" y="3086100"/>
            <a:ext cx="555625" cy="492125"/>
            <a:chOff x="4404" y="2341"/>
            <a:chExt cx="350" cy="310"/>
          </a:xfrm>
        </p:grpSpPr>
        <p:sp>
          <p:nvSpPr>
            <p:cNvPr id="159771" name="Oval 27"/>
            <p:cNvSpPr>
              <a:spLocks noChangeArrowheads="1"/>
            </p:cNvSpPr>
            <p:nvPr/>
          </p:nvSpPr>
          <p:spPr bwMode="auto">
            <a:xfrm>
              <a:off x="4410" y="2348"/>
              <a:ext cx="129" cy="129"/>
            </a:xfrm>
            <a:prstGeom prst="ellipse">
              <a:avLst/>
            </a:prstGeom>
            <a:gradFill flip="none" rotWithShape="1">
              <a:gsLst>
                <a:gs pos="0">
                  <a:srgbClr val="008080">
                    <a:shade val="30000"/>
                    <a:satMod val="115000"/>
                  </a:srgbClr>
                </a:gs>
                <a:gs pos="50000">
                  <a:srgbClr val="008080">
                    <a:shade val="67500"/>
                    <a:satMod val="115000"/>
                  </a:srgbClr>
                </a:gs>
                <a:gs pos="100000">
                  <a:srgbClr val="008080">
                    <a:shade val="100000"/>
                    <a:satMod val="115000"/>
                  </a:srgbClr>
                </a:gs>
              </a:gsLst>
              <a:path path="circle">
                <a:fillToRect l="50000" t="50000" r="50000" b="50000"/>
              </a:path>
              <a:tileRect/>
            </a:gradFill>
            <a:ln w="9525">
              <a:solidFill>
                <a:schemeClr val="tx1"/>
              </a:solidFill>
              <a:round/>
              <a:headEnd/>
              <a:tailEnd/>
            </a:ln>
            <a:effectLst/>
          </p:spPr>
          <p:txBody>
            <a:bodyPr wrap="none" anchor="ctr"/>
            <a:lstStyle/>
            <a:p>
              <a:pPr>
                <a:defRPr/>
              </a:pPr>
              <a:endParaRPr lang="en-US">
                <a:latin typeface="Arial" pitchFamily="34" charset="0"/>
                <a:cs typeface="Arial" pitchFamily="34" charset="0"/>
              </a:endParaRPr>
            </a:p>
          </p:txBody>
        </p:sp>
        <p:sp>
          <p:nvSpPr>
            <p:cNvPr id="20502" name="Text Box 20"/>
            <p:cNvSpPr txBox="1">
              <a:spLocks noChangeArrowheads="1"/>
            </p:cNvSpPr>
            <p:nvPr/>
          </p:nvSpPr>
          <p:spPr bwMode="auto">
            <a:xfrm>
              <a:off x="4499" y="2363"/>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chemeClr val="hlink"/>
                  </a:solidFill>
                </a:rPr>
                <a:t>C</a:t>
              </a:r>
            </a:p>
          </p:txBody>
        </p:sp>
      </p:grpSp>
      <p:sp>
        <p:nvSpPr>
          <p:cNvPr id="20490" name="Line 21"/>
          <p:cNvSpPr>
            <a:spLocks noChangeShapeType="1"/>
          </p:cNvSpPr>
          <p:nvPr/>
        </p:nvSpPr>
        <p:spPr bwMode="auto">
          <a:xfrm flipH="1">
            <a:off x="6076950" y="3200400"/>
            <a:ext cx="528638" cy="1516063"/>
          </a:xfrm>
          <a:prstGeom prst="line">
            <a:avLst/>
          </a:prstGeom>
          <a:noFill/>
          <a:ln w="76200">
            <a:solidFill>
              <a:srgbClr val="00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1" name="Line 22"/>
          <p:cNvSpPr>
            <a:spLocks noChangeShapeType="1"/>
          </p:cNvSpPr>
          <p:nvPr/>
        </p:nvSpPr>
        <p:spPr bwMode="auto">
          <a:xfrm flipV="1">
            <a:off x="6075363" y="3187700"/>
            <a:ext cx="1539875" cy="1516063"/>
          </a:xfrm>
          <a:prstGeom prst="line">
            <a:avLst/>
          </a:prstGeom>
          <a:noFill/>
          <a:ln w="76200">
            <a:solidFill>
              <a:srgbClr val="8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2" name="Line 23"/>
          <p:cNvSpPr>
            <a:spLocks noChangeShapeType="1"/>
          </p:cNvSpPr>
          <p:nvPr/>
        </p:nvSpPr>
        <p:spPr bwMode="auto">
          <a:xfrm>
            <a:off x="6605588" y="3200400"/>
            <a:ext cx="998537" cy="0"/>
          </a:xfrm>
          <a:prstGeom prst="line">
            <a:avLst/>
          </a:prstGeom>
          <a:noFill/>
          <a:ln w="76200">
            <a:solidFill>
              <a:srgbClr val="99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56" name="Text Box 24"/>
          <p:cNvSpPr txBox="1">
            <a:spLocks noChangeArrowheads="1"/>
          </p:cNvSpPr>
          <p:nvPr/>
        </p:nvSpPr>
        <p:spPr bwMode="auto">
          <a:xfrm rot="-4285244">
            <a:off x="5745163" y="3516312"/>
            <a:ext cx="9588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rgbClr val="0066FF"/>
                </a:solidFill>
              </a:rPr>
              <a:t>2.83 m</a:t>
            </a:r>
          </a:p>
        </p:txBody>
      </p:sp>
      <p:sp>
        <p:nvSpPr>
          <p:cNvPr id="69657" name="Text Box 25"/>
          <p:cNvSpPr txBox="1">
            <a:spLocks noChangeArrowheads="1"/>
          </p:cNvSpPr>
          <p:nvPr/>
        </p:nvSpPr>
        <p:spPr bwMode="auto">
          <a:xfrm rot="-2642582">
            <a:off x="6527800" y="3824288"/>
            <a:ext cx="9588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rgbClr val="800080"/>
                </a:solidFill>
              </a:rPr>
              <a:t>0.00 m</a:t>
            </a:r>
          </a:p>
        </p:txBody>
      </p:sp>
      <p:sp>
        <p:nvSpPr>
          <p:cNvPr id="69658" name="Text Box 26"/>
          <p:cNvSpPr txBox="1">
            <a:spLocks noChangeArrowheads="1"/>
          </p:cNvSpPr>
          <p:nvPr/>
        </p:nvSpPr>
        <p:spPr bwMode="auto">
          <a:xfrm>
            <a:off x="6893560" y="2787650"/>
            <a:ext cx="9588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dirty="0">
                <a:solidFill>
                  <a:srgbClr val="990000"/>
                </a:solidFill>
              </a:rPr>
              <a:t>2.00 m</a:t>
            </a:r>
          </a:p>
        </p:txBody>
      </p:sp>
      <p:sp>
        <p:nvSpPr>
          <p:cNvPr id="69659" name="Line 27"/>
          <p:cNvSpPr>
            <a:spLocks noChangeShapeType="1"/>
          </p:cNvSpPr>
          <p:nvPr/>
        </p:nvSpPr>
        <p:spPr bwMode="auto">
          <a:xfrm flipH="1">
            <a:off x="6086475" y="3190875"/>
            <a:ext cx="523875" cy="1514475"/>
          </a:xfrm>
          <a:prstGeom prst="line">
            <a:avLst/>
          </a:prstGeom>
          <a:noFill/>
          <a:ln w="38100">
            <a:solidFill>
              <a:schemeClr val="tx1"/>
            </a:solidFill>
            <a:prstDash val="dash"/>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69660" name="Line 28"/>
          <p:cNvSpPr>
            <a:spLocks noChangeShapeType="1"/>
          </p:cNvSpPr>
          <p:nvPr/>
        </p:nvSpPr>
        <p:spPr bwMode="auto">
          <a:xfrm flipV="1">
            <a:off x="6610350" y="3190875"/>
            <a:ext cx="992188" cy="12700"/>
          </a:xfrm>
          <a:prstGeom prst="line">
            <a:avLst/>
          </a:prstGeom>
          <a:noFill/>
          <a:ln w="38100">
            <a:solidFill>
              <a:schemeClr val="tx1"/>
            </a:solidFill>
            <a:prstDash val="sysDot"/>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69661" name="Line 29"/>
          <p:cNvSpPr>
            <a:spLocks noChangeShapeType="1"/>
          </p:cNvSpPr>
          <p:nvPr/>
        </p:nvSpPr>
        <p:spPr bwMode="auto">
          <a:xfrm flipH="1">
            <a:off x="6064250" y="3200400"/>
            <a:ext cx="1552575" cy="1517650"/>
          </a:xfrm>
          <a:prstGeom prst="line">
            <a:avLst/>
          </a:prstGeom>
          <a:noFill/>
          <a:ln w="38100">
            <a:solidFill>
              <a:schemeClr val="tx1"/>
            </a:solidFill>
            <a:prstDash val="sysDot"/>
            <a:round/>
            <a:headEnd/>
            <a:tailEnd type="arrow"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3730">
                                            <p:txEl>
                                              <p:pRg st="1" end="1"/>
                                            </p:txEl>
                                          </p:spTgt>
                                        </p:tgtEl>
                                        <p:attrNameLst>
                                          <p:attrName>style.visibility</p:attrName>
                                        </p:attrNameLst>
                                      </p:cBhvr>
                                      <p:to>
                                        <p:strVal val="visible"/>
                                      </p:to>
                                    </p:set>
                                    <p:anim calcmode="lin" valueType="num">
                                      <p:cBhvr additive="base">
                                        <p:cTn id="7" dur="500" fill="hold"/>
                                        <p:tgtEl>
                                          <p:spTgt spid="7373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373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3730">
                                            <p:txEl>
                                              <p:pRg st="2" end="2"/>
                                            </p:txEl>
                                          </p:spTgt>
                                        </p:tgtEl>
                                        <p:attrNameLst>
                                          <p:attrName>style.visibility</p:attrName>
                                        </p:attrNameLst>
                                      </p:cBhvr>
                                      <p:to>
                                        <p:strVal val="visible"/>
                                      </p:to>
                                    </p:set>
                                    <p:anim calcmode="lin" valueType="num">
                                      <p:cBhvr additive="base">
                                        <p:cTn id="13" dur="500" fill="hold"/>
                                        <p:tgtEl>
                                          <p:spTgt spid="7373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373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nodeType="clickEffect">
                                  <p:stCondLst>
                                    <p:cond delay="0"/>
                                  </p:stCondLst>
                                  <p:childTnLst>
                                    <p:set>
                                      <p:cBhvr>
                                        <p:cTn id="18" dur="1" fill="hold">
                                          <p:stCondLst>
                                            <p:cond delay="0"/>
                                          </p:stCondLst>
                                        </p:cTn>
                                        <p:tgtEl>
                                          <p:spTgt spid="69656">
                                            <p:txEl>
                                              <p:pRg st="0" end="0"/>
                                            </p:txEl>
                                          </p:spTgt>
                                        </p:tgtEl>
                                        <p:attrNameLst>
                                          <p:attrName>style.visibility</p:attrName>
                                        </p:attrNameLst>
                                      </p:cBhvr>
                                      <p:to>
                                        <p:strVal val="visible"/>
                                      </p:to>
                                    </p:set>
                                    <p:anim calcmode="lin" valueType="num">
                                      <p:cBhvr>
                                        <p:cTn id="19" dur="500" fill="hold"/>
                                        <p:tgtEl>
                                          <p:spTgt spid="69656">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69656">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69656">
                                            <p:txEl>
                                              <p:pRg st="0" end="0"/>
                                            </p:txEl>
                                          </p:spTgt>
                                        </p:tgtEl>
                                      </p:cBhvr>
                                    </p:animEffect>
                                  </p:childTnLst>
                                  <p:subTnLst>
                                    <p:audio>
                                      <p:cMediaNode>
                                        <p:cTn display="0" masterRel="sameClick">
                                          <p:stCondLst>
                                            <p:cond evt="begin" delay="0">
                                              <p:tn val="17"/>
                                            </p:cond>
                                          </p:stCondLst>
                                          <p:endCondLst>
                                            <p:cond evt="onStopAudio" delay="0">
                                              <p:tgtEl>
                                                <p:sldTgt/>
                                              </p:tgtEl>
                                            </p:cond>
                                          </p:endCondLst>
                                        </p:cTn>
                                        <p:tgtEl>
                                          <p:sndTgt r:embed="rId5" name="cashreg.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0" fill="hold" nodeType="clickEffect">
                                  <p:stCondLst>
                                    <p:cond delay="0"/>
                                  </p:stCondLst>
                                  <p:childTnLst>
                                    <p:set>
                                      <p:cBhvr>
                                        <p:cTn id="25" dur="1" fill="hold">
                                          <p:stCondLst>
                                            <p:cond delay="0"/>
                                          </p:stCondLst>
                                        </p:cTn>
                                        <p:tgtEl>
                                          <p:spTgt spid="69657">
                                            <p:txEl>
                                              <p:pRg st="0" end="0"/>
                                            </p:txEl>
                                          </p:spTgt>
                                        </p:tgtEl>
                                        <p:attrNameLst>
                                          <p:attrName>style.visibility</p:attrName>
                                        </p:attrNameLst>
                                      </p:cBhvr>
                                      <p:to>
                                        <p:strVal val="visible"/>
                                      </p:to>
                                    </p:set>
                                    <p:anim calcmode="lin" valueType="num">
                                      <p:cBhvr>
                                        <p:cTn id="26" dur="500" fill="hold"/>
                                        <p:tgtEl>
                                          <p:spTgt spid="69657">
                                            <p:txEl>
                                              <p:pRg st="0" end="0"/>
                                            </p:txEl>
                                          </p:spTgt>
                                        </p:tgtEl>
                                        <p:attrNameLst>
                                          <p:attrName>ppt_w</p:attrName>
                                        </p:attrNameLst>
                                      </p:cBhvr>
                                      <p:tavLst>
                                        <p:tav tm="0">
                                          <p:val>
                                            <p:fltVal val="0"/>
                                          </p:val>
                                        </p:tav>
                                        <p:tav tm="100000">
                                          <p:val>
                                            <p:strVal val="#ppt_w"/>
                                          </p:val>
                                        </p:tav>
                                      </p:tavLst>
                                    </p:anim>
                                    <p:anim calcmode="lin" valueType="num">
                                      <p:cBhvr>
                                        <p:cTn id="27" dur="500" fill="hold"/>
                                        <p:tgtEl>
                                          <p:spTgt spid="69657">
                                            <p:txEl>
                                              <p:pRg st="0" end="0"/>
                                            </p:txEl>
                                          </p:spTgt>
                                        </p:tgtEl>
                                        <p:attrNameLst>
                                          <p:attrName>ppt_h</p:attrName>
                                        </p:attrNameLst>
                                      </p:cBhvr>
                                      <p:tavLst>
                                        <p:tav tm="0">
                                          <p:val>
                                            <p:fltVal val="0"/>
                                          </p:val>
                                        </p:tav>
                                        <p:tav tm="100000">
                                          <p:val>
                                            <p:strVal val="#ppt_h"/>
                                          </p:val>
                                        </p:tav>
                                      </p:tavLst>
                                    </p:anim>
                                    <p:animEffect transition="in" filter="fade">
                                      <p:cBhvr>
                                        <p:cTn id="28" dur="500"/>
                                        <p:tgtEl>
                                          <p:spTgt spid="69657">
                                            <p:txEl>
                                              <p:pRg st="0" end="0"/>
                                            </p:txEl>
                                          </p:spTgt>
                                        </p:tgtEl>
                                      </p:cBhvr>
                                    </p:animEffect>
                                  </p:childTnLst>
                                  <p:subTnLst>
                                    <p:audio>
                                      <p:cMediaNode>
                                        <p:cTn display="0" masterRel="sameClick">
                                          <p:stCondLst>
                                            <p:cond evt="begin" delay="0">
                                              <p:tn val="24"/>
                                            </p:cond>
                                          </p:stCondLst>
                                          <p:endCondLst>
                                            <p:cond evt="onStopAudio" delay="0">
                                              <p:tgtEl>
                                                <p:sldTgt/>
                                              </p:tgtEl>
                                            </p:cond>
                                          </p:endCondLst>
                                        </p:cTn>
                                        <p:tgtEl>
                                          <p:sndTgt r:embed="rId5" name="cashreg.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53" presetClass="entr" presetSubtype="0" fill="hold" nodeType="clickEffect">
                                  <p:stCondLst>
                                    <p:cond delay="0"/>
                                  </p:stCondLst>
                                  <p:childTnLst>
                                    <p:set>
                                      <p:cBhvr>
                                        <p:cTn id="32" dur="1" fill="hold">
                                          <p:stCondLst>
                                            <p:cond delay="0"/>
                                          </p:stCondLst>
                                        </p:cTn>
                                        <p:tgtEl>
                                          <p:spTgt spid="69658">
                                            <p:txEl>
                                              <p:pRg st="0" end="0"/>
                                            </p:txEl>
                                          </p:spTgt>
                                        </p:tgtEl>
                                        <p:attrNameLst>
                                          <p:attrName>style.visibility</p:attrName>
                                        </p:attrNameLst>
                                      </p:cBhvr>
                                      <p:to>
                                        <p:strVal val="visible"/>
                                      </p:to>
                                    </p:set>
                                    <p:anim calcmode="lin" valueType="num">
                                      <p:cBhvr>
                                        <p:cTn id="33" dur="500" fill="hold"/>
                                        <p:tgtEl>
                                          <p:spTgt spid="69658">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69658">
                                            <p:txEl>
                                              <p:pRg st="0" end="0"/>
                                            </p:txEl>
                                          </p:spTgt>
                                        </p:tgtEl>
                                        <p:attrNameLst>
                                          <p:attrName>ppt_h</p:attrName>
                                        </p:attrNameLst>
                                      </p:cBhvr>
                                      <p:tavLst>
                                        <p:tav tm="0">
                                          <p:val>
                                            <p:fltVal val="0"/>
                                          </p:val>
                                        </p:tav>
                                        <p:tav tm="100000">
                                          <p:val>
                                            <p:strVal val="#ppt_h"/>
                                          </p:val>
                                        </p:tav>
                                      </p:tavLst>
                                    </p:anim>
                                    <p:animEffect transition="in" filter="fade">
                                      <p:cBhvr>
                                        <p:cTn id="35" dur="500"/>
                                        <p:tgtEl>
                                          <p:spTgt spid="69658">
                                            <p:txEl>
                                              <p:pRg st="0" end="0"/>
                                            </p:txEl>
                                          </p:spTgt>
                                        </p:tgtEl>
                                      </p:cBhvr>
                                    </p:animEffect>
                                  </p:childTnLst>
                                  <p:subTnLst>
                                    <p:audio>
                                      <p:cMediaNode>
                                        <p:cTn display="0" masterRel="sameClick">
                                          <p:stCondLst>
                                            <p:cond evt="begin" delay="0">
                                              <p:tn val="31"/>
                                            </p:cond>
                                          </p:stCondLst>
                                          <p:endCondLst>
                                            <p:cond evt="onStopAudio" delay="0">
                                              <p:tgtEl>
                                                <p:sldTgt/>
                                              </p:tgtEl>
                                            </p:cond>
                                          </p:endCondLst>
                                        </p:cTn>
                                        <p:tgtEl>
                                          <p:sndTgt r:embed="rId5" name="cashreg.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nodeType="clickEffect">
                                  <p:stCondLst>
                                    <p:cond delay="0"/>
                                  </p:stCondLst>
                                  <p:childTnLst>
                                    <p:set>
                                      <p:cBhvr>
                                        <p:cTn id="39" dur="1" fill="hold">
                                          <p:stCondLst>
                                            <p:cond delay="0"/>
                                          </p:stCondLst>
                                        </p:cTn>
                                        <p:tgtEl>
                                          <p:spTgt spid="73730">
                                            <p:txEl>
                                              <p:pRg st="3" end="3"/>
                                            </p:txEl>
                                          </p:spTgt>
                                        </p:tgtEl>
                                        <p:attrNameLst>
                                          <p:attrName>style.visibility</p:attrName>
                                        </p:attrNameLst>
                                      </p:cBhvr>
                                      <p:to>
                                        <p:strVal val="visible"/>
                                      </p:to>
                                    </p:set>
                                    <p:anim calcmode="lin" valueType="num">
                                      <p:cBhvr additive="base">
                                        <p:cTn id="40" dur="500" fill="hold"/>
                                        <p:tgtEl>
                                          <p:spTgt spid="73730">
                                            <p:txEl>
                                              <p:pRg st="3" end="3"/>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7373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4" name="arrow.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69659"/>
                                        </p:tgtEl>
                                        <p:attrNameLst>
                                          <p:attrName>style.visibility</p:attrName>
                                        </p:attrNameLst>
                                      </p:cBhvr>
                                      <p:to>
                                        <p:strVal val="visible"/>
                                      </p:to>
                                    </p:set>
                                    <p:animEffect transition="in" filter="wipe(up)">
                                      <p:cBhvr>
                                        <p:cTn id="46" dur="1000"/>
                                        <p:tgtEl>
                                          <p:spTgt spid="69659"/>
                                        </p:tgtEl>
                                      </p:cBhvr>
                                    </p:animEffect>
                                  </p:childTnLst>
                                  <p:subTnLst>
                                    <p:audio>
                                      <p:cMediaNode>
                                        <p:cTn display="0" masterRel="sameClick">
                                          <p:stCondLst>
                                            <p:cond evt="begin" delay="0">
                                              <p:tn val="44"/>
                                            </p:cond>
                                          </p:stCondLst>
                                          <p:endCondLst>
                                            <p:cond evt="onStopAudio" delay="0">
                                              <p:tgtEl>
                                                <p:sldTgt/>
                                              </p:tgtEl>
                                            </p:cond>
                                          </p:endCondLst>
                                        </p:cTn>
                                        <p:tgtEl>
                                          <p:sndTgt r:embed="rId6" name="chimes.wav"/>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nodeType="clickEffect">
                                  <p:stCondLst>
                                    <p:cond delay="0"/>
                                  </p:stCondLst>
                                  <p:childTnLst>
                                    <p:set>
                                      <p:cBhvr>
                                        <p:cTn id="50" dur="1" fill="hold">
                                          <p:stCondLst>
                                            <p:cond delay="0"/>
                                          </p:stCondLst>
                                        </p:cTn>
                                        <p:tgtEl>
                                          <p:spTgt spid="73730">
                                            <p:txEl>
                                              <p:pRg st="4" end="4"/>
                                            </p:txEl>
                                          </p:spTgt>
                                        </p:tgtEl>
                                        <p:attrNameLst>
                                          <p:attrName>style.visibility</p:attrName>
                                        </p:attrNameLst>
                                      </p:cBhvr>
                                      <p:to>
                                        <p:strVal val="visible"/>
                                      </p:to>
                                    </p:set>
                                    <p:anim calcmode="lin" valueType="num">
                                      <p:cBhvr additive="base">
                                        <p:cTn id="51" dur="500" fill="hold"/>
                                        <p:tgtEl>
                                          <p:spTgt spid="73730">
                                            <p:txEl>
                                              <p:pRg st="4" end="4"/>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7373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4" name="arrow.wav"/>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69660"/>
                                        </p:tgtEl>
                                        <p:attrNameLst>
                                          <p:attrName>style.visibility</p:attrName>
                                        </p:attrNameLst>
                                      </p:cBhvr>
                                      <p:to>
                                        <p:strVal val="visible"/>
                                      </p:to>
                                    </p:set>
                                    <p:animEffect transition="in" filter="wipe(left)">
                                      <p:cBhvr>
                                        <p:cTn id="57" dur="1000"/>
                                        <p:tgtEl>
                                          <p:spTgt spid="69660"/>
                                        </p:tgtEl>
                                      </p:cBhvr>
                                    </p:animEffect>
                                  </p:childTnLst>
                                  <p:subTnLst>
                                    <p:audio>
                                      <p:cMediaNode>
                                        <p:cTn display="0" masterRel="sameClick">
                                          <p:stCondLst>
                                            <p:cond evt="begin" delay="0">
                                              <p:tn val="55"/>
                                            </p:cond>
                                          </p:stCondLst>
                                          <p:endCondLst>
                                            <p:cond evt="onStopAudio" delay="0">
                                              <p:tgtEl>
                                                <p:sldTgt/>
                                              </p:tgtEl>
                                            </p:cond>
                                          </p:endCondLst>
                                        </p:cTn>
                                        <p:tgtEl>
                                          <p:sndTgt r:embed="rId6" name="chimes.wav"/>
                                        </p:tgtEl>
                                      </p:cMediaNode>
                                    </p:audio>
                                  </p:sub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69661"/>
                                        </p:tgtEl>
                                        <p:attrNameLst>
                                          <p:attrName>style.visibility</p:attrName>
                                        </p:attrNameLst>
                                      </p:cBhvr>
                                      <p:to>
                                        <p:strVal val="visible"/>
                                      </p:to>
                                    </p:set>
                                    <p:animEffect transition="in" filter="wipe(up)">
                                      <p:cBhvr>
                                        <p:cTn id="62" dur="1000"/>
                                        <p:tgtEl>
                                          <p:spTgt spid="69661"/>
                                        </p:tgtEl>
                                      </p:cBhvr>
                                    </p:animEffect>
                                  </p:childTnLst>
                                  <p:subTnLst>
                                    <p:audio>
                                      <p:cMediaNode>
                                        <p:cTn display="0" masterRel="sameClick">
                                          <p:stCondLst>
                                            <p:cond evt="begin" delay="0">
                                              <p:tn val="60"/>
                                            </p:cond>
                                          </p:stCondLst>
                                          <p:endCondLst>
                                            <p:cond evt="onStopAudio" delay="0">
                                              <p:tgtEl>
                                                <p:sldTgt/>
                                              </p:tgtEl>
                                            </p:cond>
                                          </p:endCondLst>
                                        </p:cTn>
                                        <p:tgtEl>
                                          <p:sndTgt r:embed="rId6" name="chimes.wav"/>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nodeType="clickEffect">
                                  <p:stCondLst>
                                    <p:cond delay="0"/>
                                  </p:stCondLst>
                                  <p:childTnLst>
                                    <p:set>
                                      <p:cBhvr>
                                        <p:cTn id="66" dur="1" fill="hold">
                                          <p:stCondLst>
                                            <p:cond delay="0"/>
                                          </p:stCondLst>
                                        </p:cTn>
                                        <p:tgtEl>
                                          <p:spTgt spid="24">
                                            <p:txEl>
                                              <p:pRg st="1" end="1"/>
                                            </p:txEl>
                                          </p:spTgt>
                                        </p:tgtEl>
                                        <p:attrNameLst>
                                          <p:attrName>style.visibility</p:attrName>
                                        </p:attrNameLst>
                                      </p:cBhvr>
                                      <p:to>
                                        <p:strVal val="visible"/>
                                      </p:to>
                                    </p:set>
                                    <p:anim calcmode="lin" valueType="num">
                                      <p:cBhvr additive="base">
                                        <p:cTn id="67" dur="500" fill="hold"/>
                                        <p:tgtEl>
                                          <p:spTgt spid="24">
                                            <p:txEl>
                                              <p:pRg st="1" end="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59" grpId="0" animBg="1"/>
      <p:bldP spid="69660" grpId="0" animBg="1"/>
      <p:bldP spid="6966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39850"/>
            <a:ext cx="7772400" cy="5262563"/>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625475" indent="-625475"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b="1">
                <a:solidFill>
                  <a:schemeClr val="accent2"/>
                </a:solidFill>
              </a:rPr>
              <a:t>Applications and skills: </a:t>
            </a:r>
            <a:endParaRPr lang="en-US" altLang="en-US" sz="2400">
              <a:solidFill>
                <a:schemeClr val="accent2"/>
              </a:solidFill>
            </a:endParaRPr>
          </a:p>
          <a:p>
            <a:pPr>
              <a:buFontTx/>
              <a:buNone/>
            </a:pPr>
            <a:r>
              <a:rPr lang="en-US" altLang="en-US" sz="2400">
                <a:solidFill>
                  <a:schemeClr val="accent2"/>
                </a:solidFill>
              </a:rPr>
              <a:t>• Representing events on a spacetime diagram as points </a:t>
            </a:r>
          </a:p>
          <a:p>
            <a:pPr>
              <a:buFontTx/>
              <a:buNone/>
            </a:pPr>
            <a:r>
              <a:rPr lang="en-US" altLang="en-US" sz="2400">
                <a:solidFill>
                  <a:schemeClr val="accent2"/>
                </a:solidFill>
              </a:rPr>
              <a:t>• Representing the positions of a moving particle on a spacetime diagram by a curve (the worldline) </a:t>
            </a:r>
          </a:p>
          <a:p>
            <a:pPr>
              <a:buFontTx/>
              <a:buNone/>
            </a:pPr>
            <a:r>
              <a:rPr lang="en-US" altLang="en-US" sz="2400">
                <a:solidFill>
                  <a:schemeClr val="accent2"/>
                </a:solidFill>
              </a:rPr>
              <a:t>• Representing more than one inertial reference frame on the same spacetime diagram </a:t>
            </a:r>
          </a:p>
          <a:p>
            <a:pPr>
              <a:buFontTx/>
              <a:buNone/>
            </a:pPr>
            <a:r>
              <a:rPr lang="en-US" altLang="en-US" sz="2400">
                <a:solidFill>
                  <a:schemeClr val="accent2"/>
                </a:solidFill>
              </a:rPr>
              <a:t>• Determining the angle between a worldline for specific speed and the time axis on a spacetime diagram </a:t>
            </a:r>
          </a:p>
          <a:p>
            <a:pPr>
              <a:buFontTx/>
              <a:buNone/>
            </a:pPr>
            <a:r>
              <a:rPr lang="en-US" altLang="en-US" sz="2400">
                <a:solidFill>
                  <a:schemeClr val="accent2"/>
                </a:solidFill>
              </a:rPr>
              <a:t>• Solving problems on simultaneity and kinematics using spacetime diagrams </a:t>
            </a:r>
          </a:p>
          <a:p>
            <a:pPr>
              <a:buFontTx/>
              <a:buNone/>
            </a:pPr>
            <a:r>
              <a:rPr lang="en-US" altLang="en-US" sz="2400">
                <a:solidFill>
                  <a:schemeClr val="accent2"/>
                </a:solidFill>
              </a:rPr>
              <a:t>• Representing time dilation and length contraction on spacetime diagrams </a:t>
            </a:r>
          </a:p>
        </p:txBody>
      </p:sp>
      <p:sp>
        <p:nvSpPr>
          <p:cNvPr id="3075" name="Rectangle 118"/>
          <p:cNvSpPr>
            <a:spLocks noGrp="1" noChangeArrowheads="1"/>
          </p:cNvSpPr>
          <p:nvPr>
            <p:ph type="ctrTitle" idx="4294967295"/>
          </p:nvPr>
        </p:nvSpPr>
        <p:spPr>
          <a:xfrm>
            <a:off x="685800" y="409575"/>
            <a:ext cx="7772400" cy="896938"/>
          </a:xfrm>
        </p:spPr>
        <p:txBody>
          <a:bodyPr/>
          <a:lstStyle/>
          <a:p>
            <a:pPr algn="l" eaLnBrk="1" hangingPunct="1"/>
            <a:r>
              <a:rPr lang="en-US" altLang="en-US" sz="2800" b="1" smtClean="0"/>
              <a:t>Option A: Relativity</a:t>
            </a:r>
            <a:br>
              <a:rPr lang="en-US" altLang="en-US" sz="2800" b="1" smtClean="0"/>
            </a:br>
            <a:r>
              <a:rPr lang="en-US" altLang="en-US" sz="2800" smtClean="0">
                <a:solidFill>
                  <a:schemeClr val="tx1"/>
                </a:solidFill>
              </a:rPr>
              <a:t>A.3 – Spacetime diagrams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93187">
                                            <p:txEl>
                                              <p:pRg st="6" end="6"/>
                                            </p:txEl>
                                          </p:spTgt>
                                        </p:tgtEl>
                                        <p:attrNameLst>
                                          <p:attrName>style.visibility</p:attrName>
                                        </p:attrNameLst>
                                      </p:cBhvr>
                                      <p:to>
                                        <p:strVal val="visible"/>
                                      </p:to>
                                    </p:set>
                                    <p:anim calcmode="lin" valueType="num">
                                      <p:cBhvr additive="base">
                                        <p:cTn id="43" dur="5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318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ChangeArrowheads="1"/>
          </p:cNvSpPr>
          <p:nvPr/>
        </p:nvSpPr>
        <p:spPr bwMode="auto">
          <a:xfrm>
            <a:off x="685800" y="1338263"/>
            <a:ext cx="7772400" cy="5519737"/>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a:solidFill>
                  <a:srgbClr val="333399"/>
                </a:solidFill>
              </a:rPr>
              <a:t>Spacetime diagrams</a:t>
            </a:r>
            <a:endParaRPr lang="en-US" altLang="en-US" sz="2000">
              <a:solidFill>
                <a:srgbClr val="000000"/>
              </a:solidFill>
              <a:latin typeface="Courier New" pitchFamily="49" charset="0"/>
              <a:cs typeface="Times New Roman" pitchFamily="18" charset="0"/>
            </a:endParaRPr>
          </a:p>
          <a:p>
            <a:pPr>
              <a:buFontTx/>
              <a:buNone/>
            </a:pPr>
            <a:r>
              <a:rPr lang="en-US" altLang="en-US" sz="2400">
                <a:solidFill>
                  <a:srgbClr val="000000"/>
                </a:solidFill>
                <a:cs typeface="Times New Roman" pitchFamily="18" charset="0"/>
                <a:sym typeface="Symbol" pitchFamily="18" charset="2"/>
              </a:rPr>
              <a:t></a:t>
            </a:r>
            <a:r>
              <a:rPr lang="en-US" altLang="en-US" sz="2400"/>
              <a:t>Minkowski’s view of space is non-Euclidean. In Euclidean space, which can also be four-dimensional, the distance formula would be </a:t>
            </a:r>
          </a:p>
          <a:p>
            <a:pPr algn="ctr">
              <a:buFontTx/>
              <a:buNone/>
            </a:pPr>
            <a:r>
              <a:rPr lang="en-US" altLang="en-US" sz="2400">
                <a:solidFill>
                  <a:srgbClr val="000000"/>
                </a:solidFill>
                <a:cs typeface="Times New Roman" pitchFamily="18" charset="0"/>
                <a:sym typeface="Symbol" pitchFamily="18" charset="2"/>
              </a:rPr>
              <a:t>(</a:t>
            </a:r>
            <a:r>
              <a:rPr lang="en-US" altLang="en-US" sz="2400" i="1">
                <a:solidFill>
                  <a:srgbClr val="000000"/>
                </a:solidFill>
                <a:cs typeface="Times New Roman" pitchFamily="18" charset="0"/>
              </a:rPr>
              <a:t>S</a:t>
            </a:r>
            <a:r>
              <a:rPr lang="en-US" altLang="en-US" sz="2400">
                <a:solidFill>
                  <a:srgbClr val="000000"/>
                </a:solidFill>
                <a:cs typeface="Times New Roman" pitchFamily="18" charset="0"/>
              </a:rPr>
              <a:t>)</a:t>
            </a:r>
            <a:r>
              <a:rPr lang="en-US" altLang="en-US" sz="2400" baseline="30000">
                <a:solidFill>
                  <a:srgbClr val="000000"/>
                </a:solidFill>
                <a:cs typeface="Times New Roman" pitchFamily="18" charset="0"/>
              </a:rPr>
              <a:t>2</a:t>
            </a:r>
            <a:r>
              <a:rPr lang="en-US" altLang="en-US" sz="2400">
                <a:solidFill>
                  <a:srgbClr val="000000"/>
                </a:solidFill>
                <a:cs typeface="Times New Roman" pitchFamily="18" charset="0"/>
              </a:rPr>
              <a:t> = </a:t>
            </a:r>
            <a:r>
              <a:rPr lang="en-US" altLang="en-US" sz="2400">
                <a:solidFill>
                  <a:srgbClr val="000000"/>
                </a:solidFill>
                <a:cs typeface="Times New Roman" pitchFamily="18" charset="0"/>
                <a:sym typeface="Symbol" pitchFamily="18" charset="2"/>
              </a:rPr>
              <a:t>(</a:t>
            </a:r>
            <a:r>
              <a:rPr lang="en-US" altLang="en-US" sz="2400" i="1">
                <a:solidFill>
                  <a:srgbClr val="000000"/>
                </a:solidFill>
                <a:cs typeface="Times New Roman" pitchFamily="18" charset="0"/>
              </a:rPr>
              <a:t>x</a:t>
            </a:r>
            <a:r>
              <a:rPr lang="en-US" altLang="en-US" sz="2400">
                <a:solidFill>
                  <a:srgbClr val="000000"/>
                </a:solidFill>
                <a:cs typeface="Times New Roman" pitchFamily="18" charset="0"/>
              </a:rPr>
              <a:t>)</a:t>
            </a:r>
            <a:r>
              <a:rPr lang="en-US" altLang="en-US" sz="2400" baseline="30000">
                <a:solidFill>
                  <a:srgbClr val="000000"/>
                </a:solidFill>
                <a:cs typeface="Times New Roman" pitchFamily="18" charset="0"/>
              </a:rPr>
              <a:t>2</a:t>
            </a:r>
            <a:r>
              <a:rPr lang="en-US" altLang="en-US" sz="2400">
                <a:solidFill>
                  <a:srgbClr val="000000"/>
                </a:solidFill>
                <a:cs typeface="Times New Roman" pitchFamily="18" charset="0"/>
              </a:rPr>
              <a:t> + </a:t>
            </a:r>
            <a:r>
              <a:rPr lang="en-US" altLang="en-US" sz="2400">
                <a:solidFill>
                  <a:srgbClr val="000000"/>
                </a:solidFill>
                <a:sym typeface="Symbol" pitchFamily="18" charset="2"/>
              </a:rPr>
              <a:t>(</a:t>
            </a:r>
            <a:r>
              <a:rPr lang="en-US" altLang="en-US" sz="2400" i="1">
                <a:solidFill>
                  <a:srgbClr val="000000"/>
                </a:solidFill>
              </a:rPr>
              <a:t>y</a:t>
            </a:r>
            <a:r>
              <a:rPr lang="en-US" altLang="en-US" sz="2400">
                <a:solidFill>
                  <a:srgbClr val="000000"/>
                </a:solidFill>
              </a:rPr>
              <a:t>)</a:t>
            </a:r>
            <a:r>
              <a:rPr lang="en-US" altLang="en-US" sz="2400" baseline="30000">
                <a:solidFill>
                  <a:srgbClr val="000000"/>
                </a:solidFill>
              </a:rPr>
              <a:t>2</a:t>
            </a:r>
            <a:r>
              <a:rPr lang="en-US" altLang="en-US" sz="2400">
                <a:solidFill>
                  <a:srgbClr val="000000"/>
                </a:solidFill>
              </a:rPr>
              <a:t> +</a:t>
            </a:r>
            <a:r>
              <a:rPr lang="en-US" altLang="en-US" sz="2400"/>
              <a:t> </a:t>
            </a:r>
            <a:r>
              <a:rPr lang="en-US" altLang="en-US" sz="2400">
                <a:solidFill>
                  <a:srgbClr val="000000"/>
                </a:solidFill>
                <a:sym typeface="Symbol" pitchFamily="18" charset="2"/>
              </a:rPr>
              <a:t>(</a:t>
            </a:r>
            <a:r>
              <a:rPr lang="en-US" altLang="en-US" sz="2400" i="1">
                <a:solidFill>
                  <a:srgbClr val="000000"/>
                </a:solidFill>
              </a:rPr>
              <a:t>z</a:t>
            </a:r>
            <a:r>
              <a:rPr lang="en-US" altLang="en-US" sz="2400">
                <a:solidFill>
                  <a:srgbClr val="000000"/>
                </a:solidFill>
              </a:rPr>
              <a:t>)</a:t>
            </a:r>
            <a:r>
              <a:rPr lang="en-US" altLang="en-US" sz="2400" baseline="30000">
                <a:solidFill>
                  <a:srgbClr val="000000"/>
                </a:solidFill>
              </a:rPr>
              <a:t>2</a:t>
            </a:r>
            <a:r>
              <a:rPr lang="en-US" altLang="en-US" sz="2400">
                <a:solidFill>
                  <a:srgbClr val="000000"/>
                </a:solidFill>
              </a:rPr>
              <a:t> </a:t>
            </a:r>
            <a:r>
              <a:rPr lang="en-US" altLang="en-US" sz="2400">
                <a:solidFill>
                  <a:srgbClr val="FF0000"/>
                </a:solidFill>
              </a:rPr>
              <a:t>+</a:t>
            </a:r>
            <a:r>
              <a:rPr lang="en-US" altLang="en-US" sz="2400">
                <a:solidFill>
                  <a:srgbClr val="000000"/>
                </a:solidFill>
              </a:rPr>
              <a:t> </a:t>
            </a:r>
            <a:r>
              <a:rPr lang="en-US" altLang="en-US" sz="2400">
                <a:solidFill>
                  <a:srgbClr val="000000"/>
                </a:solidFill>
                <a:cs typeface="Times New Roman" pitchFamily="18" charset="0"/>
                <a:sym typeface="Symbol" pitchFamily="18" charset="2"/>
              </a:rPr>
              <a:t>(</a:t>
            </a:r>
            <a:r>
              <a:rPr lang="en-US" altLang="en-US" sz="2400" i="1">
                <a:solidFill>
                  <a:srgbClr val="000000"/>
                </a:solidFill>
                <a:cs typeface="Times New Roman" pitchFamily="18" charset="0"/>
                <a:sym typeface="Symbol" pitchFamily="18" charset="2"/>
              </a:rPr>
              <a:t>c</a:t>
            </a:r>
            <a:r>
              <a:rPr lang="en-US" altLang="en-US" sz="2400">
                <a:solidFill>
                  <a:srgbClr val="000000"/>
                </a:solidFill>
                <a:cs typeface="Times New Roman" pitchFamily="18" charset="0"/>
                <a:sym typeface="Symbol" pitchFamily="18" charset="2"/>
              </a:rPr>
              <a:t></a:t>
            </a:r>
            <a:r>
              <a:rPr lang="en-US" altLang="en-US" sz="2400" i="1">
                <a:solidFill>
                  <a:srgbClr val="000000"/>
                </a:solidFill>
                <a:cs typeface="Times New Roman" pitchFamily="18" charset="0"/>
              </a:rPr>
              <a:t>t</a:t>
            </a:r>
            <a:r>
              <a:rPr lang="en-US" altLang="en-US" sz="2400">
                <a:solidFill>
                  <a:srgbClr val="000000"/>
                </a:solidFill>
                <a:cs typeface="Times New Roman" pitchFamily="18" charset="0"/>
              </a:rPr>
              <a:t>)</a:t>
            </a:r>
            <a:r>
              <a:rPr lang="en-US" altLang="en-US" sz="2400" baseline="30000">
                <a:solidFill>
                  <a:srgbClr val="000000"/>
                </a:solidFill>
                <a:cs typeface="Times New Roman" pitchFamily="18" charset="0"/>
              </a:rPr>
              <a:t>2</a:t>
            </a:r>
            <a:r>
              <a:rPr lang="en-US" altLang="en-US" sz="2400">
                <a:solidFill>
                  <a:srgbClr val="000000"/>
                </a:solidFill>
                <a:cs typeface="Times New Roman" pitchFamily="18" charset="0"/>
              </a:rPr>
              <a:t>.</a:t>
            </a:r>
            <a:endParaRPr lang="en-US" altLang="en-US" sz="2400"/>
          </a:p>
          <a:p>
            <a:pPr>
              <a:buFontTx/>
              <a:buNone/>
            </a:pPr>
            <a:r>
              <a:rPr lang="en-US" altLang="en-US" sz="2400">
                <a:solidFill>
                  <a:srgbClr val="000000"/>
                </a:solidFill>
                <a:sym typeface="Symbol" pitchFamily="18" charset="2"/>
              </a:rPr>
              <a:t></a:t>
            </a:r>
            <a:r>
              <a:rPr lang="en-US" altLang="en-US" sz="2400"/>
              <a:t>It is precisely the </a:t>
            </a:r>
            <a:r>
              <a:rPr lang="en-US" altLang="en-US" sz="2400" b="1"/>
              <a:t>subtraction</a:t>
            </a:r>
            <a:r>
              <a:rPr lang="en-US" altLang="en-US" sz="2400"/>
              <a:t> of the </a:t>
            </a:r>
            <a:r>
              <a:rPr lang="en-US" altLang="en-US" sz="2400">
                <a:solidFill>
                  <a:srgbClr val="000000"/>
                </a:solidFill>
                <a:cs typeface="Times New Roman" pitchFamily="18" charset="0"/>
                <a:sym typeface="Symbol" pitchFamily="18" charset="2"/>
              </a:rPr>
              <a:t>(</a:t>
            </a:r>
            <a:r>
              <a:rPr lang="en-US" altLang="en-US" sz="2400" i="1">
                <a:solidFill>
                  <a:srgbClr val="000000"/>
                </a:solidFill>
                <a:cs typeface="Times New Roman" pitchFamily="18" charset="0"/>
                <a:sym typeface="Symbol" pitchFamily="18" charset="2"/>
              </a:rPr>
              <a:t>c</a:t>
            </a:r>
            <a:r>
              <a:rPr lang="en-US" altLang="en-US" sz="2400">
                <a:solidFill>
                  <a:srgbClr val="000000"/>
                </a:solidFill>
                <a:cs typeface="Times New Roman" pitchFamily="18" charset="0"/>
                <a:sym typeface="Symbol" pitchFamily="18" charset="2"/>
              </a:rPr>
              <a:t></a:t>
            </a:r>
            <a:r>
              <a:rPr lang="en-US" altLang="en-US" sz="2400" i="1">
                <a:solidFill>
                  <a:srgbClr val="000000"/>
                </a:solidFill>
                <a:cs typeface="Times New Roman" pitchFamily="18" charset="0"/>
              </a:rPr>
              <a:t>t</a:t>
            </a:r>
            <a:r>
              <a:rPr lang="en-US" altLang="en-US" sz="2400">
                <a:solidFill>
                  <a:srgbClr val="000000"/>
                </a:solidFill>
                <a:cs typeface="Times New Roman" pitchFamily="18" charset="0"/>
              </a:rPr>
              <a:t>)</a:t>
            </a:r>
            <a:r>
              <a:rPr lang="en-US" altLang="en-US" sz="2400" baseline="30000">
                <a:solidFill>
                  <a:srgbClr val="000000"/>
                </a:solidFill>
                <a:cs typeface="Times New Roman" pitchFamily="18" charset="0"/>
              </a:rPr>
              <a:t>2</a:t>
            </a:r>
            <a:r>
              <a:rPr lang="en-US" altLang="en-US" sz="2400">
                <a:solidFill>
                  <a:srgbClr val="000000"/>
                </a:solidFill>
                <a:cs typeface="Times New Roman" pitchFamily="18" charset="0"/>
              </a:rPr>
              <a:t> term in </a:t>
            </a:r>
          </a:p>
          <a:p>
            <a:pPr algn="ctr">
              <a:buFontTx/>
              <a:buNone/>
            </a:pPr>
            <a:r>
              <a:rPr lang="en-US" altLang="en-US" sz="2400">
                <a:solidFill>
                  <a:srgbClr val="000000"/>
                </a:solidFill>
                <a:sym typeface="Symbol" pitchFamily="18" charset="2"/>
              </a:rPr>
              <a:t>(</a:t>
            </a:r>
            <a:r>
              <a:rPr lang="en-US" altLang="en-US" sz="2400" i="1">
                <a:solidFill>
                  <a:srgbClr val="000000"/>
                </a:solidFill>
              </a:rPr>
              <a:t>s</a:t>
            </a:r>
            <a:r>
              <a:rPr lang="en-US" altLang="en-US" sz="2400">
                <a:solidFill>
                  <a:srgbClr val="000000"/>
                </a:solidFill>
              </a:rPr>
              <a:t>)</a:t>
            </a:r>
            <a:r>
              <a:rPr lang="en-US" altLang="en-US" sz="2400" baseline="30000">
                <a:solidFill>
                  <a:srgbClr val="000000"/>
                </a:solidFill>
              </a:rPr>
              <a:t>2</a:t>
            </a:r>
            <a:r>
              <a:rPr lang="en-US" altLang="en-US" sz="2400">
                <a:solidFill>
                  <a:srgbClr val="000000"/>
                </a:solidFill>
              </a:rPr>
              <a:t> = </a:t>
            </a:r>
            <a:r>
              <a:rPr lang="en-US" altLang="en-US" sz="2400">
                <a:solidFill>
                  <a:srgbClr val="000000"/>
                </a:solidFill>
                <a:sym typeface="Symbol" pitchFamily="18" charset="2"/>
              </a:rPr>
              <a:t>(</a:t>
            </a:r>
            <a:r>
              <a:rPr lang="en-US" altLang="en-US" sz="2400" i="1">
                <a:solidFill>
                  <a:srgbClr val="000000"/>
                </a:solidFill>
              </a:rPr>
              <a:t>x</a:t>
            </a:r>
            <a:r>
              <a:rPr lang="en-US" altLang="en-US" sz="2400">
                <a:solidFill>
                  <a:srgbClr val="000000"/>
                </a:solidFill>
              </a:rPr>
              <a:t>)</a:t>
            </a:r>
            <a:r>
              <a:rPr lang="en-US" altLang="en-US" sz="2400" baseline="30000">
                <a:solidFill>
                  <a:srgbClr val="000000"/>
                </a:solidFill>
              </a:rPr>
              <a:t>2</a:t>
            </a:r>
            <a:r>
              <a:rPr lang="en-US" altLang="en-US" sz="2400">
                <a:solidFill>
                  <a:srgbClr val="000000"/>
                </a:solidFill>
              </a:rPr>
              <a:t> + </a:t>
            </a:r>
            <a:r>
              <a:rPr lang="en-US" altLang="en-US" sz="2400">
                <a:solidFill>
                  <a:srgbClr val="000000"/>
                </a:solidFill>
                <a:sym typeface="Symbol" pitchFamily="18" charset="2"/>
              </a:rPr>
              <a:t>(</a:t>
            </a:r>
            <a:r>
              <a:rPr lang="en-US" altLang="en-US" sz="2400" i="1">
                <a:solidFill>
                  <a:srgbClr val="000000"/>
                </a:solidFill>
              </a:rPr>
              <a:t>y</a:t>
            </a:r>
            <a:r>
              <a:rPr lang="en-US" altLang="en-US" sz="2400">
                <a:solidFill>
                  <a:srgbClr val="000000"/>
                </a:solidFill>
              </a:rPr>
              <a:t>)</a:t>
            </a:r>
            <a:r>
              <a:rPr lang="en-US" altLang="en-US" sz="2400" baseline="30000">
                <a:solidFill>
                  <a:srgbClr val="000000"/>
                </a:solidFill>
              </a:rPr>
              <a:t>2</a:t>
            </a:r>
            <a:r>
              <a:rPr lang="en-US" altLang="en-US" sz="2400">
                <a:solidFill>
                  <a:srgbClr val="000000"/>
                </a:solidFill>
              </a:rPr>
              <a:t> +</a:t>
            </a:r>
            <a:r>
              <a:rPr lang="en-US" altLang="en-US" sz="2400"/>
              <a:t> </a:t>
            </a:r>
            <a:r>
              <a:rPr lang="en-US" altLang="en-US" sz="2400">
                <a:solidFill>
                  <a:srgbClr val="000000"/>
                </a:solidFill>
                <a:sym typeface="Symbol" pitchFamily="18" charset="2"/>
              </a:rPr>
              <a:t>(</a:t>
            </a:r>
            <a:r>
              <a:rPr lang="en-US" altLang="en-US" sz="2400" i="1">
                <a:solidFill>
                  <a:srgbClr val="000000"/>
                </a:solidFill>
              </a:rPr>
              <a:t>z</a:t>
            </a:r>
            <a:r>
              <a:rPr lang="en-US" altLang="en-US" sz="2400">
                <a:solidFill>
                  <a:srgbClr val="000000"/>
                </a:solidFill>
              </a:rPr>
              <a:t>)</a:t>
            </a:r>
            <a:r>
              <a:rPr lang="en-US" altLang="en-US" sz="2400" baseline="30000">
                <a:solidFill>
                  <a:srgbClr val="000000"/>
                </a:solidFill>
              </a:rPr>
              <a:t>2</a:t>
            </a:r>
            <a:r>
              <a:rPr lang="en-US" altLang="en-US" sz="2400">
                <a:solidFill>
                  <a:srgbClr val="000000"/>
                </a:solidFill>
              </a:rPr>
              <a:t> </a:t>
            </a:r>
            <a:r>
              <a:rPr lang="en-US" altLang="en-US" sz="2400">
                <a:solidFill>
                  <a:srgbClr val="FF0000"/>
                </a:solidFill>
              </a:rPr>
              <a:t>–</a:t>
            </a:r>
            <a:r>
              <a:rPr lang="en-US" altLang="en-US" sz="2400">
                <a:solidFill>
                  <a:srgbClr val="000000"/>
                </a:solidFill>
              </a:rPr>
              <a:t> </a:t>
            </a:r>
            <a:r>
              <a:rPr lang="en-US" altLang="en-US" sz="2400">
                <a:solidFill>
                  <a:srgbClr val="000000"/>
                </a:solidFill>
                <a:sym typeface="Symbol" pitchFamily="18" charset="2"/>
              </a:rPr>
              <a:t>(</a:t>
            </a:r>
            <a:r>
              <a:rPr lang="en-US" altLang="en-US" sz="2400" i="1">
                <a:solidFill>
                  <a:srgbClr val="000000"/>
                </a:solidFill>
                <a:sym typeface="Symbol" pitchFamily="18" charset="2"/>
              </a:rPr>
              <a:t>c</a:t>
            </a:r>
            <a:r>
              <a:rPr lang="en-US" altLang="en-US" sz="2400">
                <a:solidFill>
                  <a:srgbClr val="000000"/>
                </a:solidFill>
                <a:sym typeface="Symbol" pitchFamily="18" charset="2"/>
              </a:rPr>
              <a:t></a:t>
            </a:r>
            <a:r>
              <a:rPr lang="en-US" altLang="en-US" sz="2400" i="1">
                <a:solidFill>
                  <a:srgbClr val="000000"/>
                </a:solidFill>
              </a:rPr>
              <a:t>t</a:t>
            </a:r>
            <a:r>
              <a:rPr lang="en-US" altLang="en-US" sz="2400">
                <a:solidFill>
                  <a:srgbClr val="000000"/>
                </a:solidFill>
              </a:rPr>
              <a:t>)</a:t>
            </a:r>
            <a:r>
              <a:rPr lang="en-US" altLang="en-US" sz="2400" baseline="30000">
                <a:solidFill>
                  <a:srgbClr val="000000"/>
                </a:solidFill>
              </a:rPr>
              <a:t>2</a:t>
            </a:r>
            <a:r>
              <a:rPr lang="en-US" altLang="en-US" sz="2400">
                <a:solidFill>
                  <a:srgbClr val="000000"/>
                </a:solidFill>
              </a:rPr>
              <a:t>,</a:t>
            </a:r>
            <a:endParaRPr lang="en-US" altLang="en-US" sz="2400">
              <a:sym typeface="Symbol" pitchFamily="18" charset="2"/>
            </a:endParaRPr>
          </a:p>
          <a:p>
            <a:pPr>
              <a:buFontTx/>
              <a:buNone/>
            </a:pPr>
            <a:r>
              <a:rPr lang="en-US" altLang="en-US" sz="2400">
                <a:solidFill>
                  <a:srgbClr val="000000"/>
                </a:solidFill>
              </a:rPr>
              <a:t>required by Einstein’s 2</a:t>
            </a:r>
            <a:r>
              <a:rPr lang="en-US" altLang="en-US" sz="2400" baseline="30000">
                <a:solidFill>
                  <a:srgbClr val="000000"/>
                </a:solidFill>
              </a:rPr>
              <a:t>nd</a:t>
            </a:r>
            <a:r>
              <a:rPr lang="en-US" altLang="en-US" sz="2400">
                <a:solidFill>
                  <a:srgbClr val="000000"/>
                </a:solidFill>
              </a:rPr>
              <a:t> postulate, that makes Minkowski spacetime non-Euclidean.</a:t>
            </a:r>
          </a:p>
          <a:p>
            <a:pPr>
              <a:buFontTx/>
              <a:buNone/>
            </a:pPr>
            <a:r>
              <a:rPr lang="en-US" altLang="en-US" sz="2400">
                <a:solidFill>
                  <a:srgbClr val="000000"/>
                </a:solidFill>
                <a:sym typeface="Symbol" pitchFamily="18" charset="2"/>
              </a:rPr>
              <a:t>The effects on the spacetime geometry of IRFs moving at great speed relative to a stationary IRF will be illustrated on the next slide.</a:t>
            </a:r>
          </a:p>
        </p:txBody>
      </p:sp>
      <p:sp>
        <p:nvSpPr>
          <p:cNvPr id="21507" name="Rectangle 118"/>
          <p:cNvSpPr>
            <a:spLocks noChangeArrowheads="1"/>
          </p:cNvSpPr>
          <p:nvPr/>
        </p:nvSpPr>
        <p:spPr bwMode="auto">
          <a:xfrm>
            <a:off x="685800" y="393700"/>
            <a:ext cx="77724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b="1">
                <a:solidFill>
                  <a:schemeClr val="tx2"/>
                </a:solidFill>
              </a:rPr>
              <a:t>Option A: Relativity</a:t>
            </a:r>
            <a:br>
              <a:rPr lang="en-US" altLang="en-US" sz="2800" b="1">
                <a:solidFill>
                  <a:schemeClr val="tx2"/>
                </a:solidFill>
              </a:rPr>
            </a:br>
            <a:r>
              <a:rPr lang="en-US" altLang="en-US" sz="2800"/>
              <a:t>A.3 – Spacetime diagrams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3730">
                                            <p:txEl>
                                              <p:pRg st="0" end="0"/>
                                            </p:txEl>
                                          </p:spTgt>
                                        </p:tgtEl>
                                        <p:attrNameLst>
                                          <p:attrName>style.visibility</p:attrName>
                                        </p:attrNameLst>
                                      </p:cBhvr>
                                      <p:to>
                                        <p:strVal val="visible"/>
                                      </p:to>
                                    </p:set>
                                    <p:anim calcmode="lin" valueType="num">
                                      <p:cBhvr additive="base">
                                        <p:cTn id="7" dur="500" fill="hold"/>
                                        <p:tgtEl>
                                          <p:spTgt spid="7373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373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3730">
                                            <p:txEl>
                                              <p:pRg st="1" end="1"/>
                                            </p:txEl>
                                          </p:spTgt>
                                        </p:tgtEl>
                                        <p:attrNameLst>
                                          <p:attrName>style.visibility</p:attrName>
                                        </p:attrNameLst>
                                      </p:cBhvr>
                                      <p:to>
                                        <p:strVal val="visible"/>
                                      </p:to>
                                    </p:set>
                                    <p:anim calcmode="lin" valueType="num">
                                      <p:cBhvr additive="base">
                                        <p:cTn id="13" dur="500" fill="hold"/>
                                        <p:tgtEl>
                                          <p:spTgt spid="7373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373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73730">
                                            <p:txEl>
                                              <p:pRg st="2" end="2"/>
                                            </p:txEl>
                                          </p:spTgt>
                                        </p:tgtEl>
                                        <p:attrNameLst>
                                          <p:attrName>style.visibility</p:attrName>
                                        </p:attrNameLst>
                                      </p:cBhvr>
                                      <p:to>
                                        <p:strVal val="visible"/>
                                      </p:to>
                                    </p:set>
                                    <p:anim calcmode="lin" valueType="num">
                                      <p:cBhvr additive="base">
                                        <p:cTn id="19" dur="500" fill="hold"/>
                                        <p:tgtEl>
                                          <p:spTgt spid="7373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373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73730">
                                            <p:txEl>
                                              <p:pRg st="3" end="3"/>
                                            </p:txEl>
                                          </p:spTgt>
                                        </p:tgtEl>
                                        <p:attrNameLst>
                                          <p:attrName>style.visibility</p:attrName>
                                        </p:attrNameLst>
                                      </p:cBhvr>
                                      <p:to>
                                        <p:strVal val="visible"/>
                                      </p:to>
                                    </p:set>
                                    <p:anim calcmode="lin" valueType="num">
                                      <p:cBhvr additive="base">
                                        <p:cTn id="25" dur="500" fill="hold"/>
                                        <p:tgtEl>
                                          <p:spTgt spid="7373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373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73730">
                                            <p:txEl>
                                              <p:pRg st="4" end="4"/>
                                            </p:txEl>
                                          </p:spTgt>
                                        </p:tgtEl>
                                        <p:attrNameLst>
                                          <p:attrName>style.visibility</p:attrName>
                                        </p:attrNameLst>
                                      </p:cBhvr>
                                      <p:to>
                                        <p:strVal val="visible"/>
                                      </p:to>
                                    </p:set>
                                    <p:anim calcmode="lin" valueType="num">
                                      <p:cBhvr additive="base">
                                        <p:cTn id="31" dur="500" fill="hold"/>
                                        <p:tgtEl>
                                          <p:spTgt spid="7373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373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73730">
                                            <p:txEl>
                                              <p:pRg st="5" end="5"/>
                                            </p:txEl>
                                          </p:spTgt>
                                        </p:tgtEl>
                                        <p:attrNameLst>
                                          <p:attrName>style.visibility</p:attrName>
                                        </p:attrNameLst>
                                      </p:cBhvr>
                                      <p:to>
                                        <p:strVal val="visible"/>
                                      </p:to>
                                    </p:set>
                                    <p:anim calcmode="lin" valueType="num">
                                      <p:cBhvr additive="base">
                                        <p:cTn id="37" dur="500" fill="hold"/>
                                        <p:tgtEl>
                                          <p:spTgt spid="73730">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373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73730">
                                            <p:txEl>
                                              <p:pRg st="6" end="6"/>
                                            </p:txEl>
                                          </p:spTgt>
                                        </p:tgtEl>
                                        <p:attrNameLst>
                                          <p:attrName>style.visibility</p:attrName>
                                        </p:attrNameLst>
                                      </p:cBhvr>
                                      <p:to>
                                        <p:strVal val="visible"/>
                                      </p:to>
                                    </p:set>
                                    <p:anim calcmode="lin" valueType="num">
                                      <p:cBhvr additive="base">
                                        <p:cTn id="43" dur="500" fill="hold"/>
                                        <p:tgtEl>
                                          <p:spTgt spid="73730">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3730">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ChangeArrowheads="1"/>
          </p:cNvSpPr>
          <p:nvPr/>
        </p:nvSpPr>
        <p:spPr bwMode="auto">
          <a:xfrm>
            <a:off x="685800" y="1338263"/>
            <a:ext cx="7772400" cy="5519737"/>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a:solidFill>
                  <a:srgbClr val="333399"/>
                </a:solidFill>
              </a:rPr>
              <a:t>Spacetime diagrams</a:t>
            </a:r>
            <a:r>
              <a:rPr lang="en-US" altLang="en-US" sz="2400">
                <a:solidFill>
                  <a:srgbClr val="333399"/>
                </a:solidFill>
              </a:rPr>
              <a:t> – Euclidean (and incorrect)</a:t>
            </a:r>
            <a:endParaRPr lang="en-US" altLang="en-US" sz="2000">
              <a:solidFill>
                <a:srgbClr val="000000"/>
              </a:solidFill>
              <a:latin typeface="Courier New" pitchFamily="49" charset="0"/>
              <a:cs typeface="Times New Roman" pitchFamily="18" charset="0"/>
            </a:endParaRPr>
          </a:p>
          <a:p>
            <a:pPr>
              <a:buFontTx/>
              <a:buNone/>
            </a:pPr>
            <a:r>
              <a:rPr lang="en-US" altLang="en-US" sz="2400">
                <a:solidFill>
                  <a:srgbClr val="000000"/>
                </a:solidFill>
                <a:cs typeface="Times New Roman" pitchFamily="18" charset="0"/>
                <a:sym typeface="Symbol" pitchFamily="18" charset="2"/>
              </a:rPr>
              <a:t></a:t>
            </a:r>
            <a:r>
              <a:rPr lang="en-US" altLang="en-US" sz="2400"/>
              <a:t>First we show Euclidean spacetime whose geometry is governed by the relationship </a:t>
            </a:r>
          </a:p>
          <a:p>
            <a:pPr algn="ctr">
              <a:buFontTx/>
              <a:buNone/>
            </a:pPr>
            <a:r>
              <a:rPr lang="en-US" altLang="en-US" sz="2400">
                <a:solidFill>
                  <a:srgbClr val="000000"/>
                </a:solidFill>
                <a:cs typeface="Times New Roman" pitchFamily="18" charset="0"/>
                <a:sym typeface="Symbol" pitchFamily="18" charset="2"/>
              </a:rPr>
              <a:t>(</a:t>
            </a:r>
            <a:r>
              <a:rPr lang="en-US" altLang="en-US" sz="2400" i="1">
                <a:solidFill>
                  <a:srgbClr val="000000"/>
                </a:solidFill>
                <a:cs typeface="Times New Roman" pitchFamily="18" charset="0"/>
              </a:rPr>
              <a:t>S</a:t>
            </a:r>
            <a:r>
              <a:rPr lang="en-US" altLang="en-US" sz="2400">
                <a:solidFill>
                  <a:srgbClr val="000000"/>
                </a:solidFill>
                <a:cs typeface="Times New Roman" pitchFamily="18" charset="0"/>
              </a:rPr>
              <a:t>)</a:t>
            </a:r>
            <a:r>
              <a:rPr lang="en-US" altLang="en-US" sz="2400" baseline="30000">
                <a:solidFill>
                  <a:srgbClr val="000000"/>
                </a:solidFill>
                <a:cs typeface="Times New Roman" pitchFamily="18" charset="0"/>
              </a:rPr>
              <a:t>2</a:t>
            </a:r>
            <a:r>
              <a:rPr lang="en-US" altLang="en-US" sz="2400">
                <a:solidFill>
                  <a:srgbClr val="000000"/>
                </a:solidFill>
                <a:cs typeface="Times New Roman" pitchFamily="18" charset="0"/>
              </a:rPr>
              <a:t> = </a:t>
            </a:r>
            <a:r>
              <a:rPr lang="en-US" altLang="en-US" sz="2400">
                <a:solidFill>
                  <a:srgbClr val="000000"/>
                </a:solidFill>
                <a:cs typeface="Times New Roman" pitchFamily="18" charset="0"/>
                <a:sym typeface="Symbol" pitchFamily="18" charset="2"/>
              </a:rPr>
              <a:t>(</a:t>
            </a:r>
            <a:r>
              <a:rPr lang="en-US" altLang="en-US" sz="2400" i="1">
                <a:solidFill>
                  <a:srgbClr val="000000"/>
                </a:solidFill>
                <a:cs typeface="Times New Roman" pitchFamily="18" charset="0"/>
              </a:rPr>
              <a:t>x</a:t>
            </a:r>
            <a:r>
              <a:rPr lang="en-US" altLang="en-US" sz="2400">
                <a:solidFill>
                  <a:srgbClr val="000000"/>
                </a:solidFill>
                <a:cs typeface="Times New Roman" pitchFamily="18" charset="0"/>
              </a:rPr>
              <a:t>)</a:t>
            </a:r>
            <a:r>
              <a:rPr lang="en-US" altLang="en-US" sz="2400" baseline="30000">
                <a:solidFill>
                  <a:srgbClr val="000000"/>
                </a:solidFill>
                <a:cs typeface="Times New Roman" pitchFamily="18" charset="0"/>
              </a:rPr>
              <a:t>2</a:t>
            </a:r>
            <a:r>
              <a:rPr lang="en-US" altLang="en-US" sz="2400">
                <a:solidFill>
                  <a:srgbClr val="000000"/>
                </a:solidFill>
                <a:cs typeface="Times New Roman" pitchFamily="18" charset="0"/>
              </a:rPr>
              <a:t> </a:t>
            </a:r>
            <a:r>
              <a:rPr lang="en-US" altLang="en-US" sz="2400">
                <a:solidFill>
                  <a:srgbClr val="FF0000"/>
                </a:solidFill>
              </a:rPr>
              <a:t>+</a:t>
            </a:r>
            <a:r>
              <a:rPr lang="en-US" altLang="en-US" sz="2400">
                <a:solidFill>
                  <a:srgbClr val="000000"/>
                </a:solidFill>
              </a:rPr>
              <a:t> </a:t>
            </a:r>
            <a:r>
              <a:rPr lang="en-US" altLang="en-US" sz="2400">
                <a:solidFill>
                  <a:srgbClr val="000000"/>
                </a:solidFill>
                <a:cs typeface="Times New Roman" pitchFamily="18" charset="0"/>
                <a:sym typeface="Symbol" pitchFamily="18" charset="2"/>
              </a:rPr>
              <a:t>(</a:t>
            </a:r>
            <a:r>
              <a:rPr lang="en-US" altLang="en-US" sz="2400" i="1">
                <a:solidFill>
                  <a:srgbClr val="000000"/>
                </a:solidFill>
                <a:cs typeface="Times New Roman" pitchFamily="18" charset="0"/>
                <a:sym typeface="Symbol" pitchFamily="18" charset="2"/>
              </a:rPr>
              <a:t>c</a:t>
            </a:r>
            <a:r>
              <a:rPr lang="en-US" altLang="en-US" sz="2400">
                <a:solidFill>
                  <a:srgbClr val="000000"/>
                </a:solidFill>
                <a:cs typeface="Times New Roman" pitchFamily="18" charset="0"/>
                <a:sym typeface="Symbol" pitchFamily="18" charset="2"/>
              </a:rPr>
              <a:t></a:t>
            </a:r>
            <a:r>
              <a:rPr lang="en-US" altLang="en-US" sz="2400" i="1">
                <a:solidFill>
                  <a:srgbClr val="000000"/>
                </a:solidFill>
                <a:cs typeface="Times New Roman" pitchFamily="18" charset="0"/>
              </a:rPr>
              <a:t>t</a:t>
            </a:r>
            <a:r>
              <a:rPr lang="en-US" altLang="en-US" sz="2400">
                <a:solidFill>
                  <a:srgbClr val="000000"/>
                </a:solidFill>
                <a:cs typeface="Times New Roman" pitchFamily="18" charset="0"/>
              </a:rPr>
              <a:t>)</a:t>
            </a:r>
            <a:r>
              <a:rPr lang="en-US" altLang="en-US" sz="2400" baseline="30000">
                <a:solidFill>
                  <a:srgbClr val="000000"/>
                </a:solidFill>
                <a:cs typeface="Times New Roman" pitchFamily="18" charset="0"/>
              </a:rPr>
              <a:t>2</a:t>
            </a:r>
            <a:r>
              <a:rPr lang="en-US" altLang="en-US" sz="2400">
                <a:solidFill>
                  <a:srgbClr val="000000"/>
                </a:solidFill>
                <a:cs typeface="Times New Roman" pitchFamily="18" charset="0"/>
              </a:rPr>
              <a:t>.</a:t>
            </a:r>
            <a:endParaRPr lang="en-US" altLang="en-US" sz="2400"/>
          </a:p>
          <a:p>
            <a:pPr>
              <a:buFontTx/>
              <a:buNone/>
            </a:pPr>
            <a:r>
              <a:rPr lang="en-US" altLang="en-US" sz="2400">
                <a:solidFill>
                  <a:srgbClr val="000000"/>
                </a:solidFill>
                <a:sym typeface="Symbol" pitchFamily="18" charset="2"/>
              </a:rPr>
              <a:t></a:t>
            </a:r>
            <a:r>
              <a:rPr lang="en-US" altLang="en-US" sz="2400"/>
              <a:t>Suppose IRF S is stationary, and                                    IRF S’ is moving to the right at a                                 constant velocity. The world line for a                            stationary point at the origin in S’ would                             then look like this:</a:t>
            </a:r>
          </a:p>
          <a:p>
            <a:pPr>
              <a:buFontTx/>
              <a:buNone/>
            </a:pPr>
            <a:r>
              <a:rPr lang="en-US" altLang="en-US" sz="2400">
                <a:solidFill>
                  <a:srgbClr val="000000"/>
                </a:solidFill>
                <a:sym typeface="Symbol" pitchFamily="18" charset="2"/>
              </a:rPr>
              <a:t></a:t>
            </a:r>
            <a:r>
              <a:rPr lang="en-US" altLang="en-US" sz="2400"/>
              <a:t>This point is obviously moving along                               the </a:t>
            </a:r>
            <a:r>
              <a:rPr lang="en-US" altLang="en-US" sz="2400" i="1"/>
              <a:t>ct’</a:t>
            </a:r>
            <a:r>
              <a:rPr lang="en-US" altLang="en-US" sz="2400"/>
              <a:t> axis of S’ (and not along the x’ axis).</a:t>
            </a:r>
          </a:p>
          <a:p>
            <a:pPr>
              <a:buFontTx/>
              <a:buNone/>
            </a:pPr>
            <a:r>
              <a:rPr lang="en-US" altLang="en-US" sz="2400">
                <a:solidFill>
                  <a:srgbClr val="000000"/>
                </a:solidFill>
                <a:sym typeface="Symbol" pitchFamily="18" charset="2"/>
              </a:rPr>
              <a:t></a:t>
            </a:r>
            <a:r>
              <a:rPr lang="en-US" altLang="en-US" sz="2400"/>
              <a:t>Because in Euclidean spacetime </a:t>
            </a:r>
            <a:r>
              <a:rPr lang="en-US" altLang="en-US" sz="2400">
                <a:sym typeface="Symbol" pitchFamily="18" charset="2"/>
              </a:rPr>
              <a:t></a:t>
            </a:r>
            <a:r>
              <a:rPr lang="en-US" altLang="en-US" sz="2400" i="1">
                <a:sym typeface="Symbol" pitchFamily="18" charset="2"/>
              </a:rPr>
              <a:t>x</a:t>
            </a:r>
            <a:r>
              <a:rPr lang="en-US" altLang="en-US" sz="2400">
                <a:sym typeface="Symbol" pitchFamily="18" charset="2"/>
              </a:rPr>
              <a:t> and </a:t>
            </a:r>
            <a:r>
              <a:rPr lang="en-US" altLang="en-US" sz="2400" i="1">
                <a:sym typeface="Symbol" pitchFamily="18" charset="2"/>
              </a:rPr>
              <a:t>t </a:t>
            </a:r>
            <a:r>
              <a:rPr lang="en-US" altLang="en-US" sz="2400">
                <a:sym typeface="Symbol" pitchFamily="18" charset="2"/>
              </a:rPr>
              <a:t>are absolute, we superimpose S’ over S so that both quantities are invariant. Like this:  </a:t>
            </a:r>
          </a:p>
        </p:txBody>
      </p:sp>
      <p:sp>
        <p:nvSpPr>
          <p:cNvPr id="22531" name="Rectangle 118"/>
          <p:cNvSpPr>
            <a:spLocks noChangeArrowheads="1"/>
          </p:cNvSpPr>
          <p:nvPr/>
        </p:nvSpPr>
        <p:spPr bwMode="auto">
          <a:xfrm>
            <a:off x="685800" y="393700"/>
            <a:ext cx="77724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b="1">
                <a:solidFill>
                  <a:schemeClr val="tx2"/>
                </a:solidFill>
              </a:rPr>
              <a:t>Option A: Relativity</a:t>
            </a:r>
            <a:br>
              <a:rPr lang="en-US" altLang="en-US" sz="2800" b="1">
                <a:solidFill>
                  <a:schemeClr val="tx2"/>
                </a:solidFill>
              </a:rPr>
            </a:br>
            <a:r>
              <a:rPr lang="en-US" altLang="en-US" sz="2800"/>
              <a:t>A.3 – Spacetime diagrams</a:t>
            </a:r>
          </a:p>
        </p:txBody>
      </p:sp>
      <p:pic>
        <p:nvPicPr>
          <p:cNvPr id="13320" name="Picture 8"/>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35713" y="2898775"/>
            <a:ext cx="2676525" cy="25336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36" name="Line 24"/>
          <p:cNvSpPr>
            <a:spLocks noChangeShapeType="1"/>
          </p:cNvSpPr>
          <p:nvPr/>
        </p:nvSpPr>
        <p:spPr bwMode="auto">
          <a:xfrm flipV="1">
            <a:off x="6551613" y="3481388"/>
            <a:ext cx="552450" cy="1789112"/>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 name="Group 22"/>
          <p:cNvGrpSpPr>
            <a:grpSpLocks/>
          </p:cNvGrpSpPr>
          <p:nvPr/>
        </p:nvGrpSpPr>
        <p:grpSpPr bwMode="auto">
          <a:xfrm>
            <a:off x="6550025" y="2936875"/>
            <a:ext cx="889000" cy="2339975"/>
            <a:chOff x="712" y="2588"/>
            <a:chExt cx="560" cy="1474"/>
          </a:xfrm>
        </p:grpSpPr>
        <p:sp>
          <p:nvSpPr>
            <p:cNvPr id="22536" name="Line 20"/>
            <p:cNvSpPr>
              <a:spLocks noChangeShapeType="1"/>
            </p:cNvSpPr>
            <p:nvPr/>
          </p:nvSpPr>
          <p:spPr bwMode="auto">
            <a:xfrm flipV="1">
              <a:off x="712" y="2857"/>
              <a:ext cx="372" cy="1205"/>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37" name="Text Box 21"/>
            <p:cNvSpPr txBox="1">
              <a:spLocks noChangeArrowheads="1"/>
            </p:cNvSpPr>
            <p:nvPr/>
          </p:nvSpPr>
          <p:spPr bwMode="auto">
            <a:xfrm>
              <a:off x="964" y="2588"/>
              <a:ext cx="30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rgbClr val="FF0000"/>
                  </a:solidFill>
                </a:rPr>
                <a:t>ct’</a:t>
              </a:r>
            </a:p>
          </p:txBody>
        </p:sp>
      </p:grpSp>
      <p:pic>
        <p:nvPicPr>
          <p:cNvPr id="13339" name="Picture 27"/>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20000">
            <a:off x="6664325" y="3365500"/>
            <a:ext cx="2686050" cy="24479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3730">
                                            <p:txEl>
                                              <p:pRg st="1" end="1"/>
                                            </p:txEl>
                                          </p:spTgt>
                                        </p:tgtEl>
                                        <p:attrNameLst>
                                          <p:attrName>style.visibility</p:attrName>
                                        </p:attrNameLst>
                                      </p:cBhvr>
                                      <p:to>
                                        <p:strVal val="visible"/>
                                      </p:to>
                                    </p:set>
                                    <p:anim calcmode="lin" valueType="num">
                                      <p:cBhvr additive="base">
                                        <p:cTn id="7" dur="500" fill="hold"/>
                                        <p:tgtEl>
                                          <p:spTgt spid="7373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373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3730">
                                            <p:txEl>
                                              <p:pRg st="2" end="2"/>
                                            </p:txEl>
                                          </p:spTgt>
                                        </p:tgtEl>
                                        <p:attrNameLst>
                                          <p:attrName>style.visibility</p:attrName>
                                        </p:attrNameLst>
                                      </p:cBhvr>
                                      <p:to>
                                        <p:strVal val="visible"/>
                                      </p:to>
                                    </p:set>
                                    <p:anim calcmode="lin" valueType="num">
                                      <p:cBhvr additive="base">
                                        <p:cTn id="13" dur="500" fill="hold"/>
                                        <p:tgtEl>
                                          <p:spTgt spid="7373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373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73730">
                                            <p:txEl>
                                              <p:pRg st="3" end="3"/>
                                            </p:txEl>
                                          </p:spTgt>
                                        </p:tgtEl>
                                        <p:attrNameLst>
                                          <p:attrName>style.visibility</p:attrName>
                                        </p:attrNameLst>
                                      </p:cBhvr>
                                      <p:to>
                                        <p:strVal val="visible"/>
                                      </p:to>
                                    </p:set>
                                    <p:anim calcmode="lin" valueType="num">
                                      <p:cBhvr additive="base">
                                        <p:cTn id="19" dur="500" fill="hold"/>
                                        <p:tgtEl>
                                          <p:spTgt spid="73730">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373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par>
                                <p:cTn id="21" presetID="10" presetClass="entr" presetSubtype="0" fill="hold" nodeType="withEffect">
                                  <p:stCondLst>
                                    <p:cond delay="0"/>
                                  </p:stCondLst>
                                  <p:childTnLst>
                                    <p:set>
                                      <p:cBhvr>
                                        <p:cTn id="22" dur="1" fill="hold">
                                          <p:stCondLst>
                                            <p:cond delay="0"/>
                                          </p:stCondLst>
                                        </p:cTn>
                                        <p:tgtEl>
                                          <p:spTgt spid="13320"/>
                                        </p:tgtEl>
                                        <p:attrNameLst>
                                          <p:attrName>style.visibility</p:attrName>
                                        </p:attrNameLst>
                                      </p:cBhvr>
                                      <p:to>
                                        <p:strVal val="visible"/>
                                      </p:to>
                                    </p:set>
                                    <p:animEffect transition="in" filter="fade">
                                      <p:cBhvr>
                                        <p:cTn id="23" dur="2000"/>
                                        <p:tgtEl>
                                          <p:spTgt spid="1332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3336"/>
                                        </p:tgtEl>
                                        <p:attrNameLst>
                                          <p:attrName>style.visibility</p:attrName>
                                        </p:attrNameLst>
                                      </p:cBhvr>
                                      <p:to>
                                        <p:strVal val="visible"/>
                                      </p:to>
                                    </p:set>
                                    <p:animEffect transition="in" filter="wipe(down)">
                                      <p:cBhvr>
                                        <p:cTn id="28" dur="1000"/>
                                        <p:tgtEl>
                                          <p:spTgt spid="13336"/>
                                        </p:tgtEl>
                                      </p:cBhvr>
                                    </p:animEffect>
                                  </p:childTnLst>
                                  <p:subTnLst>
                                    <p:audio>
                                      <p:cMediaNode>
                                        <p:cTn display="0" masterRel="sameClick">
                                          <p:stCondLst>
                                            <p:cond evt="begin" delay="0">
                                              <p:tn val="26"/>
                                            </p:cond>
                                          </p:stCondLst>
                                          <p:endCondLst>
                                            <p:cond evt="onStopAudio" delay="0">
                                              <p:tgtEl>
                                                <p:sldTgt/>
                                              </p:tgtEl>
                                            </p:cond>
                                          </p:endCondLst>
                                        </p:cTn>
                                        <p:tgtEl>
                                          <p:sndTgt r:embed="rId5" name="chimes.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73730">
                                            <p:txEl>
                                              <p:pRg st="4" end="4"/>
                                            </p:txEl>
                                          </p:spTgt>
                                        </p:tgtEl>
                                        <p:attrNameLst>
                                          <p:attrName>style.visibility</p:attrName>
                                        </p:attrNameLst>
                                      </p:cBhvr>
                                      <p:to>
                                        <p:strVal val="visible"/>
                                      </p:to>
                                    </p:set>
                                    <p:anim calcmode="lin" valueType="num">
                                      <p:cBhvr additive="base">
                                        <p:cTn id="33" dur="500" fill="hold"/>
                                        <p:tgtEl>
                                          <p:spTgt spid="73730">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373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4" name="arrow.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4"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wipe(down)">
                                      <p:cBhvr>
                                        <p:cTn id="39" dur="500"/>
                                        <p:tgtEl>
                                          <p:spTgt spid="2"/>
                                        </p:tgtEl>
                                      </p:cBhvr>
                                    </p:animEffect>
                                  </p:childTnLst>
                                  <p:subTnLst>
                                    <p:audio>
                                      <p:cMediaNode>
                                        <p:cTn display="0" masterRel="sameClick">
                                          <p:stCondLst>
                                            <p:cond evt="begin" delay="0">
                                              <p:tn val="37"/>
                                            </p:cond>
                                          </p:stCondLst>
                                          <p:endCondLst>
                                            <p:cond evt="onStopAudio" delay="0">
                                              <p:tgtEl>
                                                <p:sldTgt/>
                                              </p:tgtEl>
                                            </p:cond>
                                          </p:endCondLst>
                                        </p:cTn>
                                        <p:tgtEl>
                                          <p:sndTgt r:embed="rId3" name="camera.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nodeType="clickEffect">
                                  <p:stCondLst>
                                    <p:cond delay="0"/>
                                  </p:stCondLst>
                                  <p:childTnLst>
                                    <p:set>
                                      <p:cBhvr>
                                        <p:cTn id="43" dur="1" fill="hold">
                                          <p:stCondLst>
                                            <p:cond delay="0"/>
                                          </p:stCondLst>
                                        </p:cTn>
                                        <p:tgtEl>
                                          <p:spTgt spid="73730">
                                            <p:txEl>
                                              <p:pRg st="5" end="5"/>
                                            </p:txEl>
                                          </p:spTgt>
                                        </p:tgtEl>
                                        <p:attrNameLst>
                                          <p:attrName>style.visibility</p:attrName>
                                        </p:attrNameLst>
                                      </p:cBhvr>
                                      <p:to>
                                        <p:strVal val="visible"/>
                                      </p:to>
                                    </p:set>
                                    <p:anim calcmode="lin" valueType="num">
                                      <p:cBhvr additive="base">
                                        <p:cTn id="44" dur="500" fill="hold"/>
                                        <p:tgtEl>
                                          <p:spTgt spid="73730">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7373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ntr" presetSubtype="0" fill="hold" nodeType="clickEffect">
                                  <p:stCondLst>
                                    <p:cond delay="0"/>
                                  </p:stCondLst>
                                  <p:childTnLst>
                                    <p:set>
                                      <p:cBhvr>
                                        <p:cTn id="49" dur="1" fill="hold">
                                          <p:stCondLst>
                                            <p:cond delay="0"/>
                                          </p:stCondLst>
                                        </p:cTn>
                                        <p:tgtEl>
                                          <p:spTgt spid="13339"/>
                                        </p:tgtEl>
                                        <p:attrNameLst>
                                          <p:attrName>style.visibility</p:attrName>
                                        </p:attrNameLst>
                                      </p:cBhvr>
                                      <p:to>
                                        <p:strVal val="visible"/>
                                      </p:to>
                                    </p:set>
                                    <p:animEffect transition="in" filter="fade">
                                      <p:cBhvr>
                                        <p:cTn id="50" dur="1000"/>
                                        <p:tgtEl>
                                          <p:spTgt spid="13339"/>
                                        </p:tgtEl>
                                      </p:cBhvr>
                                    </p:animEffect>
                                  </p:childTnLst>
                                  <p:subTnLst>
                                    <p:audio>
                                      <p:cMediaNode>
                                        <p:cTn display="0" masterRel="sameClick">
                                          <p:stCondLst>
                                            <p:cond evt="begin" delay="0">
                                              <p:tn val="48"/>
                                            </p:cond>
                                          </p:stCondLst>
                                          <p:endCondLst>
                                            <p:cond evt="onStopAudio" delay="0">
                                              <p:tgtEl>
                                                <p:sldTgt/>
                                              </p:tgtEl>
                                            </p:cond>
                                          </p:endCondLst>
                                        </p:cTn>
                                        <p:tgtEl>
                                          <p:sndTgt r:embed="rId6" name="voltage.wav"/>
                                        </p:tgtEl>
                                      </p:cMediaNode>
                                    </p:audio>
                                  </p:subTnLst>
                                </p:cTn>
                              </p:par>
                              <p:par>
                                <p:cTn id="51" presetID="1" presetClass="exit" presetSubtype="0" fill="hold" grpId="1" nodeType="withEffect">
                                  <p:stCondLst>
                                    <p:cond delay="0"/>
                                  </p:stCondLst>
                                  <p:childTnLst>
                                    <p:set>
                                      <p:cBhvr>
                                        <p:cTn id="52" dur="1" fill="hold">
                                          <p:stCondLst>
                                            <p:cond delay="0"/>
                                          </p:stCondLst>
                                        </p:cTn>
                                        <p:tgtEl>
                                          <p:spTgt spid="13336"/>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36" grpId="0" animBg="1"/>
      <p:bldP spid="13336"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ChangeArrowheads="1"/>
          </p:cNvSpPr>
          <p:nvPr/>
        </p:nvSpPr>
        <p:spPr bwMode="auto">
          <a:xfrm>
            <a:off x="685800" y="1338263"/>
            <a:ext cx="7772400" cy="5519737"/>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a:solidFill>
                  <a:srgbClr val="333399"/>
                </a:solidFill>
              </a:rPr>
              <a:t>Spacetime diagrams</a:t>
            </a:r>
            <a:r>
              <a:rPr lang="en-US" altLang="en-US" sz="2400">
                <a:solidFill>
                  <a:srgbClr val="333399"/>
                </a:solidFill>
              </a:rPr>
              <a:t> – Euclidean (and incorrect)</a:t>
            </a:r>
            <a:endParaRPr lang="en-US" altLang="en-US" sz="2000">
              <a:solidFill>
                <a:srgbClr val="000000"/>
              </a:solidFill>
              <a:latin typeface="Courier New" pitchFamily="49" charset="0"/>
              <a:cs typeface="Times New Roman" pitchFamily="18" charset="0"/>
            </a:endParaRPr>
          </a:p>
          <a:p>
            <a:pPr>
              <a:buFontTx/>
              <a:buNone/>
            </a:pPr>
            <a:r>
              <a:rPr lang="en-US" altLang="en-US" sz="2400">
                <a:solidFill>
                  <a:srgbClr val="000000"/>
                </a:solidFill>
                <a:cs typeface="Times New Roman" pitchFamily="18" charset="0"/>
                <a:sym typeface="Symbol" pitchFamily="18" charset="2"/>
              </a:rPr>
              <a:t></a:t>
            </a:r>
            <a:r>
              <a:rPr lang="en-US" altLang="en-US" sz="2400"/>
              <a:t>First we show Euclidean spacetime whose geometry is governed by the relationship </a:t>
            </a:r>
          </a:p>
          <a:p>
            <a:pPr algn="ctr">
              <a:buFontTx/>
              <a:buNone/>
            </a:pPr>
            <a:r>
              <a:rPr lang="en-US" altLang="en-US" sz="2400">
                <a:solidFill>
                  <a:srgbClr val="000000"/>
                </a:solidFill>
                <a:cs typeface="Times New Roman" pitchFamily="18" charset="0"/>
                <a:sym typeface="Symbol" pitchFamily="18" charset="2"/>
              </a:rPr>
              <a:t>(</a:t>
            </a:r>
            <a:r>
              <a:rPr lang="en-US" altLang="en-US" sz="2400" i="1">
                <a:solidFill>
                  <a:srgbClr val="000000"/>
                </a:solidFill>
                <a:cs typeface="Times New Roman" pitchFamily="18" charset="0"/>
              </a:rPr>
              <a:t>S</a:t>
            </a:r>
            <a:r>
              <a:rPr lang="en-US" altLang="en-US" sz="2400">
                <a:solidFill>
                  <a:srgbClr val="000000"/>
                </a:solidFill>
                <a:cs typeface="Times New Roman" pitchFamily="18" charset="0"/>
              </a:rPr>
              <a:t>)</a:t>
            </a:r>
            <a:r>
              <a:rPr lang="en-US" altLang="en-US" sz="2400" baseline="30000">
                <a:solidFill>
                  <a:srgbClr val="000000"/>
                </a:solidFill>
                <a:cs typeface="Times New Roman" pitchFamily="18" charset="0"/>
              </a:rPr>
              <a:t>2</a:t>
            </a:r>
            <a:r>
              <a:rPr lang="en-US" altLang="en-US" sz="2400">
                <a:solidFill>
                  <a:srgbClr val="000000"/>
                </a:solidFill>
                <a:cs typeface="Times New Roman" pitchFamily="18" charset="0"/>
              </a:rPr>
              <a:t> = </a:t>
            </a:r>
            <a:r>
              <a:rPr lang="en-US" altLang="en-US" sz="2400">
                <a:solidFill>
                  <a:srgbClr val="000000"/>
                </a:solidFill>
                <a:cs typeface="Times New Roman" pitchFamily="18" charset="0"/>
                <a:sym typeface="Symbol" pitchFamily="18" charset="2"/>
              </a:rPr>
              <a:t>(</a:t>
            </a:r>
            <a:r>
              <a:rPr lang="en-US" altLang="en-US" sz="2400" i="1">
                <a:solidFill>
                  <a:srgbClr val="000000"/>
                </a:solidFill>
                <a:cs typeface="Times New Roman" pitchFamily="18" charset="0"/>
              </a:rPr>
              <a:t>x</a:t>
            </a:r>
            <a:r>
              <a:rPr lang="en-US" altLang="en-US" sz="2400">
                <a:solidFill>
                  <a:srgbClr val="000000"/>
                </a:solidFill>
                <a:cs typeface="Times New Roman" pitchFamily="18" charset="0"/>
              </a:rPr>
              <a:t>)</a:t>
            </a:r>
            <a:r>
              <a:rPr lang="en-US" altLang="en-US" sz="2400" baseline="30000">
                <a:solidFill>
                  <a:srgbClr val="000000"/>
                </a:solidFill>
                <a:cs typeface="Times New Roman" pitchFamily="18" charset="0"/>
              </a:rPr>
              <a:t>2</a:t>
            </a:r>
            <a:r>
              <a:rPr lang="en-US" altLang="en-US" sz="2400">
                <a:solidFill>
                  <a:srgbClr val="000000"/>
                </a:solidFill>
                <a:cs typeface="Times New Roman" pitchFamily="18" charset="0"/>
              </a:rPr>
              <a:t> </a:t>
            </a:r>
            <a:r>
              <a:rPr lang="en-US" altLang="en-US" sz="2400">
                <a:solidFill>
                  <a:srgbClr val="FF0000"/>
                </a:solidFill>
              </a:rPr>
              <a:t>+</a:t>
            </a:r>
            <a:r>
              <a:rPr lang="en-US" altLang="en-US" sz="2400">
                <a:solidFill>
                  <a:srgbClr val="000000"/>
                </a:solidFill>
              </a:rPr>
              <a:t> </a:t>
            </a:r>
            <a:r>
              <a:rPr lang="en-US" altLang="en-US" sz="2400">
                <a:solidFill>
                  <a:srgbClr val="000000"/>
                </a:solidFill>
                <a:cs typeface="Times New Roman" pitchFamily="18" charset="0"/>
                <a:sym typeface="Symbol" pitchFamily="18" charset="2"/>
              </a:rPr>
              <a:t>(</a:t>
            </a:r>
            <a:r>
              <a:rPr lang="en-US" altLang="en-US" sz="2400" i="1">
                <a:solidFill>
                  <a:srgbClr val="000000"/>
                </a:solidFill>
                <a:cs typeface="Times New Roman" pitchFamily="18" charset="0"/>
                <a:sym typeface="Symbol" pitchFamily="18" charset="2"/>
              </a:rPr>
              <a:t>c</a:t>
            </a:r>
            <a:r>
              <a:rPr lang="en-US" altLang="en-US" sz="2400">
                <a:solidFill>
                  <a:srgbClr val="000000"/>
                </a:solidFill>
                <a:cs typeface="Times New Roman" pitchFamily="18" charset="0"/>
                <a:sym typeface="Symbol" pitchFamily="18" charset="2"/>
              </a:rPr>
              <a:t></a:t>
            </a:r>
            <a:r>
              <a:rPr lang="en-US" altLang="en-US" sz="2400" i="1">
                <a:solidFill>
                  <a:srgbClr val="000000"/>
                </a:solidFill>
                <a:cs typeface="Times New Roman" pitchFamily="18" charset="0"/>
              </a:rPr>
              <a:t>t</a:t>
            </a:r>
            <a:r>
              <a:rPr lang="en-US" altLang="en-US" sz="2400">
                <a:solidFill>
                  <a:srgbClr val="000000"/>
                </a:solidFill>
                <a:cs typeface="Times New Roman" pitchFamily="18" charset="0"/>
              </a:rPr>
              <a:t>)</a:t>
            </a:r>
            <a:r>
              <a:rPr lang="en-US" altLang="en-US" sz="2400" baseline="30000">
                <a:solidFill>
                  <a:srgbClr val="000000"/>
                </a:solidFill>
                <a:cs typeface="Times New Roman" pitchFamily="18" charset="0"/>
              </a:rPr>
              <a:t>2</a:t>
            </a:r>
            <a:r>
              <a:rPr lang="en-US" altLang="en-US" sz="2400">
                <a:solidFill>
                  <a:srgbClr val="000000"/>
                </a:solidFill>
                <a:cs typeface="Times New Roman" pitchFamily="18" charset="0"/>
              </a:rPr>
              <a:t>.</a:t>
            </a:r>
            <a:endParaRPr lang="en-US" altLang="en-US" sz="2400"/>
          </a:p>
          <a:p>
            <a:pPr>
              <a:buFontTx/>
              <a:buNone/>
            </a:pPr>
            <a:r>
              <a:rPr lang="en-US" altLang="en-US" sz="2400">
                <a:solidFill>
                  <a:srgbClr val="000000"/>
                </a:solidFill>
                <a:sym typeface="Symbol" pitchFamily="18" charset="2"/>
              </a:rPr>
              <a:t></a:t>
            </a:r>
            <a:r>
              <a:rPr lang="en-US" altLang="en-US" sz="2400"/>
              <a:t>The coordinates of the points A and B                                in S and S’ can be found.</a:t>
            </a:r>
          </a:p>
          <a:p>
            <a:pPr>
              <a:buFontTx/>
              <a:buNone/>
            </a:pPr>
            <a:r>
              <a:rPr lang="en-US" altLang="en-US" sz="2400">
                <a:solidFill>
                  <a:srgbClr val="000000"/>
                </a:solidFill>
                <a:sym typeface="Symbol" pitchFamily="18" charset="2"/>
              </a:rPr>
              <a:t></a:t>
            </a:r>
            <a:r>
              <a:rPr lang="en-US" altLang="en-US" sz="2400"/>
              <a:t>In S:	(</a:t>
            </a:r>
            <a:r>
              <a:rPr lang="en-US" altLang="en-US" sz="2400" i="1"/>
              <a:t>x</a:t>
            </a:r>
            <a:r>
              <a:rPr lang="en-US" altLang="en-US" sz="2400" baseline="-25000"/>
              <a:t>A</a:t>
            </a:r>
            <a:r>
              <a:rPr lang="en-US" altLang="en-US" sz="2400"/>
              <a:t>, </a:t>
            </a:r>
            <a:r>
              <a:rPr lang="en-US" altLang="en-US" sz="2400" i="1"/>
              <a:t>ct</a:t>
            </a:r>
            <a:r>
              <a:rPr lang="en-US" altLang="en-US" sz="2400" baseline="-25000"/>
              <a:t>A</a:t>
            </a:r>
            <a:r>
              <a:rPr lang="en-US" altLang="en-US" sz="2400" i="1"/>
              <a:t> </a:t>
            </a:r>
            <a:r>
              <a:rPr lang="en-US" altLang="en-US" sz="2400"/>
              <a:t>) = (4, 3); 	</a:t>
            </a:r>
          </a:p>
          <a:p>
            <a:pPr>
              <a:buFontTx/>
              <a:buNone/>
            </a:pPr>
            <a:r>
              <a:rPr lang="en-US" altLang="en-US" sz="2400"/>
              <a:t>	(</a:t>
            </a:r>
            <a:r>
              <a:rPr lang="en-US" altLang="en-US" sz="2400" i="1"/>
              <a:t>x</a:t>
            </a:r>
            <a:r>
              <a:rPr lang="en-US" altLang="en-US" sz="2400" baseline="-25000"/>
              <a:t>B</a:t>
            </a:r>
            <a:r>
              <a:rPr lang="en-US" altLang="en-US" sz="2400"/>
              <a:t>, </a:t>
            </a:r>
            <a:r>
              <a:rPr lang="en-US" altLang="en-US" sz="2400" i="1"/>
              <a:t>ct</a:t>
            </a:r>
            <a:r>
              <a:rPr lang="en-US" altLang="en-US" sz="2400" baseline="-25000"/>
              <a:t>B</a:t>
            </a:r>
            <a:r>
              <a:rPr lang="en-US" altLang="en-US" sz="2400" i="1"/>
              <a:t> </a:t>
            </a:r>
            <a:r>
              <a:rPr lang="en-US" altLang="en-US" sz="2400"/>
              <a:t>) = (0, 0).</a:t>
            </a:r>
          </a:p>
          <a:p>
            <a:pPr>
              <a:buFontTx/>
              <a:buNone/>
            </a:pPr>
            <a:r>
              <a:rPr lang="en-US" altLang="en-US" sz="2400">
                <a:solidFill>
                  <a:srgbClr val="000000"/>
                </a:solidFill>
                <a:cs typeface="Times New Roman" pitchFamily="18" charset="0"/>
                <a:sym typeface="Symbol" pitchFamily="18" charset="2"/>
              </a:rPr>
              <a:t>Thus (</a:t>
            </a:r>
            <a:r>
              <a:rPr lang="en-US" altLang="en-US" sz="2400" i="1">
                <a:solidFill>
                  <a:srgbClr val="000000"/>
                </a:solidFill>
                <a:cs typeface="Times New Roman" pitchFamily="18" charset="0"/>
              </a:rPr>
              <a:t>S</a:t>
            </a:r>
            <a:r>
              <a:rPr lang="en-US" altLang="en-US" sz="2400">
                <a:solidFill>
                  <a:srgbClr val="000000"/>
                </a:solidFill>
                <a:cs typeface="Times New Roman" pitchFamily="18" charset="0"/>
              </a:rPr>
              <a:t>)</a:t>
            </a:r>
            <a:r>
              <a:rPr lang="en-US" altLang="en-US" sz="2400" baseline="30000">
                <a:solidFill>
                  <a:srgbClr val="000000"/>
                </a:solidFill>
                <a:cs typeface="Times New Roman" pitchFamily="18" charset="0"/>
              </a:rPr>
              <a:t>2</a:t>
            </a:r>
            <a:r>
              <a:rPr lang="en-US" altLang="en-US" sz="2400">
                <a:solidFill>
                  <a:srgbClr val="000000"/>
                </a:solidFill>
                <a:cs typeface="Times New Roman" pitchFamily="18" charset="0"/>
              </a:rPr>
              <a:t> = </a:t>
            </a:r>
            <a:r>
              <a:rPr lang="en-US" altLang="en-US" sz="2400">
                <a:solidFill>
                  <a:srgbClr val="000000"/>
                </a:solidFill>
                <a:cs typeface="Times New Roman" pitchFamily="18" charset="0"/>
                <a:sym typeface="Symbol" pitchFamily="18" charset="2"/>
              </a:rPr>
              <a:t>(0 – 4</a:t>
            </a:r>
            <a:r>
              <a:rPr lang="en-US" altLang="en-US" sz="2400">
                <a:solidFill>
                  <a:srgbClr val="000000"/>
                </a:solidFill>
                <a:cs typeface="Times New Roman" pitchFamily="18" charset="0"/>
              </a:rPr>
              <a:t>)</a:t>
            </a:r>
            <a:r>
              <a:rPr lang="en-US" altLang="en-US" sz="2400" baseline="30000">
                <a:solidFill>
                  <a:srgbClr val="000000"/>
                </a:solidFill>
                <a:cs typeface="Times New Roman" pitchFamily="18" charset="0"/>
              </a:rPr>
              <a:t>2</a:t>
            </a:r>
            <a:r>
              <a:rPr lang="en-US" altLang="en-US" sz="2400">
                <a:solidFill>
                  <a:srgbClr val="000000"/>
                </a:solidFill>
                <a:cs typeface="Times New Roman" pitchFamily="18" charset="0"/>
              </a:rPr>
              <a:t> </a:t>
            </a:r>
            <a:r>
              <a:rPr lang="en-US" altLang="en-US" sz="2400">
                <a:solidFill>
                  <a:srgbClr val="FF0000"/>
                </a:solidFill>
              </a:rPr>
              <a:t>+</a:t>
            </a:r>
            <a:r>
              <a:rPr lang="en-US" altLang="en-US" sz="2400">
                <a:solidFill>
                  <a:srgbClr val="000000"/>
                </a:solidFill>
              </a:rPr>
              <a:t> </a:t>
            </a:r>
            <a:r>
              <a:rPr lang="en-US" altLang="en-US" sz="2400">
                <a:solidFill>
                  <a:srgbClr val="000000"/>
                </a:solidFill>
                <a:cs typeface="Times New Roman" pitchFamily="18" charset="0"/>
                <a:sym typeface="Symbol" pitchFamily="18" charset="2"/>
              </a:rPr>
              <a:t>(0 – 3</a:t>
            </a:r>
            <a:r>
              <a:rPr lang="en-US" altLang="en-US" sz="2400">
                <a:solidFill>
                  <a:srgbClr val="000000"/>
                </a:solidFill>
                <a:cs typeface="Times New Roman" pitchFamily="18" charset="0"/>
              </a:rPr>
              <a:t>)</a:t>
            </a:r>
            <a:r>
              <a:rPr lang="en-US" altLang="en-US" sz="2400" baseline="30000">
                <a:solidFill>
                  <a:srgbClr val="000000"/>
                </a:solidFill>
                <a:cs typeface="Times New Roman" pitchFamily="18" charset="0"/>
              </a:rPr>
              <a:t>2</a:t>
            </a:r>
            <a:r>
              <a:rPr lang="en-US" altLang="en-US" sz="2400">
                <a:solidFill>
                  <a:srgbClr val="000000"/>
                </a:solidFill>
                <a:cs typeface="Times New Roman" pitchFamily="18" charset="0"/>
              </a:rPr>
              <a:t> = 25 m</a:t>
            </a:r>
            <a:r>
              <a:rPr lang="en-US" altLang="en-US" sz="2400" baseline="30000">
                <a:solidFill>
                  <a:srgbClr val="000000"/>
                </a:solidFill>
                <a:cs typeface="Times New Roman" pitchFamily="18" charset="0"/>
              </a:rPr>
              <a:t>2</a:t>
            </a:r>
            <a:r>
              <a:rPr lang="en-US" altLang="en-US" sz="2400">
                <a:solidFill>
                  <a:srgbClr val="000000"/>
                </a:solidFill>
                <a:cs typeface="Times New Roman" pitchFamily="18" charset="0"/>
              </a:rPr>
              <a:t>.</a:t>
            </a:r>
          </a:p>
          <a:p>
            <a:pPr>
              <a:buFontTx/>
              <a:buNone/>
            </a:pPr>
            <a:r>
              <a:rPr lang="en-US" altLang="en-US" sz="2400">
                <a:solidFill>
                  <a:srgbClr val="000000"/>
                </a:solidFill>
                <a:sym typeface="Symbol" pitchFamily="18" charset="2"/>
              </a:rPr>
              <a:t></a:t>
            </a:r>
            <a:r>
              <a:rPr lang="en-US" altLang="en-US" sz="2400"/>
              <a:t>In S’: (</a:t>
            </a:r>
            <a:r>
              <a:rPr lang="en-US" altLang="en-US" sz="2400" i="1"/>
              <a:t>x’</a:t>
            </a:r>
            <a:r>
              <a:rPr lang="en-US" altLang="en-US" sz="2400" baseline="-25000"/>
              <a:t>A</a:t>
            </a:r>
            <a:r>
              <a:rPr lang="en-US" altLang="en-US" sz="2400"/>
              <a:t>, </a:t>
            </a:r>
            <a:r>
              <a:rPr lang="en-US" altLang="en-US" sz="2400" i="1"/>
              <a:t>ct’</a:t>
            </a:r>
            <a:r>
              <a:rPr lang="en-US" altLang="en-US" sz="2400" baseline="-25000"/>
              <a:t>A</a:t>
            </a:r>
            <a:r>
              <a:rPr lang="en-US" altLang="en-US" sz="2400" i="1"/>
              <a:t> </a:t>
            </a:r>
            <a:r>
              <a:rPr lang="en-US" altLang="en-US" sz="2400"/>
              <a:t>) = (3, 4); 	</a:t>
            </a:r>
          </a:p>
          <a:p>
            <a:pPr>
              <a:buFontTx/>
              <a:buNone/>
            </a:pPr>
            <a:r>
              <a:rPr lang="en-US" altLang="en-US" sz="2400"/>
              <a:t>	(</a:t>
            </a:r>
            <a:r>
              <a:rPr lang="en-US" altLang="en-US" sz="2400" i="1"/>
              <a:t>x’</a:t>
            </a:r>
            <a:r>
              <a:rPr lang="en-US" altLang="en-US" sz="2400" baseline="-25000"/>
              <a:t>B</a:t>
            </a:r>
            <a:r>
              <a:rPr lang="en-US" altLang="en-US" sz="2400"/>
              <a:t>, </a:t>
            </a:r>
            <a:r>
              <a:rPr lang="en-US" altLang="en-US" sz="2400" i="1"/>
              <a:t>ct’</a:t>
            </a:r>
            <a:r>
              <a:rPr lang="en-US" altLang="en-US" sz="2400" baseline="-25000"/>
              <a:t>B</a:t>
            </a:r>
            <a:r>
              <a:rPr lang="en-US" altLang="en-US" sz="2400" i="1"/>
              <a:t> </a:t>
            </a:r>
            <a:r>
              <a:rPr lang="en-US" altLang="en-US" sz="2400"/>
              <a:t>) = (0, 0).</a:t>
            </a:r>
          </a:p>
          <a:p>
            <a:pPr>
              <a:buFontTx/>
              <a:buNone/>
            </a:pPr>
            <a:r>
              <a:rPr lang="en-US" altLang="en-US" sz="2400">
                <a:solidFill>
                  <a:srgbClr val="000000"/>
                </a:solidFill>
                <a:cs typeface="Times New Roman" pitchFamily="18" charset="0"/>
                <a:sym typeface="Symbol" pitchFamily="18" charset="2"/>
              </a:rPr>
              <a:t>Thus (</a:t>
            </a:r>
            <a:r>
              <a:rPr lang="en-US" altLang="en-US" sz="2400" i="1">
                <a:solidFill>
                  <a:srgbClr val="000000"/>
                </a:solidFill>
                <a:cs typeface="Times New Roman" pitchFamily="18" charset="0"/>
              </a:rPr>
              <a:t>S</a:t>
            </a:r>
            <a:r>
              <a:rPr lang="en-US" altLang="en-US" sz="2400">
                <a:solidFill>
                  <a:srgbClr val="000000"/>
                </a:solidFill>
                <a:cs typeface="Times New Roman" pitchFamily="18" charset="0"/>
              </a:rPr>
              <a:t>)</a:t>
            </a:r>
            <a:r>
              <a:rPr lang="en-US" altLang="en-US" sz="2400" baseline="30000">
                <a:solidFill>
                  <a:srgbClr val="000000"/>
                </a:solidFill>
                <a:cs typeface="Times New Roman" pitchFamily="18" charset="0"/>
              </a:rPr>
              <a:t>2</a:t>
            </a:r>
            <a:r>
              <a:rPr lang="en-US" altLang="en-US" sz="2400">
                <a:solidFill>
                  <a:srgbClr val="000000"/>
                </a:solidFill>
                <a:cs typeface="Times New Roman" pitchFamily="18" charset="0"/>
              </a:rPr>
              <a:t> = </a:t>
            </a:r>
            <a:r>
              <a:rPr lang="en-US" altLang="en-US" sz="2400">
                <a:solidFill>
                  <a:srgbClr val="000000"/>
                </a:solidFill>
                <a:cs typeface="Times New Roman" pitchFamily="18" charset="0"/>
                <a:sym typeface="Symbol" pitchFamily="18" charset="2"/>
              </a:rPr>
              <a:t>(0 – 3</a:t>
            </a:r>
            <a:r>
              <a:rPr lang="en-US" altLang="en-US" sz="2400">
                <a:solidFill>
                  <a:srgbClr val="000000"/>
                </a:solidFill>
                <a:cs typeface="Times New Roman" pitchFamily="18" charset="0"/>
              </a:rPr>
              <a:t>)</a:t>
            </a:r>
            <a:r>
              <a:rPr lang="en-US" altLang="en-US" sz="2400" baseline="30000">
                <a:solidFill>
                  <a:srgbClr val="000000"/>
                </a:solidFill>
                <a:cs typeface="Times New Roman" pitchFamily="18" charset="0"/>
              </a:rPr>
              <a:t>2</a:t>
            </a:r>
            <a:r>
              <a:rPr lang="en-US" altLang="en-US" sz="2400">
                <a:solidFill>
                  <a:srgbClr val="000000"/>
                </a:solidFill>
                <a:cs typeface="Times New Roman" pitchFamily="18" charset="0"/>
              </a:rPr>
              <a:t> </a:t>
            </a:r>
            <a:r>
              <a:rPr lang="en-US" altLang="en-US" sz="2400">
                <a:solidFill>
                  <a:srgbClr val="FF0000"/>
                </a:solidFill>
              </a:rPr>
              <a:t>+</a:t>
            </a:r>
            <a:r>
              <a:rPr lang="en-US" altLang="en-US" sz="2400">
                <a:solidFill>
                  <a:srgbClr val="000000"/>
                </a:solidFill>
              </a:rPr>
              <a:t> </a:t>
            </a:r>
            <a:r>
              <a:rPr lang="en-US" altLang="en-US" sz="2400">
                <a:solidFill>
                  <a:srgbClr val="000000"/>
                </a:solidFill>
                <a:cs typeface="Times New Roman" pitchFamily="18" charset="0"/>
                <a:sym typeface="Symbol" pitchFamily="18" charset="2"/>
              </a:rPr>
              <a:t>(0 – 4</a:t>
            </a:r>
            <a:r>
              <a:rPr lang="en-US" altLang="en-US" sz="2400">
                <a:solidFill>
                  <a:srgbClr val="000000"/>
                </a:solidFill>
                <a:cs typeface="Times New Roman" pitchFamily="18" charset="0"/>
              </a:rPr>
              <a:t>)</a:t>
            </a:r>
            <a:r>
              <a:rPr lang="en-US" altLang="en-US" sz="2400" baseline="30000">
                <a:solidFill>
                  <a:srgbClr val="000000"/>
                </a:solidFill>
                <a:cs typeface="Times New Roman" pitchFamily="18" charset="0"/>
              </a:rPr>
              <a:t>2</a:t>
            </a:r>
            <a:r>
              <a:rPr lang="en-US" altLang="en-US" sz="2400">
                <a:solidFill>
                  <a:srgbClr val="000000"/>
                </a:solidFill>
                <a:cs typeface="Times New Roman" pitchFamily="18" charset="0"/>
              </a:rPr>
              <a:t> = 25 m</a:t>
            </a:r>
            <a:r>
              <a:rPr lang="en-US" altLang="en-US" sz="2400" baseline="30000">
                <a:solidFill>
                  <a:srgbClr val="000000"/>
                </a:solidFill>
                <a:cs typeface="Times New Roman" pitchFamily="18" charset="0"/>
              </a:rPr>
              <a:t>2</a:t>
            </a:r>
            <a:r>
              <a:rPr lang="en-US" altLang="en-US" sz="2400">
                <a:solidFill>
                  <a:srgbClr val="000000"/>
                </a:solidFill>
                <a:cs typeface="Times New Roman" pitchFamily="18" charset="0"/>
              </a:rPr>
              <a:t>.</a:t>
            </a:r>
          </a:p>
          <a:p>
            <a:pPr>
              <a:buFontTx/>
              <a:buNone/>
            </a:pPr>
            <a:r>
              <a:rPr lang="en-US" altLang="en-US" sz="2400">
                <a:solidFill>
                  <a:srgbClr val="000000"/>
                </a:solidFill>
                <a:sym typeface="Symbol" pitchFamily="18" charset="2"/>
              </a:rPr>
              <a:t></a:t>
            </a:r>
            <a:r>
              <a:rPr lang="en-US" altLang="en-US" sz="2400"/>
              <a:t>In each IRF the distance between A and B is 5.0 m.</a:t>
            </a:r>
          </a:p>
        </p:txBody>
      </p:sp>
      <p:grpSp>
        <p:nvGrpSpPr>
          <p:cNvPr id="3" name="Group 10"/>
          <p:cNvGrpSpPr>
            <a:grpSpLocks/>
          </p:cNvGrpSpPr>
          <p:nvPr/>
        </p:nvGrpSpPr>
        <p:grpSpPr bwMode="auto">
          <a:xfrm>
            <a:off x="7974013" y="3670300"/>
            <a:ext cx="549275" cy="574675"/>
            <a:chOff x="3773" y="1467"/>
            <a:chExt cx="346" cy="362"/>
          </a:xfrm>
        </p:grpSpPr>
        <p:sp>
          <p:nvSpPr>
            <p:cNvPr id="2" name="Oval 27"/>
            <p:cNvSpPr>
              <a:spLocks noChangeArrowheads="1"/>
            </p:cNvSpPr>
            <p:nvPr/>
          </p:nvSpPr>
          <p:spPr bwMode="auto">
            <a:xfrm>
              <a:off x="3779" y="1694"/>
              <a:ext cx="129" cy="129"/>
            </a:xfrm>
            <a:prstGeom prst="ellipse">
              <a:avLst/>
            </a:prstGeom>
            <a:gradFill flip="none" rotWithShape="1">
              <a:gsLst>
                <a:gs pos="0">
                  <a:srgbClr val="008080">
                    <a:shade val="30000"/>
                    <a:satMod val="115000"/>
                  </a:srgbClr>
                </a:gs>
                <a:gs pos="50000">
                  <a:srgbClr val="008080">
                    <a:shade val="67500"/>
                    <a:satMod val="115000"/>
                  </a:srgbClr>
                </a:gs>
                <a:gs pos="100000">
                  <a:srgbClr val="008080">
                    <a:shade val="100000"/>
                    <a:satMod val="115000"/>
                  </a:srgbClr>
                </a:gs>
              </a:gsLst>
              <a:path path="circle">
                <a:fillToRect l="50000" t="50000" r="50000" b="50000"/>
              </a:path>
              <a:tileRect/>
            </a:gradFill>
            <a:ln w="9525">
              <a:solidFill>
                <a:schemeClr val="tx1"/>
              </a:solidFill>
              <a:round/>
              <a:headEnd/>
              <a:tailEnd/>
            </a:ln>
            <a:effectLst/>
          </p:spPr>
          <p:txBody>
            <a:bodyPr wrap="none" anchor="ctr"/>
            <a:lstStyle/>
            <a:p>
              <a:pPr>
                <a:defRPr/>
              </a:pPr>
              <a:endParaRPr lang="en-US">
                <a:latin typeface="Arial" pitchFamily="34" charset="0"/>
                <a:cs typeface="Arial" pitchFamily="34" charset="0"/>
              </a:endParaRPr>
            </a:p>
          </p:txBody>
        </p:sp>
        <p:sp>
          <p:nvSpPr>
            <p:cNvPr id="23567" name="Text Box 14"/>
            <p:cNvSpPr txBox="1">
              <a:spLocks noChangeArrowheads="1"/>
            </p:cNvSpPr>
            <p:nvPr/>
          </p:nvSpPr>
          <p:spPr bwMode="auto">
            <a:xfrm>
              <a:off x="3875" y="1467"/>
              <a:ext cx="2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chemeClr val="hlink"/>
                  </a:solidFill>
                </a:rPr>
                <a:t>A</a:t>
              </a:r>
            </a:p>
          </p:txBody>
        </p:sp>
      </p:grpSp>
      <p:grpSp>
        <p:nvGrpSpPr>
          <p:cNvPr id="4" name="Group 15"/>
          <p:cNvGrpSpPr>
            <a:grpSpLocks/>
          </p:cNvGrpSpPr>
          <p:nvPr/>
        </p:nvGrpSpPr>
        <p:grpSpPr bwMode="auto">
          <a:xfrm>
            <a:off x="6456363" y="5140325"/>
            <a:ext cx="525462" cy="555625"/>
            <a:chOff x="3771" y="2964"/>
            <a:chExt cx="331" cy="350"/>
          </a:xfrm>
        </p:grpSpPr>
        <p:sp>
          <p:nvSpPr>
            <p:cNvPr id="159771" name="Oval 27"/>
            <p:cNvSpPr>
              <a:spLocks noChangeArrowheads="1"/>
            </p:cNvSpPr>
            <p:nvPr/>
          </p:nvSpPr>
          <p:spPr bwMode="auto">
            <a:xfrm>
              <a:off x="3777" y="2971"/>
              <a:ext cx="129" cy="129"/>
            </a:xfrm>
            <a:prstGeom prst="ellipse">
              <a:avLst/>
            </a:prstGeom>
            <a:gradFill flip="none" rotWithShape="1">
              <a:gsLst>
                <a:gs pos="0">
                  <a:srgbClr val="008080">
                    <a:shade val="30000"/>
                    <a:satMod val="115000"/>
                  </a:srgbClr>
                </a:gs>
                <a:gs pos="50000">
                  <a:srgbClr val="008080">
                    <a:shade val="67500"/>
                    <a:satMod val="115000"/>
                  </a:srgbClr>
                </a:gs>
                <a:gs pos="100000">
                  <a:srgbClr val="008080">
                    <a:shade val="100000"/>
                    <a:satMod val="115000"/>
                  </a:srgbClr>
                </a:gs>
              </a:gsLst>
              <a:path path="circle">
                <a:fillToRect l="50000" t="50000" r="50000" b="50000"/>
              </a:path>
              <a:tileRect/>
            </a:gradFill>
            <a:ln w="9525">
              <a:solidFill>
                <a:schemeClr val="tx1"/>
              </a:solidFill>
              <a:round/>
              <a:headEnd/>
              <a:tailEnd/>
            </a:ln>
            <a:effectLst/>
          </p:spPr>
          <p:txBody>
            <a:bodyPr wrap="none" anchor="ctr"/>
            <a:lstStyle/>
            <a:p>
              <a:pPr>
                <a:defRPr/>
              </a:pPr>
              <a:endParaRPr lang="en-US">
                <a:latin typeface="Arial" pitchFamily="34" charset="0"/>
                <a:cs typeface="Arial" pitchFamily="34" charset="0"/>
              </a:endParaRPr>
            </a:p>
          </p:txBody>
        </p:sp>
        <p:sp>
          <p:nvSpPr>
            <p:cNvPr id="23563" name="Text Box 19"/>
            <p:cNvSpPr txBox="1">
              <a:spLocks noChangeArrowheads="1"/>
            </p:cNvSpPr>
            <p:nvPr/>
          </p:nvSpPr>
          <p:spPr bwMode="auto">
            <a:xfrm>
              <a:off x="3858" y="3026"/>
              <a:ext cx="2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chemeClr val="hlink"/>
                  </a:solidFill>
                </a:rPr>
                <a:t>B</a:t>
              </a:r>
            </a:p>
          </p:txBody>
        </p:sp>
      </p:grpSp>
      <p:sp>
        <p:nvSpPr>
          <p:cNvPr id="23557" name="Rectangle 118"/>
          <p:cNvSpPr>
            <a:spLocks noChangeArrowheads="1"/>
          </p:cNvSpPr>
          <p:nvPr/>
        </p:nvSpPr>
        <p:spPr bwMode="auto">
          <a:xfrm>
            <a:off x="685800" y="393700"/>
            <a:ext cx="77724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b="1">
                <a:solidFill>
                  <a:schemeClr val="tx2"/>
                </a:solidFill>
              </a:rPr>
              <a:t>Option A: Relativity</a:t>
            </a:r>
            <a:br>
              <a:rPr lang="en-US" altLang="en-US" sz="2800" b="1">
                <a:solidFill>
                  <a:schemeClr val="tx2"/>
                </a:solidFill>
              </a:rPr>
            </a:br>
            <a:r>
              <a:rPr lang="en-US" altLang="en-US" sz="2800"/>
              <a:t>A.3 – Spacetime diagrams</a:t>
            </a:r>
          </a:p>
        </p:txBody>
      </p:sp>
      <p:pic>
        <p:nvPicPr>
          <p:cNvPr id="23558" name="Picture 4"/>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35713" y="2898775"/>
            <a:ext cx="2676525" cy="25336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22"/>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20000">
            <a:off x="6664325" y="3365500"/>
            <a:ext cx="2686050" cy="24479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3730">
                                            <p:txEl>
                                              <p:pRg st="3" end="3"/>
                                            </p:txEl>
                                          </p:spTgt>
                                        </p:tgtEl>
                                        <p:attrNameLst>
                                          <p:attrName>style.visibility</p:attrName>
                                        </p:attrNameLst>
                                      </p:cBhvr>
                                      <p:to>
                                        <p:strVal val="visible"/>
                                      </p:to>
                                    </p:set>
                                    <p:anim calcmode="lin" valueType="num">
                                      <p:cBhvr additive="base">
                                        <p:cTn id="7" dur="500" fill="hold"/>
                                        <p:tgtEl>
                                          <p:spTgt spid="73730">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373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Effect transition="in" filter="fade">
                                      <p:cBhvr>
                                        <p:cTn id="22" dur="500"/>
                                        <p:tgtEl>
                                          <p:spTgt spid="4"/>
                                        </p:tgtEl>
                                      </p:cBhvr>
                                    </p:animEffect>
                                  </p:childTnLst>
                                  <p:subTnLst>
                                    <p:audio>
                                      <p:cMediaNode>
                                        <p:cTn display="0" masterRel="sameClick">
                                          <p:stCondLst>
                                            <p:cond evt="begin" delay="0">
                                              <p:tn val="18"/>
                                            </p:cond>
                                          </p:stCondLst>
                                          <p:endCondLst>
                                            <p:cond evt="onStopAudio" delay="0">
                                              <p:tgtEl>
                                                <p:sldTgt/>
                                              </p:tgtEl>
                                            </p:cond>
                                          </p:endCondLst>
                                        </p:cTn>
                                        <p:tgtEl>
                                          <p:sndTgt r:embed="rId3" name="camera.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73730">
                                            <p:txEl>
                                              <p:pRg st="4" end="4"/>
                                            </p:txEl>
                                          </p:spTgt>
                                        </p:tgtEl>
                                        <p:attrNameLst>
                                          <p:attrName>style.visibility</p:attrName>
                                        </p:attrNameLst>
                                      </p:cBhvr>
                                      <p:to>
                                        <p:strVal val="visible"/>
                                      </p:to>
                                    </p:set>
                                    <p:anim calcmode="lin" valueType="num">
                                      <p:cBhvr additive="base">
                                        <p:cTn id="27" dur="500" fill="hold"/>
                                        <p:tgtEl>
                                          <p:spTgt spid="73730">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373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4" name="arrow.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73730">
                                            <p:txEl>
                                              <p:pRg st="5" end="5"/>
                                            </p:txEl>
                                          </p:spTgt>
                                        </p:tgtEl>
                                        <p:attrNameLst>
                                          <p:attrName>style.visibility</p:attrName>
                                        </p:attrNameLst>
                                      </p:cBhvr>
                                      <p:to>
                                        <p:strVal val="visible"/>
                                      </p:to>
                                    </p:set>
                                    <p:anim calcmode="lin" valueType="num">
                                      <p:cBhvr additive="base">
                                        <p:cTn id="33" dur="500" fill="hold"/>
                                        <p:tgtEl>
                                          <p:spTgt spid="73730">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373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4" name="arrow.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73730">
                                            <p:txEl>
                                              <p:pRg st="6" end="6"/>
                                            </p:txEl>
                                          </p:spTgt>
                                        </p:tgtEl>
                                        <p:attrNameLst>
                                          <p:attrName>style.visibility</p:attrName>
                                        </p:attrNameLst>
                                      </p:cBhvr>
                                      <p:to>
                                        <p:strVal val="visible"/>
                                      </p:to>
                                    </p:set>
                                    <p:anim calcmode="lin" valueType="num">
                                      <p:cBhvr additive="base">
                                        <p:cTn id="39" dur="500" fill="hold"/>
                                        <p:tgtEl>
                                          <p:spTgt spid="73730">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73730">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4" name="arrow.wav"/>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nodeType="clickEffect">
                                  <p:stCondLst>
                                    <p:cond delay="0"/>
                                  </p:stCondLst>
                                  <p:childTnLst>
                                    <p:set>
                                      <p:cBhvr>
                                        <p:cTn id="44" dur="1" fill="hold">
                                          <p:stCondLst>
                                            <p:cond delay="0"/>
                                          </p:stCondLst>
                                        </p:cTn>
                                        <p:tgtEl>
                                          <p:spTgt spid="73730">
                                            <p:txEl>
                                              <p:pRg st="7" end="7"/>
                                            </p:txEl>
                                          </p:spTgt>
                                        </p:tgtEl>
                                        <p:attrNameLst>
                                          <p:attrName>style.visibility</p:attrName>
                                        </p:attrNameLst>
                                      </p:cBhvr>
                                      <p:to>
                                        <p:strVal val="visible"/>
                                      </p:to>
                                    </p:set>
                                    <p:anim calcmode="lin" valueType="num">
                                      <p:cBhvr additive="base">
                                        <p:cTn id="45" dur="500" fill="hold"/>
                                        <p:tgtEl>
                                          <p:spTgt spid="73730">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73730">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4" name="arrow.wav"/>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nodeType="clickEffect">
                                  <p:stCondLst>
                                    <p:cond delay="0"/>
                                  </p:stCondLst>
                                  <p:childTnLst>
                                    <p:set>
                                      <p:cBhvr>
                                        <p:cTn id="50" dur="1" fill="hold">
                                          <p:stCondLst>
                                            <p:cond delay="0"/>
                                          </p:stCondLst>
                                        </p:cTn>
                                        <p:tgtEl>
                                          <p:spTgt spid="73730">
                                            <p:txEl>
                                              <p:pRg st="8" end="8"/>
                                            </p:txEl>
                                          </p:spTgt>
                                        </p:tgtEl>
                                        <p:attrNameLst>
                                          <p:attrName>style.visibility</p:attrName>
                                        </p:attrNameLst>
                                      </p:cBhvr>
                                      <p:to>
                                        <p:strVal val="visible"/>
                                      </p:to>
                                    </p:set>
                                    <p:anim calcmode="lin" valueType="num">
                                      <p:cBhvr additive="base">
                                        <p:cTn id="51" dur="500" fill="hold"/>
                                        <p:tgtEl>
                                          <p:spTgt spid="73730">
                                            <p:txEl>
                                              <p:pRg st="8" end="8"/>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73730">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4" name="arrow.wav"/>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fill="hold" nodeType="clickEffect">
                                  <p:stCondLst>
                                    <p:cond delay="0"/>
                                  </p:stCondLst>
                                  <p:childTnLst>
                                    <p:set>
                                      <p:cBhvr>
                                        <p:cTn id="56" dur="1" fill="hold">
                                          <p:stCondLst>
                                            <p:cond delay="0"/>
                                          </p:stCondLst>
                                        </p:cTn>
                                        <p:tgtEl>
                                          <p:spTgt spid="73730">
                                            <p:txEl>
                                              <p:pRg st="9" end="9"/>
                                            </p:txEl>
                                          </p:spTgt>
                                        </p:tgtEl>
                                        <p:attrNameLst>
                                          <p:attrName>style.visibility</p:attrName>
                                        </p:attrNameLst>
                                      </p:cBhvr>
                                      <p:to>
                                        <p:strVal val="visible"/>
                                      </p:to>
                                    </p:set>
                                    <p:anim calcmode="lin" valueType="num">
                                      <p:cBhvr additive="base">
                                        <p:cTn id="57" dur="500" fill="hold"/>
                                        <p:tgtEl>
                                          <p:spTgt spid="73730">
                                            <p:txEl>
                                              <p:pRg st="9" end="9"/>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73730">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4" name="arrow.wav"/>
                                        </p:tgtEl>
                                      </p:cMediaNode>
                                    </p:audio>
                                  </p:sub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4" fill="hold" nodeType="clickEffect">
                                  <p:stCondLst>
                                    <p:cond delay="0"/>
                                  </p:stCondLst>
                                  <p:childTnLst>
                                    <p:set>
                                      <p:cBhvr>
                                        <p:cTn id="62" dur="1" fill="hold">
                                          <p:stCondLst>
                                            <p:cond delay="0"/>
                                          </p:stCondLst>
                                        </p:cTn>
                                        <p:tgtEl>
                                          <p:spTgt spid="73730">
                                            <p:txEl>
                                              <p:pRg st="10" end="10"/>
                                            </p:txEl>
                                          </p:spTgt>
                                        </p:tgtEl>
                                        <p:attrNameLst>
                                          <p:attrName>style.visibility</p:attrName>
                                        </p:attrNameLst>
                                      </p:cBhvr>
                                      <p:to>
                                        <p:strVal val="visible"/>
                                      </p:to>
                                    </p:set>
                                    <p:anim calcmode="lin" valueType="num">
                                      <p:cBhvr additive="base">
                                        <p:cTn id="63" dur="500" fill="hold"/>
                                        <p:tgtEl>
                                          <p:spTgt spid="73730">
                                            <p:txEl>
                                              <p:pRg st="10" end="1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73730">
                                            <p:txEl>
                                              <p:pRg st="10" end="1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ChangeArrowheads="1"/>
          </p:cNvSpPr>
          <p:nvPr/>
        </p:nvSpPr>
        <p:spPr bwMode="auto">
          <a:xfrm>
            <a:off x="685800" y="1338263"/>
            <a:ext cx="7772400" cy="5519737"/>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a:solidFill>
                  <a:srgbClr val="333399"/>
                </a:solidFill>
              </a:rPr>
              <a:t>Spacetime diagrams</a:t>
            </a:r>
            <a:r>
              <a:rPr lang="en-US" altLang="en-US" sz="2400">
                <a:solidFill>
                  <a:srgbClr val="333399"/>
                </a:solidFill>
              </a:rPr>
              <a:t> – Euclidean (and incorrect)</a:t>
            </a:r>
            <a:endParaRPr lang="en-US" altLang="en-US" sz="2000">
              <a:solidFill>
                <a:srgbClr val="000000"/>
              </a:solidFill>
              <a:latin typeface="Courier New" pitchFamily="49" charset="0"/>
              <a:cs typeface="Times New Roman" pitchFamily="18" charset="0"/>
            </a:endParaRPr>
          </a:p>
          <a:p>
            <a:pPr>
              <a:buFontTx/>
              <a:buNone/>
            </a:pPr>
            <a:r>
              <a:rPr lang="en-US" altLang="en-US" sz="2400">
                <a:solidFill>
                  <a:srgbClr val="000000"/>
                </a:solidFill>
                <a:cs typeface="Times New Roman" pitchFamily="18" charset="0"/>
                <a:sym typeface="Symbol" pitchFamily="18" charset="2"/>
              </a:rPr>
              <a:t></a:t>
            </a:r>
            <a:r>
              <a:rPr lang="en-US" altLang="en-US" sz="2400"/>
              <a:t>First we show Euclidean spacetime whose geometry is governed by the relationship </a:t>
            </a:r>
          </a:p>
          <a:p>
            <a:pPr algn="ctr">
              <a:buFontTx/>
              <a:buNone/>
            </a:pPr>
            <a:r>
              <a:rPr lang="en-US" altLang="en-US" sz="2400">
                <a:solidFill>
                  <a:srgbClr val="000000"/>
                </a:solidFill>
                <a:cs typeface="Times New Roman" pitchFamily="18" charset="0"/>
                <a:sym typeface="Symbol" pitchFamily="18" charset="2"/>
              </a:rPr>
              <a:t>(</a:t>
            </a:r>
            <a:r>
              <a:rPr lang="en-US" altLang="en-US" sz="2400" i="1">
                <a:solidFill>
                  <a:srgbClr val="000000"/>
                </a:solidFill>
                <a:cs typeface="Times New Roman" pitchFamily="18" charset="0"/>
              </a:rPr>
              <a:t>S</a:t>
            </a:r>
            <a:r>
              <a:rPr lang="en-US" altLang="en-US" sz="2400">
                <a:solidFill>
                  <a:srgbClr val="000000"/>
                </a:solidFill>
                <a:cs typeface="Times New Roman" pitchFamily="18" charset="0"/>
              </a:rPr>
              <a:t>)</a:t>
            </a:r>
            <a:r>
              <a:rPr lang="en-US" altLang="en-US" sz="2400" baseline="30000">
                <a:solidFill>
                  <a:srgbClr val="000000"/>
                </a:solidFill>
                <a:cs typeface="Times New Roman" pitchFamily="18" charset="0"/>
              </a:rPr>
              <a:t>2</a:t>
            </a:r>
            <a:r>
              <a:rPr lang="en-US" altLang="en-US" sz="2400">
                <a:solidFill>
                  <a:srgbClr val="000000"/>
                </a:solidFill>
                <a:cs typeface="Times New Roman" pitchFamily="18" charset="0"/>
              </a:rPr>
              <a:t> = </a:t>
            </a:r>
            <a:r>
              <a:rPr lang="en-US" altLang="en-US" sz="2400">
                <a:solidFill>
                  <a:srgbClr val="000000"/>
                </a:solidFill>
                <a:cs typeface="Times New Roman" pitchFamily="18" charset="0"/>
                <a:sym typeface="Symbol" pitchFamily="18" charset="2"/>
              </a:rPr>
              <a:t>(</a:t>
            </a:r>
            <a:r>
              <a:rPr lang="en-US" altLang="en-US" sz="2400" i="1">
                <a:solidFill>
                  <a:srgbClr val="000000"/>
                </a:solidFill>
                <a:cs typeface="Times New Roman" pitchFamily="18" charset="0"/>
              </a:rPr>
              <a:t>x</a:t>
            </a:r>
            <a:r>
              <a:rPr lang="en-US" altLang="en-US" sz="2400">
                <a:solidFill>
                  <a:srgbClr val="000000"/>
                </a:solidFill>
                <a:cs typeface="Times New Roman" pitchFamily="18" charset="0"/>
              </a:rPr>
              <a:t>)</a:t>
            </a:r>
            <a:r>
              <a:rPr lang="en-US" altLang="en-US" sz="2400" baseline="30000">
                <a:solidFill>
                  <a:srgbClr val="000000"/>
                </a:solidFill>
                <a:cs typeface="Times New Roman" pitchFamily="18" charset="0"/>
              </a:rPr>
              <a:t>2</a:t>
            </a:r>
            <a:r>
              <a:rPr lang="en-US" altLang="en-US" sz="2400">
                <a:solidFill>
                  <a:srgbClr val="000000"/>
                </a:solidFill>
                <a:cs typeface="Times New Roman" pitchFamily="18" charset="0"/>
              </a:rPr>
              <a:t> </a:t>
            </a:r>
            <a:r>
              <a:rPr lang="en-US" altLang="en-US" sz="2400">
                <a:solidFill>
                  <a:srgbClr val="FF0000"/>
                </a:solidFill>
              </a:rPr>
              <a:t>+</a:t>
            </a:r>
            <a:r>
              <a:rPr lang="en-US" altLang="en-US" sz="2400">
                <a:solidFill>
                  <a:srgbClr val="000000"/>
                </a:solidFill>
              </a:rPr>
              <a:t> </a:t>
            </a:r>
            <a:r>
              <a:rPr lang="en-US" altLang="en-US" sz="2400">
                <a:solidFill>
                  <a:srgbClr val="000000"/>
                </a:solidFill>
                <a:cs typeface="Times New Roman" pitchFamily="18" charset="0"/>
                <a:sym typeface="Symbol" pitchFamily="18" charset="2"/>
              </a:rPr>
              <a:t>(</a:t>
            </a:r>
            <a:r>
              <a:rPr lang="en-US" altLang="en-US" sz="2400" i="1">
                <a:solidFill>
                  <a:srgbClr val="000000"/>
                </a:solidFill>
                <a:cs typeface="Times New Roman" pitchFamily="18" charset="0"/>
                <a:sym typeface="Symbol" pitchFamily="18" charset="2"/>
              </a:rPr>
              <a:t>c</a:t>
            </a:r>
            <a:r>
              <a:rPr lang="en-US" altLang="en-US" sz="2400">
                <a:solidFill>
                  <a:srgbClr val="000000"/>
                </a:solidFill>
                <a:cs typeface="Times New Roman" pitchFamily="18" charset="0"/>
                <a:sym typeface="Symbol" pitchFamily="18" charset="2"/>
              </a:rPr>
              <a:t></a:t>
            </a:r>
            <a:r>
              <a:rPr lang="en-US" altLang="en-US" sz="2400" i="1">
                <a:solidFill>
                  <a:srgbClr val="000000"/>
                </a:solidFill>
                <a:cs typeface="Times New Roman" pitchFamily="18" charset="0"/>
              </a:rPr>
              <a:t>t</a:t>
            </a:r>
            <a:r>
              <a:rPr lang="en-US" altLang="en-US" sz="2400">
                <a:solidFill>
                  <a:srgbClr val="000000"/>
                </a:solidFill>
                <a:cs typeface="Times New Roman" pitchFamily="18" charset="0"/>
              </a:rPr>
              <a:t>)</a:t>
            </a:r>
            <a:r>
              <a:rPr lang="en-US" altLang="en-US" sz="2400" baseline="30000">
                <a:solidFill>
                  <a:srgbClr val="000000"/>
                </a:solidFill>
                <a:cs typeface="Times New Roman" pitchFamily="18" charset="0"/>
              </a:rPr>
              <a:t>2</a:t>
            </a:r>
            <a:r>
              <a:rPr lang="en-US" altLang="en-US" sz="2400">
                <a:solidFill>
                  <a:srgbClr val="000000"/>
                </a:solidFill>
                <a:cs typeface="Times New Roman" pitchFamily="18" charset="0"/>
              </a:rPr>
              <a:t>.</a:t>
            </a:r>
            <a:endParaRPr lang="en-US" altLang="en-US" sz="2400"/>
          </a:p>
          <a:p>
            <a:pPr>
              <a:buFontTx/>
              <a:buNone/>
            </a:pPr>
            <a:r>
              <a:rPr lang="en-US" altLang="en-US" sz="2400">
                <a:solidFill>
                  <a:srgbClr val="000000"/>
                </a:solidFill>
                <a:sym typeface="Symbol" pitchFamily="18" charset="2"/>
              </a:rPr>
              <a:t></a:t>
            </a:r>
            <a:r>
              <a:rPr lang="en-US" altLang="en-US" sz="2400"/>
              <a:t>There are two ways to determine that                             the orientation of the </a:t>
            </a:r>
            <a:r>
              <a:rPr lang="en-US" altLang="en-US" sz="2400" i="1"/>
              <a:t>x’</a:t>
            </a:r>
            <a:r>
              <a:rPr lang="en-US" altLang="en-US" sz="2400"/>
              <a:t> axis is wrong.</a:t>
            </a:r>
          </a:p>
          <a:p>
            <a:pPr>
              <a:buFontTx/>
              <a:buNone/>
            </a:pPr>
            <a:r>
              <a:rPr lang="en-US" altLang="en-US" sz="2400">
                <a:solidFill>
                  <a:srgbClr val="000000"/>
                </a:solidFill>
                <a:sym typeface="Symbol" pitchFamily="18" charset="2"/>
              </a:rPr>
              <a:t></a:t>
            </a:r>
            <a:r>
              <a:rPr lang="en-US" altLang="en-US" sz="2400"/>
              <a:t>Firstly, the </a:t>
            </a:r>
            <a:r>
              <a:rPr lang="en-US" altLang="en-US" sz="2400">
                <a:solidFill>
                  <a:srgbClr val="006600"/>
                </a:solidFill>
              </a:rPr>
              <a:t>light line</a:t>
            </a:r>
            <a:r>
              <a:rPr lang="en-US" altLang="en-US" sz="2400"/>
              <a:t> gradient in S’                                shows that the speed of light in S’ is                            greater than </a:t>
            </a:r>
            <a:r>
              <a:rPr lang="en-US" altLang="en-US" sz="2400" i="1"/>
              <a:t>c </a:t>
            </a:r>
            <a:r>
              <a:rPr lang="en-US" altLang="en-US" sz="2400"/>
              <a:t>from the perspective                                    of an observer in S. Its </a:t>
            </a:r>
            <a:r>
              <a:rPr lang="en-US" altLang="en-US" sz="2400">
                <a:solidFill>
                  <a:srgbClr val="006600"/>
                </a:solidFill>
              </a:rPr>
              <a:t>light line</a:t>
            </a:r>
            <a:r>
              <a:rPr lang="en-US" altLang="en-US" sz="2400"/>
              <a:t> should                      coincide with that of S.</a:t>
            </a:r>
          </a:p>
          <a:p>
            <a:pPr>
              <a:buFontTx/>
              <a:buNone/>
            </a:pPr>
            <a:r>
              <a:rPr lang="en-US" altLang="en-US" sz="2400">
                <a:solidFill>
                  <a:srgbClr val="000000"/>
                </a:solidFill>
                <a:sym typeface="Symbol" pitchFamily="18" charset="2"/>
              </a:rPr>
              <a:t></a:t>
            </a:r>
            <a:r>
              <a:rPr lang="en-US" altLang="en-US" sz="2400"/>
              <a:t>Secondly, if its </a:t>
            </a:r>
            <a:r>
              <a:rPr lang="en-US" altLang="en-US" sz="2400">
                <a:solidFill>
                  <a:srgbClr val="006600"/>
                </a:solidFill>
              </a:rPr>
              <a:t>light line</a:t>
            </a:r>
            <a:r>
              <a:rPr lang="en-US" altLang="en-US" sz="2400"/>
              <a:t> does coincide with that of S, as it should, the unit marks on the axes no longer line up.</a:t>
            </a:r>
            <a:endParaRPr lang="en-US" altLang="en-US" sz="2400">
              <a:sym typeface="Symbol" pitchFamily="18" charset="2"/>
            </a:endParaRPr>
          </a:p>
        </p:txBody>
      </p:sp>
      <p:sp>
        <p:nvSpPr>
          <p:cNvPr id="24579" name="Rectangle 118"/>
          <p:cNvSpPr>
            <a:spLocks noChangeArrowheads="1"/>
          </p:cNvSpPr>
          <p:nvPr/>
        </p:nvSpPr>
        <p:spPr bwMode="auto">
          <a:xfrm>
            <a:off x="685800" y="393700"/>
            <a:ext cx="77724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b="1">
                <a:solidFill>
                  <a:schemeClr val="tx2"/>
                </a:solidFill>
              </a:rPr>
              <a:t>Option A: Relativity</a:t>
            </a:r>
            <a:br>
              <a:rPr lang="en-US" altLang="en-US" sz="2800" b="1">
                <a:solidFill>
                  <a:schemeClr val="tx2"/>
                </a:solidFill>
              </a:rPr>
            </a:br>
            <a:r>
              <a:rPr lang="en-US" altLang="en-US" sz="2800"/>
              <a:t>A.3 – Spacetime diagrams</a:t>
            </a:r>
          </a:p>
        </p:txBody>
      </p:sp>
      <p:pic>
        <p:nvPicPr>
          <p:cNvPr id="24580" name="Picture 14"/>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35713" y="2898775"/>
            <a:ext cx="2676525" cy="25336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15"/>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20000">
            <a:off x="6664325" y="3365500"/>
            <a:ext cx="2686050" cy="24479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22"/>
          <p:cNvSpPr>
            <a:spLocks noChangeShapeType="1"/>
          </p:cNvSpPr>
          <p:nvPr/>
        </p:nvSpPr>
        <p:spPr bwMode="auto">
          <a:xfrm flipV="1">
            <a:off x="6562725" y="3992563"/>
            <a:ext cx="2413000" cy="1279525"/>
          </a:xfrm>
          <a:prstGeom prst="line">
            <a:avLst/>
          </a:prstGeom>
          <a:noFill/>
          <a:ln w="76200">
            <a:solidFill>
              <a:srgbClr val="FFFF00">
                <a:alpha val="50195"/>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794" name="Line 18"/>
          <p:cNvSpPr>
            <a:spLocks noChangeShapeType="1"/>
          </p:cNvSpPr>
          <p:nvPr/>
        </p:nvSpPr>
        <p:spPr bwMode="auto">
          <a:xfrm>
            <a:off x="6677025" y="4897438"/>
            <a:ext cx="638175" cy="619442"/>
          </a:xfrm>
          <a:prstGeom prst="line">
            <a:avLst/>
          </a:prstGeom>
          <a:noFill/>
          <a:ln w="38100">
            <a:solidFill>
              <a:srgbClr val="0066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5796" name="Line 20"/>
          <p:cNvSpPr>
            <a:spLocks noChangeShapeType="1"/>
          </p:cNvSpPr>
          <p:nvPr/>
        </p:nvSpPr>
        <p:spPr bwMode="auto">
          <a:xfrm>
            <a:off x="6792913" y="4532313"/>
            <a:ext cx="1269047" cy="1182687"/>
          </a:xfrm>
          <a:prstGeom prst="line">
            <a:avLst/>
          </a:prstGeom>
          <a:noFill/>
          <a:ln w="38100">
            <a:solidFill>
              <a:srgbClr val="0066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3730">
                                            <p:txEl>
                                              <p:pRg st="3" end="3"/>
                                            </p:txEl>
                                          </p:spTgt>
                                        </p:tgtEl>
                                        <p:attrNameLst>
                                          <p:attrName>style.visibility</p:attrName>
                                        </p:attrNameLst>
                                      </p:cBhvr>
                                      <p:to>
                                        <p:strVal val="visible"/>
                                      </p:to>
                                    </p:set>
                                    <p:anim calcmode="lin" valueType="num">
                                      <p:cBhvr additive="base">
                                        <p:cTn id="7" dur="500" fill="hold"/>
                                        <p:tgtEl>
                                          <p:spTgt spid="73730">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373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3730">
                                            <p:txEl>
                                              <p:pRg st="4" end="4"/>
                                            </p:txEl>
                                          </p:spTgt>
                                        </p:tgtEl>
                                        <p:attrNameLst>
                                          <p:attrName>style.visibility</p:attrName>
                                        </p:attrNameLst>
                                      </p:cBhvr>
                                      <p:to>
                                        <p:strVal val="visible"/>
                                      </p:to>
                                    </p:set>
                                    <p:anim calcmode="lin" valueType="num">
                                      <p:cBhvr additive="base">
                                        <p:cTn id="13" dur="500" fill="hold"/>
                                        <p:tgtEl>
                                          <p:spTgt spid="73730">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373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4" repeatCount="indefinite"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73730">
                                            <p:txEl>
                                              <p:pRg st="5" end="5"/>
                                            </p:txEl>
                                          </p:spTgt>
                                        </p:tgtEl>
                                        <p:attrNameLst>
                                          <p:attrName>style.visibility</p:attrName>
                                        </p:attrNameLst>
                                      </p:cBhvr>
                                      <p:to>
                                        <p:strVal val="visible"/>
                                      </p:to>
                                    </p:set>
                                    <p:anim calcmode="lin" valueType="num">
                                      <p:cBhvr additive="base">
                                        <p:cTn id="24" dur="500" fill="hold"/>
                                        <p:tgtEl>
                                          <p:spTgt spid="73730">
                                            <p:txEl>
                                              <p:pRg st="5" end="5"/>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7373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75794"/>
                                        </p:tgtEl>
                                        <p:attrNameLst>
                                          <p:attrName>style.visibility</p:attrName>
                                        </p:attrNameLst>
                                      </p:cBhvr>
                                      <p:to>
                                        <p:strVal val="visible"/>
                                      </p:to>
                                    </p:set>
                                    <p:animEffect transition="in" filter="wipe(left)">
                                      <p:cBhvr>
                                        <p:cTn id="30" dur="1000"/>
                                        <p:tgtEl>
                                          <p:spTgt spid="75794"/>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75796"/>
                                        </p:tgtEl>
                                        <p:attrNameLst>
                                          <p:attrName>style.visibility</p:attrName>
                                        </p:attrNameLst>
                                      </p:cBhvr>
                                      <p:to>
                                        <p:strVal val="visible"/>
                                      </p:to>
                                    </p:set>
                                    <p:animEffect transition="in" filter="wipe(left)">
                                      <p:cBhvr>
                                        <p:cTn id="35" dur="1000"/>
                                        <p:tgtEl>
                                          <p:spTgt spid="757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5794" grpId="0" animBg="1"/>
      <p:bldP spid="7579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ChangeArrowheads="1"/>
          </p:cNvSpPr>
          <p:nvPr/>
        </p:nvSpPr>
        <p:spPr bwMode="auto">
          <a:xfrm>
            <a:off x="685800" y="1338263"/>
            <a:ext cx="7772400" cy="5519737"/>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a:solidFill>
                  <a:srgbClr val="333399"/>
                </a:solidFill>
              </a:rPr>
              <a:t>Spacetime diagrams</a:t>
            </a:r>
            <a:r>
              <a:rPr lang="en-US" altLang="en-US" sz="2400">
                <a:solidFill>
                  <a:srgbClr val="333399"/>
                </a:solidFill>
              </a:rPr>
              <a:t> – Minkowski (and correct)</a:t>
            </a:r>
            <a:endParaRPr lang="en-US" altLang="en-US" sz="2000">
              <a:solidFill>
                <a:srgbClr val="000000"/>
              </a:solidFill>
              <a:latin typeface="Courier New" pitchFamily="49" charset="0"/>
              <a:cs typeface="Times New Roman" pitchFamily="18" charset="0"/>
            </a:endParaRPr>
          </a:p>
          <a:p>
            <a:pPr>
              <a:buFontTx/>
              <a:buNone/>
            </a:pPr>
            <a:r>
              <a:rPr lang="en-US" altLang="en-US" sz="2400">
                <a:solidFill>
                  <a:srgbClr val="000000"/>
                </a:solidFill>
                <a:cs typeface="Times New Roman" pitchFamily="18" charset="0"/>
                <a:sym typeface="Symbol" pitchFamily="18" charset="2"/>
              </a:rPr>
              <a:t></a:t>
            </a:r>
            <a:r>
              <a:rPr lang="en-US" altLang="en-US" sz="2400"/>
              <a:t>Now we show Minkowski spacetime whose geometry is governed by </a:t>
            </a:r>
          </a:p>
          <a:p>
            <a:pPr algn="ctr">
              <a:buFontTx/>
              <a:buNone/>
            </a:pPr>
            <a:r>
              <a:rPr lang="en-US" altLang="en-US" sz="2400">
                <a:solidFill>
                  <a:srgbClr val="000000"/>
                </a:solidFill>
                <a:sym typeface="Symbol" pitchFamily="18" charset="2"/>
              </a:rPr>
              <a:t>(</a:t>
            </a:r>
            <a:r>
              <a:rPr lang="en-US" altLang="en-US" sz="2400" i="1">
                <a:solidFill>
                  <a:srgbClr val="000000"/>
                </a:solidFill>
              </a:rPr>
              <a:t>s</a:t>
            </a:r>
            <a:r>
              <a:rPr lang="en-US" altLang="en-US" sz="2400">
                <a:solidFill>
                  <a:srgbClr val="000000"/>
                </a:solidFill>
              </a:rPr>
              <a:t>)</a:t>
            </a:r>
            <a:r>
              <a:rPr lang="en-US" altLang="en-US" sz="2400" baseline="30000">
                <a:solidFill>
                  <a:srgbClr val="000000"/>
                </a:solidFill>
              </a:rPr>
              <a:t>2</a:t>
            </a:r>
            <a:r>
              <a:rPr lang="en-US" altLang="en-US" sz="2400">
                <a:solidFill>
                  <a:srgbClr val="000000"/>
                </a:solidFill>
              </a:rPr>
              <a:t> = </a:t>
            </a:r>
            <a:r>
              <a:rPr lang="en-US" altLang="en-US" sz="2400">
                <a:solidFill>
                  <a:srgbClr val="000000"/>
                </a:solidFill>
                <a:sym typeface="Symbol" pitchFamily="18" charset="2"/>
              </a:rPr>
              <a:t>(</a:t>
            </a:r>
            <a:r>
              <a:rPr lang="en-US" altLang="en-US" sz="2400" i="1">
                <a:solidFill>
                  <a:srgbClr val="000000"/>
                </a:solidFill>
              </a:rPr>
              <a:t>x</a:t>
            </a:r>
            <a:r>
              <a:rPr lang="en-US" altLang="en-US" sz="2400">
                <a:solidFill>
                  <a:srgbClr val="000000"/>
                </a:solidFill>
              </a:rPr>
              <a:t>)</a:t>
            </a:r>
            <a:r>
              <a:rPr lang="en-US" altLang="en-US" sz="2400" baseline="30000">
                <a:solidFill>
                  <a:srgbClr val="000000"/>
                </a:solidFill>
              </a:rPr>
              <a:t>2</a:t>
            </a:r>
            <a:r>
              <a:rPr lang="en-US" altLang="en-US" sz="2400">
                <a:solidFill>
                  <a:srgbClr val="000000"/>
                </a:solidFill>
              </a:rPr>
              <a:t> </a:t>
            </a:r>
            <a:r>
              <a:rPr lang="en-US" altLang="en-US" sz="2400">
                <a:solidFill>
                  <a:srgbClr val="FF0000"/>
                </a:solidFill>
              </a:rPr>
              <a:t>–</a:t>
            </a:r>
            <a:r>
              <a:rPr lang="en-US" altLang="en-US" sz="2400">
                <a:solidFill>
                  <a:srgbClr val="000000"/>
                </a:solidFill>
              </a:rPr>
              <a:t> </a:t>
            </a:r>
            <a:r>
              <a:rPr lang="en-US" altLang="en-US" sz="2400">
                <a:solidFill>
                  <a:srgbClr val="000000"/>
                </a:solidFill>
                <a:sym typeface="Symbol" pitchFamily="18" charset="2"/>
              </a:rPr>
              <a:t>(</a:t>
            </a:r>
            <a:r>
              <a:rPr lang="en-US" altLang="en-US" sz="2400" i="1">
                <a:solidFill>
                  <a:srgbClr val="000000"/>
                </a:solidFill>
                <a:sym typeface="Symbol" pitchFamily="18" charset="2"/>
              </a:rPr>
              <a:t>c</a:t>
            </a:r>
            <a:r>
              <a:rPr lang="en-US" altLang="en-US" sz="2400">
                <a:solidFill>
                  <a:srgbClr val="000000"/>
                </a:solidFill>
                <a:sym typeface="Symbol" pitchFamily="18" charset="2"/>
              </a:rPr>
              <a:t></a:t>
            </a:r>
            <a:r>
              <a:rPr lang="en-US" altLang="en-US" sz="2400" i="1">
                <a:solidFill>
                  <a:srgbClr val="000000"/>
                </a:solidFill>
              </a:rPr>
              <a:t>t</a:t>
            </a:r>
            <a:r>
              <a:rPr lang="en-US" altLang="en-US" sz="2400">
                <a:solidFill>
                  <a:srgbClr val="000000"/>
                </a:solidFill>
              </a:rPr>
              <a:t>)</a:t>
            </a:r>
            <a:r>
              <a:rPr lang="en-US" altLang="en-US" sz="2400" baseline="30000">
                <a:solidFill>
                  <a:srgbClr val="000000"/>
                </a:solidFill>
              </a:rPr>
              <a:t>2</a:t>
            </a:r>
            <a:r>
              <a:rPr lang="en-US" altLang="en-US" sz="2400">
                <a:solidFill>
                  <a:srgbClr val="000000"/>
                </a:solidFill>
              </a:rPr>
              <a:t>.</a:t>
            </a:r>
          </a:p>
          <a:p>
            <a:pPr>
              <a:buFontTx/>
              <a:buNone/>
            </a:pPr>
            <a:r>
              <a:rPr lang="en-US" altLang="en-US" sz="2400">
                <a:solidFill>
                  <a:srgbClr val="000000"/>
                </a:solidFill>
                <a:sym typeface="Symbol" pitchFamily="18" charset="2"/>
              </a:rPr>
              <a:t></a:t>
            </a:r>
            <a:r>
              <a:rPr lang="en-US" altLang="en-US" sz="2400"/>
              <a:t>The geometries are no longer identical.                           From the perspective of S, the moving                                 IRF no longer has 90</a:t>
            </a:r>
            <a:r>
              <a:rPr lang="en-US" altLang="en-US" sz="2400">
                <a:sym typeface="Symbol" pitchFamily="18" charset="2"/>
              </a:rPr>
              <a:t> between its </a:t>
            </a:r>
            <a:r>
              <a:rPr lang="en-US" altLang="en-US" sz="2400" i="1">
                <a:solidFill>
                  <a:srgbClr val="FF0000"/>
                </a:solidFill>
                <a:sym typeface="Symbol" pitchFamily="18" charset="2"/>
              </a:rPr>
              <a:t>ct’</a:t>
            </a:r>
            <a:r>
              <a:rPr lang="en-US" altLang="en-US" sz="2400">
                <a:sym typeface="Symbol" pitchFamily="18" charset="2"/>
              </a:rPr>
              <a:t>                                    axis and its </a:t>
            </a:r>
            <a:r>
              <a:rPr lang="en-US" altLang="en-US" sz="2400" i="1">
                <a:solidFill>
                  <a:schemeClr val="accent2"/>
                </a:solidFill>
                <a:sym typeface="Symbol" pitchFamily="18" charset="2"/>
              </a:rPr>
              <a:t>x’</a:t>
            </a:r>
            <a:r>
              <a:rPr lang="en-US" altLang="en-US" sz="2400">
                <a:sym typeface="Symbol" pitchFamily="18" charset="2"/>
              </a:rPr>
              <a:t> axis.</a:t>
            </a:r>
          </a:p>
          <a:p>
            <a:pPr>
              <a:buFontTx/>
              <a:buNone/>
            </a:pPr>
            <a:r>
              <a:rPr lang="en-US" altLang="en-US" sz="2400">
                <a:solidFill>
                  <a:srgbClr val="000000"/>
                </a:solidFill>
                <a:sym typeface="Symbol" pitchFamily="18" charset="2"/>
              </a:rPr>
              <a:t></a:t>
            </a:r>
            <a:r>
              <a:rPr lang="en-US" altLang="en-US" sz="2400"/>
              <a:t>Note that the </a:t>
            </a:r>
            <a:r>
              <a:rPr lang="en-US" altLang="en-US" sz="2400">
                <a:solidFill>
                  <a:srgbClr val="006600"/>
                </a:solidFill>
              </a:rPr>
              <a:t>light lines</a:t>
            </a:r>
            <a:r>
              <a:rPr lang="en-US" altLang="en-US" sz="2400"/>
              <a:t> work if </a:t>
            </a:r>
            <a:r>
              <a:rPr lang="en-US" altLang="en-US" sz="2400" i="1"/>
              <a:t>x’</a:t>
            </a:r>
            <a:r>
              <a:rPr lang="en-US" altLang="en-US" sz="2400"/>
              <a:t> is                                   above </a:t>
            </a:r>
            <a:r>
              <a:rPr lang="en-US" altLang="en-US" sz="2400" i="1"/>
              <a:t>x</a:t>
            </a:r>
            <a:r>
              <a:rPr lang="en-US" altLang="en-US" sz="2400"/>
              <a:t> by the same angle as </a:t>
            </a:r>
            <a:r>
              <a:rPr lang="en-US" altLang="en-US" sz="2400" i="1"/>
              <a:t>ct’</a:t>
            </a:r>
            <a:r>
              <a:rPr lang="en-US" altLang="en-US" sz="2400"/>
              <a:t> is to                                   the right of </a:t>
            </a:r>
            <a:r>
              <a:rPr lang="en-US" altLang="en-US" sz="2400" i="1"/>
              <a:t>ct</a:t>
            </a:r>
            <a:r>
              <a:rPr lang="en-US" altLang="en-US" sz="2400"/>
              <a:t>.</a:t>
            </a:r>
          </a:p>
          <a:p>
            <a:pPr>
              <a:buFontTx/>
              <a:buNone/>
            </a:pPr>
            <a:r>
              <a:rPr lang="en-US" altLang="en-US" sz="2400">
                <a:solidFill>
                  <a:srgbClr val="000000"/>
                </a:solidFill>
                <a:sym typeface="Symbol" pitchFamily="18" charset="2"/>
              </a:rPr>
              <a:t></a:t>
            </a:r>
            <a:r>
              <a:rPr lang="en-US" altLang="en-US" sz="2400">
                <a:sym typeface="Symbol" pitchFamily="18" charset="2"/>
              </a:rPr>
              <a:t>It only remains to be seen if the distances between two points are invariant.</a:t>
            </a:r>
            <a:endParaRPr lang="en-US" altLang="en-US" sz="2400"/>
          </a:p>
        </p:txBody>
      </p:sp>
      <p:sp>
        <p:nvSpPr>
          <p:cNvPr id="25603" name="Rectangle 118"/>
          <p:cNvSpPr>
            <a:spLocks noChangeArrowheads="1"/>
          </p:cNvSpPr>
          <p:nvPr/>
        </p:nvSpPr>
        <p:spPr bwMode="auto">
          <a:xfrm>
            <a:off x="685800" y="393700"/>
            <a:ext cx="77724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b="1">
                <a:solidFill>
                  <a:schemeClr val="tx2"/>
                </a:solidFill>
              </a:rPr>
              <a:t>Option A: Relativity</a:t>
            </a:r>
            <a:br>
              <a:rPr lang="en-US" altLang="en-US" sz="2800" b="1">
                <a:solidFill>
                  <a:schemeClr val="tx2"/>
                </a:solidFill>
              </a:rPr>
            </a:br>
            <a:r>
              <a:rPr lang="en-US" altLang="en-US" sz="2800"/>
              <a:t>A.3 – Spacetime diagrams</a:t>
            </a:r>
          </a:p>
        </p:txBody>
      </p:sp>
      <p:pic>
        <p:nvPicPr>
          <p:cNvPr id="14343" name="Picture 7"/>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43650" y="2990850"/>
            <a:ext cx="2676525" cy="25336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8"/>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60000">
            <a:off x="6524625" y="2873375"/>
            <a:ext cx="2552700" cy="26003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9"/>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20000">
            <a:off x="-2578100" y="2900363"/>
            <a:ext cx="2552700" cy="26003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1818" name="Text Box 26"/>
          <p:cNvSpPr txBox="1">
            <a:spLocks noChangeArrowheads="1"/>
          </p:cNvSpPr>
          <p:nvPr/>
        </p:nvSpPr>
        <p:spPr bwMode="auto">
          <a:xfrm>
            <a:off x="6535738" y="4192588"/>
            <a:ext cx="342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rgbClr val="000000"/>
                </a:solidFill>
                <a:sym typeface="Symbol" pitchFamily="18" charset="2"/>
              </a:rPr>
              <a:t></a:t>
            </a:r>
          </a:p>
        </p:txBody>
      </p:sp>
      <p:sp>
        <p:nvSpPr>
          <p:cNvPr id="2" name="Text Box 26"/>
          <p:cNvSpPr txBox="1">
            <a:spLocks noChangeArrowheads="1"/>
          </p:cNvSpPr>
          <p:nvPr/>
        </p:nvSpPr>
        <p:spPr bwMode="auto">
          <a:xfrm>
            <a:off x="7397750" y="5018088"/>
            <a:ext cx="342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ym typeface="Symbol" pitchFamily="18" charset="2"/>
              </a:rPr>
              <a:t></a:t>
            </a:r>
          </a:p>
        </p:txBody>
      </p:sp>
      <p:sp>
        <p:nvSpPr>
          <p:cNvPr id="14348" name="Arc 12"/>
          <p:cNvSpPr>
            <a:spLocks/>
          </p:cNvSpPr>
          <p:nvPr/>
        </p:nvSpPr>
        <p:spPr bwMode="auto">
          <a:xfrm>
            <a:off x="6577013" y="3878263"/>
            <a:ext cx="385762" cy="1516062"/>
          </a:xfrm>
          <a:custGeom>
            <a:avLst/>
            <a:gdLst>
              <a:gd name="T0" fmla="*/ 0 w 5488"/>
              <a:gd name="T1" fmla="*/ 0 h 21600"/>
              <a:gd name="T2" fmla="*/ 2147483647 w 5488"/>
              <a:gd name="T3" fmla="*/ 2147483647 h 21600"/>
              <a:gd name="T4" fmla="*/ 0 w 5488"/>
              <a:gd name="T5" fmla="*/ 2147483647 h 21600"/>
              <a:gd name="T6" fmla="*/ 0 60000 65536"/>
              <a:gd name="T7" fmla="*/ 0 60000 65536"/>
              <a:gd name="T8" fmla="*/ 0 60000 65536"/>
              <a:gd name="T9" fmla="*/ 0 w 5488"/>
              <a:gd name="T10" fmla="*/ 0 h 21600"/>
              <a:gd name="T11" fmla="*/ 5488 w 5488"/>
              <a:gd name="T12" fmla="*/ 21600 h 21600"/>
            </a:gdLst>
            <a:ahLst/>
            <a:cxnLst>
              <a:cxn ang="T6">
                <a:pos x="T0" y="T1"/>
              </a:cxn>
              <a:cxn ang="T7">
                <a:pos x="T2" y="T3"/>
              </a:cxn>
              <a:cxn ang="T8">
                <a:pos x="T4" y="T5"/>
              </a:cxn>
            </a:cxnLst>
            <a:rect l="T9" t="T10" r="T11" b="T12"/>
            <a:pathLst>
              <a:path w="5488" h="21600" fill="none" extrusionOk="0">
                <a:moveTo>
                  <a:pt x="-1" y="0"/>
                </a:moveTo>
                <a:cubicBezTo>
                  <a:pt x="1852" y="0"/>
                  <a:pt x="3696" y="238"/>
                  <a:pt x="5488" y="708"/>
                </a:cubicBezTo>
              </a:path>
              <a:path w="5488" h="21600" stroke="0" extrusionOk="0">
                <a:moveTo>
                  <a:pt x="-1" y="0"/>
                </a:moveTo>
                <a:cubicBezTo>
                  <a:pt x="1852" y="0"/>
                  <a:pt x="3696" y="238"/>
                  <a:pt x="5488" y="708"/>
                </a:cubicBezTo>
                <a:lnTo>
                  <a:pt x="0" y="21600"/>
                </a:lnTo>
                <a:lnTo>
                  <a:pt x="-1" y="0"/>
                </a:lnTo>
                <a:close/>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349" name="Arc 13"/>
          <p:cNvSpPr>
            <a:spLocks/>
          </p:cNvSpPr>
          <p:nvPr/>
        </p:nvSpPr>
        <p:spPr bwMode="auto">
          <a:xfrm rot="5400000" flipH="1">
            <a:off x="7110413" y="4424363"/>
            <a:ext cx="385762" cy="1516062"/>
          </a:xfrm>
          <a:custGeom>
            <a:avLst/>
            <a:gdLst>
              <a:gd name="T0" fmla="*/ 0 w 5488"/>
              <a:gd name="T1" fmla="*/ 0 h 21600"/>
              <a:gd name="T2" fmla="*/ 2147483647 w 5488"/>
              <a:gd name="T3" fmla="*/ 2147483647 h 21600"/>
              <a:gd name="T4" fmla="*/ 0 w 5488"/>
              <a:gd name="T5" fmla="*/ 2147483647 h 21600"/>
              <a:gd name="T6" fmla="*/ 0 60000 65536"/>
              <a:gd name="T7" fmla="*/ 0 60000 65536"/>
              <a:gd name="T8" fmla="*/ 0 60000 65536"/>
              <a:gd name="T9" fmla="*/ 0 w 5488"/>
              <a:gd name="T10" fmla="*/ 0 h 21600"/>
              <a:gd name="T11" fmla="*/ 5488 w 5488"/>
              <a:gd name="T12" fmla="*/ 21600 h 21600"/>
            </a:gdLst>
            <a:ahLst/>
            <a:cxnLst>
              <a:cxn ang="T6">
                <a:pos x="T0" y="T1"/>
              </a:cxn>
              <a:cxn ang="T7">
                <a:pos x="T2" y="T3"/>
              </a:cxn>
              <a:cxn ang="T8">
                <a:pos x="T4" y="T5"/>
              </a:cxn>
            </a:cxnLst>
            <a:rect l="T9" t="T10" r="T11" b="T12"/>
            <a:pathLst>
              <a:path w="5488" h="21600" fill="none" extrusionOk="0">
                <a:moveTo>
                  <a:pt x="-1" y="0"/>
                </a:moveTo>
                <a:cubicBezTo>
                  <a:pt x="1852" y="0"/>
                  <a:pt x="3696" y="238"/>
                  <a:pt x="5488" y="708"/>
                </a:cubicBezTo>
              </a:path>
              <a:path w="5488" h="21600" stroke="0" extrusionOk="0">
                <a:moveTo>
                  <a:pt x="-1" y="0"/>
                </a:moveTo>
                <a:cubicBezTo>
                  <a:pt x="1852" y="0"/>
                  <a:pt x="3696" y="238"/>
                  <a:pt x="5488" y="708"/>
                </a:cubicBezTo>
                <a:lnTo>
                  <a:pt x="0" y="21600"/>
                </a:lnTo>
                <a:lnTo>
                  <a:pt x="-1" y="0"/>
                </a:lnTo>
                <a:close/>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 name="Line 22"/>
          <p:cNvSpPr>
            <a:spLocks noChangeShapeType="1"/>
          </p:cNvSpPr>
          <p:nvPr/>
        </p:nvSpPr>
        <p:spPr bwMode="auto">
          <a:xfrm flipV="1">
            <a:off x="6569075" y="3459163"/>
            <a:ext cx="1905000" cy="1920875"/>
          </a:xfrm>
          <a:prstGeom prst="line">
            <a:avLst/>
          </a:prstGeom>
          <a:noFill/>
          <a:ln w="76200">
            <a:solidFill>
              <a:srgbClr val="FFFF00">
                <a:alpha val="50195"/>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50" name="Line 14"/>
          <p:cNvSpPr>
            <a:spLocks noChangeShapeType="1"/>
          </p:cNvSpPr>
          <p:nvPr/>
        </p:nvSpPr>
        <p:spPr bwMode="auto">
          <a:xfrm>
            <a:off x="6661150" y="4968875"/>
            <a:ext cx="319088" cy="319088"/>
          </a:xfrm>
          <a:prstGeom prst="line">
            <a:avLst/>
          </a:prstGeom>
          <a:noFill/>
          <a:ln w="38100">
            <a:solidFill>
              <a:srgbClr val="0066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51" name="Line 15"/>
          <p:cNvSpPr>
            <a:spLocks noChangeShapeType="1"/>
          </p:cNvSpPr>
          <p:nvPr/>
        </p:nvSpPr>
        <p:spPr bwMode="auto">
          <a:xfrm>
            <a:off x="6761163" y="4589463"/>
            <a:ext cx="579437" cy="579437"/>
          </a:xfrm>
          <a:prstGeom prst="line">
            <a:avLst/>
          </a:prstGeom>
          <a:noFill/>
          <a:ln w="38100">
            <a:solidFill>
              <a:srgbClr val="0066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52" name="Line 16"/>
          <p:cNvSpPr>
            <a:spLocks noChangeShapeType="1"/>
          </p:cNvSpPr>
          <p:nvPr/>
        </p:nvSpPr>
        <p:spPr bwMode="auto">
          <a:xfrm>
            <a:off x="6884988" y="4195763"/>
            <a:ext cx="862012" cy="862012"/>
          </a:xfrm>
          <a:prstGeom prst="line">
            <a:avLst/>
          </a:prstGeom>
          <a:noFill/>
          <a:ln w="38100">
            <a:solidFill>
              <a:srgbClr val="0066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3730">
                                            <p:txEl>
                                              <p:pRg st="1" end="1"/>
                                            </p:txEl>
                                          </p:spTgt>
                                        </p:tgtEl>
                                        <p:attrNameLst>
                                          <p:attrName>style.visibility</p:attrName>
                                        </p:attrNameLst>
                                      </p:cBhvr>
                                      <p:to>
                                        <p:strVal val="visible"/>
                                      </p:to>
                                    </p:set>
                                    <p:anim calcmode="lin" valueType="num">
                                      <p:cBhvr additive="base">
                                        <p:cTn id="7" dur="500" fill="hold"/>
                                        <p:tgtEl>
                                          <p:spTgt spid="7373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373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14343"/>
                                        </p:tgtEl>
                                        <p:attrNameLst>
                                          <p:attrName>style.visibility</p:attrName>
                                        </p:attrNameLst>
                                      </p:cBhvr>
                                      <p:to>
                                        <p:strVal val="visible"/>
                                      </p:to>
                                    </p:set>
                                    <p:animEffect transition="in" filter="fade">
                                      <p:cBhvr>
                                        <p:cTn id="11" dur="2000"/>
                                        <p:tgtEl>
                                          <p:spTgt spid="1434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nodeType="clickEffect">
                                  <p:stCondLst>
                                    <p:cond delay="0"/>
                                  </p:stCondLst>
                                  <p:childTnLst>
                                    <p:set>
                                      <p:cBhvr>
                                        <p:cTn id="15" dur="1" fill="hold">
                                          <p:stCondLst>
                                            <p:cond delay="0"/>
                                          </p:stCondLst>
                                        </p:cTn>
                                        <p:tgtEl>
                                          <p:spTgt spid="73730">
                                            <p:txEl>
                                              <p:pRg st="2" end="2"/>
                                            </p:txEl>
                                          </p:spTgt>
                                        </p:tgtEl>
                                        <p:attrNameLst>
                                          <p:attrName>style.visibility</p:attrName>
                                        </p:attrNameLst>
                                      </p:cBhvr>
                                      <p:to>
                                        <p:strVal val="visible"/>
                                      </p:to>
                                    </p:set>
                                    <p:anim calcmode="lin" valueType="num">
                                      <p:cBhvr additive="base">
                                        <p:cTn id="16" dur="500" fill="hold"/>
                                        <p:tgtEl>
                                          <p:spTgt spid="73730">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7373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4" name="arrow.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63" presetClass="path" presetSubtype="0" repeatCount="indefinite" fill="hold" nodeType="clickEffect">
                                  <p:stCondLst>
                                    <p:cond delay="0"/>
                                  </p:stCondLst>
                                  <p:childTnLst>
                                    <p:animMotion origin="layout" path="M 1.11111E-6 0 L 1.36146 0 " pathEditMode="relative" rAng="0" ptsTypes="AA">
                                      <p:cBhvr>
                                        <p:cTn id="21" dur="5000" fill="hold"/>
                                        <p:tgtEl>
                                          <p:spTgt spid="14345"/>
                                        </p:tgtEl>
                                        <p:attrNameLst>
                                          <p:attrName>ppt_x</p:attrName>
                                          <p:attrName>ppt_y</p:attrName>
                                        </p:attrNameLst>
                                      </p:cBhvr>
                                      <p:rCtr x="68073" y="0"/>
                                    </p:animMotion>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0"/>
                                          </p:stCondLst>
                                        </p:cTn>
                                        <p:tgtEl>
                                          <p:spTgt spid="14344"/>
                                        </p:tgtEl>
                                        <p:attrNameLst>
                                          <p:attrName>style.visibility</p:attrName>
                                        </p:attrNameLst>
                                      </p:cBhvr>
                                      <p:to>
                                        <p:strVal val="visible"/>
                                      </p:to>
                                    </p:set>
                                  </p:childTnLst>
                                </p:cTn>
                              </p:par>
                              <p:par>
                                <p:cTn id="26" presetID="1" presetClass="exit" presetSubtype="0" fill="hold" nodeType="withEffect">
                                  <p:stCondLst>
                                    <p:cond delay="0"/>
                                  </p:stCondLst>
                                  <p:childTnLst>
                                    <p:set>
                                      <p:cBhvr>
                                        <p:cTn id="27" dur="1" fill="hold">
                                          <p:stCondLst>
                                            <p:cond delay="0"/>
                                          </p:stCondLst>
                                        </p:cTn>
                                        <p:tgtEl>
                                          <p:spTgt spid="14345"/>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73730">
                                            <p:txEl>
                                              <p:pRg st="3" end="3"/>
                                            </p:txEl>
                                          </p:spTgt>
                                        </p:tgtEl>
                                        <p:attrNameLst>
                                          <p:attrName>style.visibility</p:attrName>
                                        </p:attrNameLst>
                                      </p:cBhvr>
                                      <p:to>
                                        <p:strVal val="visible"/>
                                      </p:to>
                                    </p:set>
                                    <p:anim calcmode="lin" valueType="num">
                                      <p:cBhvr additive="base">
                                        <p:cTn id="32" dur="500" fill="hold"/>
                                        <p:tgtEl>
                                          <p:spTgt spid="73730">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7373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nodeType="clickEffect">
                                  <p:stCondLst>
                                    <p:cond delay="0"/>
                                  </p:stCondLst>
                                  <p:childTnLst>
                                    <p:set>
                                      <p:cBhvr>
                                        <p:cTn id="37" dur="1" fill="hold">
                                          <p:stCondLst>
                                            <p:cond delay="0"/>
                                          </p:stCondLst>
                                        </p:cTn>
                                        <p:tgtEl>
                                          <p:spTgt spid="73730">
                                            <p:txEl>
                                              <p:pRg st="4" end="4"/>
                                            </p:txEl>
                                          </p:spTgt>
                                        </p:tgtEl>
                                        <p:attrNameLst>
                                          <p:attrName>style.visibility</p:attrName>
                                        </p:attrNameLst>
                                      </p:cBhvr>
                                      <p:to>
                                        <p:strVal val="visible"/>
                                      </p:to>
                                    </p:set>
                                    <p:anim calcmode="lin" valueType="num">
                                      <p:cBhvr additive="base">
                                        <p:cTn id="38" dur="500" fill="hold"/>
                                        <p:tgtEl>
                                          <p:spTgt spid="73730">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7373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53" presetClass="entr" presetSubtype="0" fill="hold" grpId="0" nodeType="clickEffect">
                                  <p:stCondLst>
                                    <p:cond delay="0"/>
                                  </p:stCondLst>
                                  <p:childTnLst>
                                    <p:set>
                                      <p:cBhvr>
                                        <p:cTn id="43" dur="1" fill="hold">
                                          <p:stCondLst>
                                            <p:cond delay="0"/>
                                          </p:stCondLst>
                                        </p:cTn>
                                        <p:tgtEl>
                                          <p:spTgt spid="161818"/>
                                        </p:tgtEl>
                                        <p:attrNameLst>
                                          <p:attrName>style.visibility</p:attrName>
                                        </p:attrNameLst>
                                      </p:cBhvr>
                                      <p:to>
                                        <p:strVal val="visible"/>
                                      </p:to>
                                    </p:set>
                                    <p:anim calcmode="lin" valueType="num">
                                      <p:cBhvr>
                                        <p:cTn id="44" dur="500" fill="hold"/>
                                        <p:tgtEl>
                                          <p:spTgt spid="161818"/>
                                        </p:tgtEl>
                                        <p:attrNameLst>
                                          <p:attrName>ppt_w</p:attrName>
                                        </p:attrNameLst>
                                      </p:cBhvr>
                                      <p:tavLst>
                                        <p:tav tm="0">
                                          <p:val>
                                            <p:fltVal val="0"/>
                                          </p:val>
                                        </p:tav>
                                        <p:tav tm="100000">
                                          <p:val>
                                            <p:strVal val="#ppt_w"/>
                                          </p:val>
                                        </p:tav>
                                      </p:tavLst>
                                    </p:anim>
                                    <p:anim calcmode="lin" valueType="num">
                                      <p:cBhvr>
                                        <p:cTn id="45" dur="500" fill="hold"/>
                                        <p:tgtEl>
                                          <p:spTgt spid="161818"/>
                                        </p:tgtEl>
                                        <p:attrNameLst>
                                          <p:attrName>ppt_h</p:attrName>
                                        </p:attrNameLst>
                                      </p:cBhvr>
                                      <p:tavLst>
                                        <p:tav tm="0">
                                          <p:val>
                                            <p:fltVal val="0"/>
                                          </p:val>
                                        </p:tav>
                                        <p:tav tm="100000">
                                          <p:val>
                                            <p:strVal val="#ppt_h"/>
                                          </p:val>
                                        </p:tav>
                                      </p:tavLst>
                                    </p:anim>
                                    <p:animEffect transition="in" filter="fade">
                                      <p:cBhvr>
                                        <p:cTn id="46" dur="500"/>
                                        <p:tgtEl>
                                          <p:spTgt spid="161818"/>
                                        </p:tgtEl>
                                      </p:cBhvr>
                                    </p:animEffect>
                                  </p:childTnLst>
                                  <p:subTnLst>
                                    <p:audio>
                                      <p:cMediaNode>
                                        <p:cTn display="0" masterRel="sameClick">
                                          <p:stCondLst>
                                            <p:cond evt="begin" delay="0">
                                              <p:tn val="42"/>
                                            </p:cond>
                                          </p:stCondLst>
                                          <p:endCondLst>
                                            <p:cond evt="onStopAudio" delay="0">
                                              <p:tgtEl>
                                                <p:sldTgt/>
                                              </p:tgtEl>
                                            </p:cond>
                                          </p:endCondLst>
                                        </p:cTn>
                                        <p:tgtEl>
                                          <p:sndTgt r:embed="rId5" name="cashreg.wav"/>
                                        </p:tgtEl>
                                      </p:cMediaNode>
                                    </p:audio>
                                  </p:subTnLst>
                                </p:cTn>
                              </p:par>
                              <p:par>
                                <p:cTn id="47" presetID="22" presetClass="entr" presetSubtype="8" fill="hold" grpId="0" nodeType="withEffect">
                                  <p:stCondLst>
                                    <p:cond delay="0"/>
                                  </p:stCondLst>
                                  <p:childTnLst>
                                    <p:set>
                                      <p:cBhvr>
                                        <p:cTn id="48" dur="1" fill="hold">
                                          <p:stCondLst>
                                            <p:cond delay="0"/>
                                          </p:stCondLst>
                                        </p:cTn>
                                        <p:tgtEl>
                                          <p:spTgt spid="14348"/>
                                        </p:tgtEl>
                                        <p:attrNameLst>
                                          <p:attrName>style.visibility</p:attrName>
                                        </p:attrNameLst>
                                      </p:cBhvr>
                                      <p:to>
                                        <p:strVal val="visible"/>
                                      </p:to>
                                    </p:set>
                                    <p:animEffect transition="in" filter="wipe(left)">
                                      <p:cBhvr>
                                        <p:cTn id="49" dur="500"/>
                                        <p:tgtEl>
                                          <p:spTgt spid="14348"/>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53" presetClass="entr" presetSubtype="0" fill="hold" grpId="0" nodeType="clickEffect">
                                  <p:stCondLst>
                                    <p:cond delay="0"/>
                                  </p:stCondLst>
                                  <p:childTnLst>
                                    <p:set>
                                      <p:cBhvr>
                                        <p:cTn id="53" dur="1" fill="hold">
                                          <p:stCondLst>
                                            <p:cond delay="0"/>
                                          </p:stCondLst>
                                        </p:cTn>
                                        <p:tgtEl>
                                          <p:spTgt spid="2"/>
                                        </p:tgtEl>
                                        <p:attrNameLst>
                                          <p:attrName>style.visibility</p:attrName>
                                        </p:attrNameLst>
                                      </p:cBhvr>
                                      <p:to>
                                        <p:strVal val="visible"/>
                                      </p:to>
                                    </p:set>
                                    <p:anim calcmode="lin" valueType="num">
                                      <p:cBhvr>
                                        <p:cTn id="54" dur="500" fill="hold"/>
                                        <p:tgtEl>
                                          <p:spTgt spid="2"/>
                                        </p:tgtEl>
                                        <p:attrNameLst>
                                          <p:attrName>ppt_w</p:attrName>
                                        </p:attrNameLst>
                                      </p:cBhvr>
                                      <p:tavLst>
                                        <p:tav tm="0">
                                          <p:val>
                                            <p:fltVal val="0"/>
                                          </p:val>
                                        </p:tav>
                                        <p:tav tm="100000">
                                          <p:val>
                                            <p:strVal val="#ppt_w"/>
                                          </p:val>
                                        </p:tav>
                                      </p:tavLst>
                                    </p:anim>
                                    <p:anim calcmode="lin" valueType="num">
                                      <p:cBhvr>
                                        <p:cTn id="55" dur="500" fill="hold"/>
                                        <p:tgtEl>
                                          <p:spTgt spid="2"/>
                                        </p:tgtEl>
                                        <p:attrNameLst>
                                          <p:attrName>ppt_h</p:attrName>
                                        </p:attrNameLst>
                                      </p:cBhvr>
                                      <p:tavLst>
                                        <p:tav tm="0">
                                          <p:val>
                                            <p:fltVal val="0"/>
                                          </p:val>
                                        </p:tav>
                                        <p:tav tm="100000">
                                          <p:val>
                                            <p:strVal val="#ppt_h"/>
                                          </p:val>
                                        </p:tav>
                                      </p:tavLst>
                                    </p:anim>
                                    <p:animEffect transition="in" filter="fade">
                                      <p:cBhvr>
                                        <p:cTn id="56" dur="500"/>
                                        <p:tgtEl>
                                          <p:spTgt spid="2"/>
                                        </p:tgtEl>
                                      </p:cBhvr>
                                    </p:animEffect>
                                  </p:childTnLst>
                                  <p:subTnLst>
                                    <p:audio>
                                      <p:cMediaNode>
                                        <p:cTn display="0" masterRel="sameClick">
                                          <p:stCondLst>
                                            <p:cond evt="begin" delay="0">
                                              <p:tn val="52"/>
                                            </p:cond>
                                          </p:stCondLst>
                                          <p:endCondLst>
                                            <p:cond evt="onStopAudio" delay="0">
                                              <p:tgtEl>
                                                <p:sldTgt/>
                                              </p:tgtEl>
                                            </p:cond>
                                          </p:endCondLst>
                                        </p:cTn>
                                        <p:tgtEl>
                                          <p:sndTgt r:embed="rId5" name="cashreg.wav"/>
                                        </p:tgtEl>
                                      </p:cMediaNode>
                                    </p:audio>
                                  </p:subTnLst>
                                </p:cTn>
                              </p:par>
                              <p:par>
                                <p:cTn id="57" presetID="22" presetClass="entr" presetSubtype="4" fill="hold" grpId="0" nodeType="withEffect">
                                  <p:stCondLst>
                                    <p:cond delay="0"/>
                                  </p:stCondLst>
                                  <p:childTnLst>
                                    <p:set>
                                      <p:cBhvr>
                                        <p:cTn id="58" dur="1" fill="hold">
                                          <p:stCondLst>
                                            <p:cond delay="0"/>
                                          </p:stCondLst>
                                        </p:cTn>
                                        <p:tgtEl>
                                          <p:spTgt spid="14349"/>
                                        </p:tgtEl>
                                        <p:attrNameLst>
                                          <p:attrName>style.visibility</p:attrName>
                                        </p:attrNameLst>
                                      </p:cBhvr>
                                      <p:to>
                                        <p:strVal val="visible"/>
                                      </p:to>
                                    </p:set>
                                    <p:animEffect transition="in" filter="wipe(down)">
                                      <p:cBhvr>
                                        <p:cTn id="59" dur="500"/>
                                        <p:tgtEl>
                                          <p:spTgt spid="14349"/>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4" repeatCount="indefinite" fill="hold" grpId="0" nodeType="click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wipe(down)">
                                      <p:cBhvr>
                                        <p:cTn id="64" dur="500"/>
                                        <p:tgtEl>
                                          <p:spTgt spid="14"/>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14350"/>
                                        </p:tgtEl>
                                        <p:attrNameLst>
                                          <p:attrName>style.visibility</p:attrName>
                                        </p:attrNameLst>
                                      </p:cBhvr>
                                      <p:to>
                                        <p:strVal val="visible"/>
                                      </p:to>
                                    </p:set>
                                    <p:animEffect transition="in" filter="wipe(left)">
                                      <p:cBhvr>
                                        <p:cTn id="69" dur="1000"/>
                                        <p:tgtEl>
                                          <p:spTgt spid="14350"/>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14351"/>
                                        </p:tgtEl>
                                        <p:attrNameLst>
                                          <p:attrName>style.visibility</p:attrName>
                                        </p:attrNameLst>
                                      </p:cBhvr>
                                      <p:to>
                                        <p:strVal val="visible"/>
                                      </p:to>
                                    </p:set>
                                    <p:animEffect transition="in" filter="wipe(left)">
                                      <p:cBhvr>
                                        <p:cTn id="74" dur="1000"/>
                                        <p:tgtEl>
                                          <p:spTgt spid="14351"/>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14352"/>
                                        </p:tgtEl>
                                        <p:attrNameLst>
                                          <p:attrName>style.visibility</p:attrName>
                                        </p:attrNameLst>
                                      </p:cBhvr>
                                      <p:to>
                                        <p:strVal val="visible"/>
                                      </p:to>
                                    </p:set>
                                    <p:animEffect transition="in" filter="wipe(left)">
                                      <p:cBhvr>
                                        <p:cTn id="79" dur="1000"/>
                                        <p:tgtEl>
                                          <p:spTgt spid="14352"/>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2" presetClass="entr" presetSubtype="4" fill="hold" nodeType="clickEffect">
                                  <p:stCondLst>
                                    <p:cond delay="0"/>
                                  </p:stCondLst>
                                  <p:childTnLst>
                                    <p:set>
                                      <p:cBhvr>
                                        <p:cTn id="83" dur="1" fill="hold">
                                          <p:stCondLst>
                                            <p:cond delay="0"/>
                                          </p:stCondLst>
                                        </p:cTn>
                                        <p:tgtEl>
                                          <p:spTgt spid="73730">
                                            <p:txEl>
                                              <p:pRg st="5" end="5"/>
                                            </p:txEl>
                                          </p:spTgt>
                                        </p:tgtEl>
                                        <p:attrNameLst>
                                          <p:attrName>style.visibility</p:attrName>
                                        </p:attrNameLst>
                                      </p:cBhvr>
                                      <p:to>
                                        <p:strVal val="visible"/>
                                      </p:to>
                                    </p:set>
                                    <p:anim calcmode="lin" valueType="num">
                                      <p:cBhvr additive="base">
                                        <p:cTn id="84" dur="500" fill="hold"/>
                                        <p:tgtEl>
                                          <p:spTgt spid="73730">
                                            <p:txEl>
                                              <p:pRg st="5" end="5"/>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7373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818" grpId="0"/>
      <p:bldP spid="2" grpId="0"/>
      <p:bldP spid="14348" grpId="0" animBg="1"/>
      <p:bldP spid="14349" grpId="0" animBg="1"/>
      <p:bldP spid="14" grpId="0" animBg="1"/>
      <p:bldP spid="14350" grpId="0" animBg="1"/>
      <p:bldP spid="14351" grpId="0" animBg="1"/>
      <p:bldP spid="1435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ChangeArrowheads="1"/>
          </p:cNvSpPr>
          <p:nvPr/>
        </p:nvSpPr>
        <p:spPr bwMode="auto">
          <a:xfrm>
            <a:off x="685800" y="1338263"/>
            <a:ext cx="7772400" cy="5519737"/>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a:solidFill>
                  <a:srgbClr val="333399"/>
                </a:solidFill>
              </a:rPr>
              <a:t>Spacetime diagrams</a:t>
            </a:r>
            <a:r>
              <a:rPr lang="en-US" altLang="en-US" sz="2400">
                <a:solidFill>
                  <a:srgbClr val="333399"/>
                </a:solidFill>
              </a:rPr>
              <a:t> – Minkowski (and correct)</a:t>
            </a:r>
            <a:endParaRPr lang="en-US" altLang="en-US" sz="2000">
              <a:solidFill>
                <a:srgbClr val="000000"/>
              </a:solidFill>
              <a:latin typeface="Courier New" pitchFamily="49" charset="0"/>
              <a:cs typeface="Times New Roman" pitchFamily="18" charset="0"/>
            </a:endParaRPr>
          </a:p>
          <a:p>
            <a:pPr>
              <a:buFontTx/>
              <a:buNone/>
            </a:pPr>
            <a:r>
              <a:rPr lang="en-US" altLang="en-US" sz="2400">
                <a:solidFill>
                  <a:srgbClr val="000000"/>
                </a:solidFill>
                <a:cs typeface="Times New Roman" pitchFamily="18" charset="0"/>
                <a:sym typeface="Symbol" pitchFamily="18" charset="2"/>
              </a:rPr>
              <a:t></a:t>
            </a:r>
            <a:r>
              <a:rPr lang="en-US" altLang="en-US" sz="2400"/>
              <a:t>Now we show Minkowski spacetime whose geometry is governed by </a:t>
            </a:r>
          </a:p>
          <a:p>
            <a:pPr algn="ctr">
              <a:buFontTx/>
              <a:buNone/>
            </a:pPr>
            <a:r>
              <a:rPr lang="en-US" altLang="en-US" sz="2400">
                <a:solidFill>
                  <a:srgbClr val="000000"/>
                </a:solidFill>
                <a:sym typeface="Symbol" pitchFamily="18" charset="2"/>
              </a:rPr>
              <a:t>(</a:t>
            </a:r>
            <a:r>
              <a:rPr lang="en-US" altLang="en-US" sz="2400" i="1">
                <a:solidFill>
                  <a:srgbClr val="000000"/>
                </a:solidFill>
              </a:rPr>
              <a:t>s</a:t>
            </a:r>
            <a:r>
              <a:rPr lang="en-US" altLang="en-US" sz="2400">
                <a:solidFill>
                  <a:srgbClr val="000000"/>
                </a:solidFill>
              </a:rPr>
              <a:t>)</a:t>
            </a:r>
            <a:r>
              <a:rPr lang="en-US" altLang="en-US" sz="2400" baseline="30000">
                <a:solidFill>
                  <a:srgbClr val="000000"/>
                </a:solidFill>
              </a:rPr>
              <a:t>2</a:t>
            </a:r>
            <a:r>
              <a:rPr lang="en-US" altLang="en-US" sz="2400">
                <a:solidFill>
                  <a:srgbClr val="000000"/>
                </a:solidFill>
              </a:rPr>
              <a:t> = </a:t>
            </a:r>
            <a:r>
              <a:rPr lang="en-US" altLang="en-US" sz="2400">
                <a:solidFill>
                  <a:srgbClr val="000000"/>
                </a:solidFill>
                <a:sym typeface="Symbol" pitchFamily="18" charset="2"/>
              </a:rPr>
              <a:t>(</a:t>
            </a:r>
            <a:r>
              <a:rPr lang="en-US" altLang="en-US" sz="2400" i="1">
                <a:solidFill>
                  <a:srgbClr val="000000"/>
                </a:solidFill>
              </a:rPr>
              <a:t>x</a:t>
            </a:r>
            <a:r>
              <a:rPr lang="en-US" altLang="en-US" sz="2400">
                <a:solidFill>
                  <a:srgbClr val="000000"/>
                </a:solidFill>
              </a:rPr>
              <a:t>)</a:t>
            </a:r>
            <a:r>
              <a:rPr lang="en-US" altLang="en-US" sz="2400" baseline="30000">
                <a:solidFill>
                  <a:srgbClr val="000000"/>
                </a:solidFill>
              </a:rPr>
              <a:t>2</a:t>
            </a:r>
            <a:r>
              <a:rPr lang="en-US" altLang="en-US" sz="2400">
                <a:solidFill>
                  <a:srgbClr val="000000"/>
                </a:solidFill>
              </a:rPr>
              <a:t> </a:t>
            </a:r>
            <a:r>
              <a:rPr lang="en-US" altLang="en-US" sz="2400">
                <a:solidFill>
                  <a:srgbClr val="FF0000"/>
                </a:solidFill>
              </a:rPr>
              <a:t>–</a:t>
            </a:r>
            <a:r>
              <a:rPr lang="en-US" altLang="en-US" sz="2400">
                <a:solidFill>
                  <a:srgbClr val="000000"/>
                </a:solidFill>
              </a:rPr>
              <a:t> </a:t>
            </a:r>
            <a:r>
              <a:rPr lang="en-US" altLang="en-US" sz="2400">
                <a:solidFill>
                  <a:srgbClr val="000000"/>
                </a:solidFill>
                <a:sym typeface="Symbol" pitchFamily="18" charset="2"/>
              </a:rPr>
              <a:t>(</a:t>
            </a:r>
            <a:r>
              <a:rPr lang="en-US" altLang="en-US" sz="2400" i="1">
                <a:solidFill>
                  <a:srgbClr val="000000"/>
                </a:solidFill>
                <a:sym typeface="Symbol" pitchFamily="18" charset="2"/>
              </a:rPr>
              <a:t>c</a:t>
            </a:r>
            <a:r>
              <a:rPr lang="en-US" altLang="en-US" sz="2400">
                <a:solidFill>
                  <a:srgbClr val="000000"/>
                </a:solidFill>
                <a:sym typeface="Symbol" pitchFamily="18" charset="2"/>
              </a:rPr>
              <a:t></a:t>
            </a:r>
            <a:r>
              <a:rPr lang="en-US" altLang="en-US" sz="2400" i="1">
                <a:solidFill>
                  <a:srgbClr val="000000"/>
                </a:solidFill>
              </a:rPr>
              <a:t>t</a:t>
            </a:r>
            <a:r>
              <a:rPr lang="en-US" altLang="en-US" sz="2400">
                <a:solidFill>
                  <a:srgbClr val="000000"/>
                </a:solidFill>
              </a:rPr>
              <a:t>)</a:t>
            </a:r>
            <a:r>
              <a:rPr lang="en-US" altLang="en-US" sz="2400" baseline="30000">
                <a:solidFill>
                  <a:srgbClr val="000000"/>
                </a:solidFill>
              </a:rPr>
              <a:t>2</a:t>
            </a:r>
            <a:r>
              <a:rPr lang="en-US" altLang="en-US" sz="2400">
                <a:solidFill>
                  <a:srgbClr val="000000"/>
                </a:solidFill>
              </a:rPr>
              <a:t>.</a:t>
            </a:r>
          </a:p>
          <a:p>
            <a:pPr>
              <a:buFontTx/>
              <a:buNone/>
            </a:pPr>
            <a:r>
              <a:rPr lang="en-US" altLang="en-US" sz="2400">
                <a:solidFill>
                  <a:srgbClr val="000000"/>
                </a:solidFill>
                <a:sym typeface="Symbol" pitchFamily="18" charset="2"/>
              </a:rPr>
              <a:t></a:t>
            </a:r>
            <a:r>
              <a:rPr lang="en-US" altLang="en-US" sz="2400"/>
              <a:t>The coordinates of the points A and B                                in S and S’ can again be found.</a:t>
            </a:r>
          </a:p>
          <a:p>
            <a:pPr>
              <a:buFontTx/>
              <a:buNone/>
            </a:pPr>
            <a:r>
              <a:rPr lang="en-US" altLang="en-US" sz="2400">
                <a:solidFill>
                  <a:srgbClr val="000000"/>
                </a:solidFill>
                <a:sym typeface="Symbol" pitchFamily="18" charset="2"/>
              </a:rPr>
              <a:t></a:t>
            </a:r>
            <a:r>
              <a:rPr lang="en-US" altLang="en-US" sz="2400"/>
              <a:t>In S: 	(</a:t>
            </a:r>
            <a:r>
              <a:rPr lang="en-US" altLang="en-US" sz="2400" i="1"/>
              <a:t>x</a:t>
            </a:r>
            <a:r>
              <a:rPr lang="en-US" altLang="en-US" sz="2400" baseline="-25000"/>
              <a:t>A</a:t>
            </a:r>
            <a:r>
              <a:rPr lang="en-US" altLang="en-US" sz="2400"/>
              <a:t>, </a:t>
            </a:r>
            <a:r>
              <a:rPr lang="en-US" altLang="en-US" sz="2400" i="1"/>
              <a:t>ct</a:t>
            </a:r>
            <a:r>
              <a:rPr lang="en-US" altLang="en-US" sz="2400" baseline="-25000"/>
              <a:t>A</a:t>
            </a:r>
            <a:r>
              <a:rPr lang="en-US" altLang="en-US" sz="2400" i="1"/>
              <a:t> </a:t>
            </a:r>
            <a:r>
              <a:rPr lang="en-US" altLang="en-US" sz="2400"/>
              <a:t>) = (4, 3); </a:t>
            </a:r>
          </a:p>
          <a:p>
            <a:pPr>
              <a:buFontTx/>
              <a:buNone/>
            </a:pPr>
            <a:r>
              <a:rPr lang="en-US" altLang="en-US" sz="2400"/>
              <a:t>	(</a:t>
            </a:r>
            <a:r>
              <a:rPr lang="en-US" altLang="en-US" sz="2400" i="1"/>
              <a:t>x</a:t>
            </a:r>
            <a:r>
              <a:rPr lang="en-US" altLang="en-US" sz="2400" baseline="-25000"/>
              <a:t>B</a:t>
            </a:r>
            <a:r>
              <a:rPr lang="en-US" altLang="en-US" sz="2400"/>
              <a:t>, </a:t>
            </a:r>
            <a:r>
              <a:rPr lang="en-US" altLang="en-US" sz="2400" i="1"/>
              <a:t>ct</a:t>
            </a:r>
            <a:r>
              <a:rPr lang="en-US" altLang="en-US" sz="2400" baseline="-25000"/>
              <a:t>B</a:t>
            </a:r>
            <a:r>
              <a:rPr lang="en-US" altLang="en-US" sz="2400" i="1"/>
              <a:t> </a:t>
            </a:r>
            <a:r>
              <a:rPr lang="en-US" altLang="en-US" sz="2400"/>
              <a:t>) = (0, 0).</a:t>
            </a:r>
          </a:p>
          <a:p>
            <a:pPr>
              <a:buFontTx/>
              <a:buNone/>
            </a:pPr>
            <a:r>
              <a:rPr lang="en-US" altLang="en-US" sz="2400">
                <a:solidFill>
                  <a:srgbClr val="000000"/>
                </a:solidFill>
                <a:cs typeface="Times New Roman" pitchFamily="18" charset="0"/>
                <a:sym typeface="Symbol" pitchFamily="18" charset="2"/>
              </a:rPr>
              <a:t>Thus (</a:t>
            </a:r>
            <a:r>
              <a:rPr lang="en-US" altLang="en-US" sz="2400" i="1">
                <a:solidFill>
                  <a:srgbClr val="000000"/>
                </a:solidFill>
                <a:cs typeface="Times New Roman" pitchFamily="18" charset="0"/>
              </a:rPr>
              <a:t>s</a:t>
            </a:r>
            <a:r>
              <a:rPr lang="en-US" altLang="en-US" sz="2400">
                <a:solidFill>
                  <a:srgbClr val="000000"/>
                </a:solidFill>
                <a:cs typeface="Times New Roman" pitchFamily="18" charset="0"/>
              </a:rPr>
              <a:t>)</a:t>
            </a:r>
            <a:r>
              <a:rPr lang="en-US" altLang="en-US" sz="2400" baseline="30000">
                <a:solidFill>
                  <a:srgbClr val="000000"/>
                </a:solidFill>
                <a:cs typeface="Times New Roman" pitchFamily="18" charset="0"/>
              </a:rPr>
              <a:t>2</a:t>
            </a:r>
            <a:r>
              <a:rPr lang="en-US" altLang="en-US" sz="2400">
                <a:solidFill>
                  <a:srgbClr val="000000"/>
                </a:solidFill>
                <a:cs typeface="Times New Roman" pitchFamily="18" charset="0"/>
              </a:rPr>
              <a:t> = </a:t>
            </a:r>
            <a:r>
              <a:rPr lang="en-US" altLang="en-US" sz="2400">
                <a:solidFill>
                  <a:srgbClr val="000000"/>
                </a:solidFill>
                <a:cs typeface="Times New Roman" pitchFamily="18" charset="0"/>
                <a:sym typeface="Symbol" pitchFamily="18" charset="2"/>
              </a:rPr>
              <a:t>(0 – 4</a:t>
            </a:r>
            <a:r>
              <a:rPr lang="en-US" altLang="en-US" sz="2400">
                <a:solidFill>
                  <a:srgbClr val="000000"/>
                </a:solidFill>
                <a:cs typeface="Times New Roman" pitchFamily="18" charset="0"/>
              </a:rPr>
              <a:t>)</a:t>
            </a:r>
            <a:r>
              <a:rPr lang="en-US" altLang="en-US" sz="2400" baseline="30000">
                <a:solidFill>
                  <a:srgbClr val="000000"/>
                </a:solidFill>
                <a:cs typeface="Times New Roman" pitchFamily="18" charset="0"/>
              </a:rPr>
              <a:t>2</a:t>
            </a:r>
            <a:r>
              <a:rPr lang="en-US" altLang="en-US" sz="2400">
                <a:solidFill>
                  <a:srgbClr val="000000"/>
                </a:solidFill>
                <a:cs typeface="Times New Roman" pitchFamily="18" charset="0"/>
              </a:rPr>
              <a:t> </a:t>
            </a:r>
            <a:r>
              <a:rPr lang="en-US" altLang="en-US" sz="2400">
                <a:solidFill>
                  <a:srgbClr val="FF0000"/>
                </a:solidFill>
              </a:rPr>
              <a:t>– </a:t>
            </a:r>
            <a:r>
              <a:rPr lang="en-US" altLang="en-US" sz="2400">
                <a:solidFill>
                  <a:srgbClr val="000000"/>
                </a:solidFill>
                <a:cs typeface="Times New Roman" pitchFamily="18" charset="0"/>
                <a:sym typeface="Symbol" pitchFamily="18" charset="2"/>
              </a:rPr>
              <a:t>(0 – 3</a:t>
            </a:r>
            <a:r>
              <a:rPr lang="en-US" altLang="en-US" sz="2400">
                <a:solidFill>
                  <a:srgbClr val="000000"/>
                </a:solidFill>
                <a:cs typeface="Times New Roman" pitchFamily="18" charset="0"/>
              </a:rPr>
              <a:t>)</a:t>
            </a:r>
            <a:r>
              <a:rPr lang="en-US" altLang="en-US" sz="2400" baseline="30000">
                <a:solidFill>
                  <a:srgbClr val="000000"/>
                </a:solidFill>
                <a:cs typeface="Times New Roman" pitchFamily="18" charset="0"/>
              </a:rPr>
              <a:t>2</a:t>
            </a:r>
            <a:r>
              <a:rPr lang="en-US" altLang="en-US" sz="2400">
                <a:solidFill>
                  <a:srgbClr val="000000"/>
                </a:solidFill>
                <a:cs typeface="Times New Roman" pitchFamily="18" charset="0"/>
              </a:rPr>
              <a:t> = 7.00 m</a:t>
            </a:r>
            <a:r>
              <a:rPr lang="en-US" altLang="en-US" sz="2400" baseline="30000">
                <a:solidFill>
                  <a:srgbClr val="000000"/>
                </a:solidFill>
                <a:cs typeface="Times New Roman" pitchFamily="18" charset="0"/>
              </a:rPr>
              <a:t>2</a:t>
            </a:r>
            <a:r>
              <a:rPr lang="en-US" altLang="en-US" sz="2400">
                <a:solidFill>
                  <a:srgbClr val="000000"/>
                </a:solidFill>
                <a:cs typeface="Times New Roman" pitchFamily="18" charset="0"/>
              </a:rPr>
              <a:t>.</a:t>
            </a:r>
          </a:p>
          <a:p>
            <a:pPr>
              <a:buFontTx/>
              <a:buNone/>
            </a:pPr>
            <a:r>
              <a:rPr lang="en-US" altLang="en-US" sz="2400">
                <a:solidFill>
                  <a:srgbClr val="000000"/>
                </a:solidFill>
                <a:sym typeface="Symbol" pitchFamily="18" charset="2"/>
              </a:rPr>
              <a:t></a:t>
            </a:r>
            <a:r>
              <a:rPr lang="en-US" altLang="en-US" sz="2400"/>
              <a:t>In S’:	(</a:t>
            </a:r>
            <a:r>
              <a:rPr lang="en-US" altLang="en-US" sz="2400" i="1"/>
              <a:t>x’</a:t>
            </a:r>
            <a:r>
              <a:rPr lang="en-US" altLang="en-US" sz="2400" baseline="-25000"/>
              <a:t>A</a:t>
            </a:r>
            <a:r>
              <a:rPr lang="en-US" altLang="en-US" sz="2400"/>
              <a:t>, </a:t>
            </a:r>
            <a:r>
              <a:rPr lang="en-US" altLang="en-US" sz="2400" i="1"/>
              <a:t>ct’</a:t>
            </a:r>
            <a:r>
              <a:rPr lang="en-US" altLang="en-US" sz="2400" baseline="-25000"/>
              <a:t>A</a:t>
            </a:r>
            <a:r>
              <a:rPr lang="en-US" altLang="en-US" sz="2400" i="1"/>
              <a:t> </a:t>
            </a:r>
            <a:r>
              <a:rPr lang="en-US" altLang="en-US" sz="2400"/>
              <a:t>) = (3.40, 2.15); </a:t>
            </a:r>
          </a:p>
          <a:p>
            <a:pPr>
              <a:buFontTx/>
              <a:buNone/>
            </a:pPr>
            <a:r>
              <a:rPr lang="en-US" altLang="en-US" sz="2400"/>
              <a:t>	(</a:t>
            </a:r>
            <a:r>
              <a:rPr lang="en-US" altLang="en-US" sz="2400" i="1"/>
              <a:t>x’</a:t>
            </a:r>
            <a:r>
              <a:rPr lang="en-US" altLang="en-US" sz="2400" baseline="-25000"/>
              <a:t>B</a:t>
            </a:r>
            <a:r>
              <a:rPr lang="en-US" altLang="en-US" sz="2400"/>
              <a:t>, </a:t>
            </a:r>
            <a:r>
              <a:rPr lang="en-US" altLang="en-US" sz="2400" i="1"/>
              <a:t>ct’</a:t>
            </a:r>
            <a:r>
              <a:rPr lang="en-US" altLang="en-US" sz="2400" baseline="-25000"/>
              <a:t>B</a:t>
            </a:r>
            <a:r>
              <a:rPr lang="en-US" altLang="en-US" sz="2400" i="1"/>
              <a:t> </a:t>
            </a:r>
            <a:r>
              <a:rPr lang="en-US" altLang="en-US" sz="2400"/>
              <a:t>) = (0, 0).</a:t>
            </a:r>
          </a:p>
          <a:p>
            <a:pPr>
              <a:buFontTx/>
              <a:buNone/>
            </a:pPr>
            <a:r>
              <a:rPr lang="en-US" altLang="en-US" sz="2400"/>
              <a:t>Thus (</a:t>
            </a:r>
            <a:r>
              <a:rPr lang="en-US" altLang="en-US" sz="2400">
                <a:sym typeface="Symbol" pitchFamily="18" charset="2"/>
              </a:rPr>
              <a:t></a:t>
            </a:r>
            <a:r>
              <a:rPr lang="en-US" altLang="en-US" sz="2400" i="1">
                <a:sym typeface="Symbol" pitchFamily="18" charset="2"/>
              </a:rPr>
              <a:t>s</a:t>
            </a:r>
            <a:r>
              <a:rPr lang="en-US" altLang="en-US" sz="2400">
                <a:sym typeface="Symbol" pitchFamily="18" charset="2"/>
              </a:rPr>
              <a:t>)</a:t>
            </a:r>
            <a:r>
              <a:rPr lang="en-US" altLang="en-US" sz="2400" baseline="30000">
                <a:sym typeface="Symbol" pitchFamily="18" charset="2"/>
              </a:rPr>
              <a:t>2</a:t>
            </a:r>
            <a:r>
              <a:rPr lang="en-US" altLang="en-US" sz="2400">
                <a:sym typeface="Symbol" pitchFamily="18" charset="2"/>
              </a:rPr>
              <a:t> = (0 – 3.40)</a:t>
            </a:r>
            <a:r>
              <a:rPr lang="en-US" altLang="en-US" sz="2400" baseline="30000">
                <a:sym typeface="Symbol" pitchFamily="18" charset="2"/>
              </a:rPr>
              <a:t>2</a:t>
            </a:r>
            <a:r>
              <a:rPr lang="en-US" altLang="en-US" sz="2400">
                <a:sym typeface="Symbol" pitchFamily="18" charset="2"/>
              </a:rPr>
              <a:t> </a:t>
            </a:r>
            <a:r>
              <a:rPr lang="en-US" altLang="en-US" sz="2400">
                <a:solidFill>
                  <a:srgbClr val="FF0000"/>
                </a:solidFill>
                <a:sym typeface="Symbol" pitchFamily="18" charset="2"/>
              </a:rPr>
              <a:t>–</a:t>
            </a:r>
            <a:r>
              <a:rPr lang="en-US" altLang="en-US" sz="2400">
                <a:sym typeface="Symbol" pitchFamily="18" charset="2"/>
              </a:rPr>
              <a:t> (0 – 2.15)</a:t>
            </a:r>
            <a:r>
              <a:rPr lang="en-US" altLang="en-US" sz="2400" baseline="30000">
                <a:sym typeface="Symbol" pitchFamily="18" charset="2"/>
              </a:rPr>
              <a:t>2</a:t>
            </a:r>
            <a:r>
              <a:rPr lang="en-US" altLang="en-US" sz="2400">
                <a:sym typeface="Symbol" pitchFamily="18" charset="2"/>
              </a:rPr>
              <a:t> = 6.94 m</a:t>
            </a:r>
            <a:r>
              <a:rPr lang="en-US" altLang="en-US" sz="2400" baseline="30000">
                <a:sym typeface="Symbol" pitchFamily="18" charset="2"/>
              </a:rPr>
              <a:t>2</a:t>
            </a:r>
            <a:r>
              <a:rPr lang="en-US" altLang="en-US" sz="2400">
                <a:sym typeface="Symbol" pitchFamily="18" charset="2"/>
              </a:rPr>
              <a:t>.</a:t>
            </a:r>
          </a:p>
          <a:p>
            <a:pPr>
              <a:buFontTx/>
              <a:buNone/>
            </a:pPr>
            <a:r>
              <a:rPr lang="en-US" altLang="en-US" sz="2400">
                <a:solidFill>
                  <a:srgbClr val="000000"/>
                </a:solidFill>
                <a:sym typeface="Symbol" pitchFamily="18" charset="2"/>
              </a:rPr>
              <a:t></a:t>
            </a:r>
            <a:r>
              <a:rPr lang="en-US" altLang="en-US" sz="2400"/>
              <a:t>In each IRF the distance between A and B is 2.6 m.</a:t>
            </a:r>
          </a:p>
        </p:txBody>
      </p:sp>
      <p:sp>
        <p:nvSpPr>
          <p:cNvPr id="26627" name="Rectangle 118"/>
          <p:cNvSpPr>
            <a:spLocks noChangeArrowheads="1"/>
          </p:cNvSpPr>
          <p:nvPr/>
        </p:nvSpPr>
        <p:spPr bwMode="auto">
          <a:xfrm>
            <a:off x="685800" y="393700"/>
            <a:ext cx="77724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b="1">
                <a:solidFill>
                  <a:schemeClr val="tx2"/>
                </a:solidFill>
              </a:rPr>
              <a:t>Option A: Relativity</a:t>
            </a:r>
            <a:br>
              <a:rPr lang="en-US" altLang="en-US" sz="2800" b="1">
                <a:solidFill>
                  <a:schemeClr val="tx2"/>
                </a:solidFill>
              </a:rPr>
            </a:br>
            <a:r>
              <a:rPr lang="en-US" altLang="en-US" sz="2800"/>
              <a:t>A.3 – Spacetime diagrams</a:t>
            </a:r>
          </a:p>
        </p:txBody>
      </p:sp>
      <p:grpSp>
        <p:nvGrpSpPr>
          <p:cNvPr id="2" name="Group 10"/>
          <p:cNvGrpSpPr>
            <a:grpSpLocks/>
          </p:cNvGrpSpPr>
          <p:nvPr/>
        </p:nvGrpSpPr>
        <p:grpSpPr bwMode="auto">
          <a:xfrm>
            <a:off x="7974013" y="3751263"/>
            <a:ext cx="549275" cy="574675"/>
            <a:chOff x="3773" y="1467"/>
            <a:chExt cx="346" cy="362"/>
          </a:xfrm>
        </p:grpSpPr>
        <p:sp>
          <p:nvSpPr>
            <p:cNvPr id="15" name="Oval 27"/>
            <p:cNvSpPr>
              <a:spLocks noChangeArrowheads="1"/>
            </p:cNvSpPr>
            <p:nvPr/>
          </p:nvSpPr>
          <p:spPr bwMode="auto">
            <a:xfrm>
              <a:off x="3779" y="1694"/>
              <a:ext cx="129" cy="129"/>
            </a:xfrm>
            <a:prstGeom prst="ellipse">
              <a:avLst/>
            </a:prstGeom>
            <a:gradFill flip="none" rotWithShape="1">
              <a:gsLst>
                <a:gs pos="0">
                  <a:srgbClr val="008080">
                    <a:shade val="30000"/>
                    <a:satMod val="115000"/>
                  </a:srgbClr>
                </a:gs>
                <a:gs pos="50000">
                  <a:srgbClr val="008080">
                    <a:shade val="67500"/>
                    <a:satMod val="115000"/>
                  </a:srgbClr>
                </a:gs>
                <a:gs pos="100000">
                  <a:srgbClr val="008080">
                    <a:shade val="100000"/>
                    <a:satMod val="115000"/>
                  </a:srgbClr>
                </a:gs>
              </a:gsLst>
              <a:path path="circle">
                <a:fillToRect l="50000" t="50000" r="50000" b="50000"/>
              </a:path>
              <a:tileRect/>
            </a:gradFill>
            <a:ln w="9525">
              <a:solidFill>
                <a:schemeClr val="tx1"/>
              </a:solidFill>
              <a:round/>
              <a:headEnd/>
              <a:tailEnd/>
            </a:ln>
            <a:effectLst/>
          </p:spPr>
          <p:txBody>
            <a:bodyPr wrap="none" anchor="ctr"/>
            <a:lstStyle/>
            <a:p>
              <a:pPr>
                <a:defRPr/>
              </a:pPr>
              <a:endParaRPr lang="en-US">
                <a:latin typeface="Arial" pitchFamily="34" charset="0"/>
                <a:cs typeface="Arial" pitchFamily="34" charset="0"/>
              </a:endParaRPr>
            </a:p>
          </p:txBody>
        </p:sp>
        <p:sp>
          <p:nvSpPr>
            <p:cNvPr id="26641" name="Text Box 14"/>
            <p:cNvSpPr txBox="1">
              <a:spLocks noChangeArrowheads="1"/>
            </p:cNvSpPr>
            <p:nvPr/>
          </p:nvSpPr>
          <p:spPr bwMode="auto">
            <a:xfrm>
              <a:off x="3875" y="1467"/>
              <a:ext cx="2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chemeClr val="hlink"/>
                  </a:solidFill>
                </a:rPr>
                <a:t>A</a:t>
              </a:r>
            </a:p>
          </p:txBody>
        </p:sp>
      </p:grpSp>
      <p:grpSp>
        <p:nvGrpSpPr>
          <p:cNvPr id="3" name="Group 15"/>
          <p:cNvGrpSpPr>
            <a:grpSpLocks/>
          </p:cNvGrpSpPr>
          <p:nvPr/>
        </p:nvGrpSpPr>
        <p:grpSpPr bwMode="auto">
          <a:xfrm>
            <a:off x="6440488" y="5237163"/>
            <a:ext cx="525462" cy="555625"/>
            <a:chOff x="3771" y="2964"/>
            <a:chExt cx="331" cy="350"/>
          </a:xfrm>
        </p:grpSpPr>
        <p:sp>
          <p:nvSpPr>
            <p:cNvPr id="18" name="Oval 27"/>
            <p:cNvSpPr>
              <a:spLocks noChangeArrowheads="1"/>
            </p:cNvSpPr>
            <p:nvPr/>
          </p:nvSpPr>
          <p:spPr bwMode="auto">
            <a:xfrm>
              <a:off x="3777" y="2971"/>
              <a:ext cx="129" cy="129"/>
            </a:xfrm>
            <a:prstGeom prst="ellipse">
              <a:avLst/>
            </a:prstGeom>
            <a:gradFill flip="none" rotWithShape="1">
              <a:gsLst>
                <a:gs pos="0">
                  <a:srgbClr val="008080">
                    <a:shade val="30000"/>
                    <a:satMod val="115000"/>
                  </a:srgbClr>
                </a:gs>
                <a:gs pos="50000">
                  <a:srgbClr val="008080">
                    <a:shade val="67500"/>
                    <a:satMod val="115000"/>
                  </a:srgbClr>
                </a:gs>
                <a:gs pos="100000">
                  <a:srgbClr val="008080">
                    <a:shade val="100000"/>
                    <a:satMod val="115000"/>
                  </a:srgbClr>
                </a:gs>
              </a:gsLst>
              <a:path path="circle">
                <a:fillToRect l="50000" t="50000" r="50000" b="50000"/>
              </a:path>
              <a:tileRect/>
            </a:gradFill>
            <a:ln w="9525">
              <a:solidFill>
                <a:schemeClr val="tx1"/>
              </a:solidFill>
              <a:round/>
              <a:headEnd/>
              <a:tailEnd/>
            </a:ln>
            <a:effectLst/>
          </p:spPr>
          <p:txBody>
            <a:bodyPr wrap="none" anchor="ctr"/>
            <a:lstStyle/>
            <a:p>
              <a:pPr>
                <a:defRPr/>
              </a:pPr>
              <a:endParaRPr lang="en-US">
                <a:latin typeface="Arial" pitchFamily="34" charset="0"/>
                <a:cs typeface="Arial" pitchFamily="34" charset="0"/>
              </a:endParaRPr>
            </a:p>
          </p:txBody>
        </p:sp>
        <p:sp>
          <p:nvSpPr>
            <p:cNvPr id="26637" name="Text Box 19"/>
            <p:cNvSpPr txBox="1">
              <a:spLocks noChangeArrowheads="1"/>
            </p:cNvSpPr>
            <p:nvPr/>
          </p:nvSpPr>
          <p:spPr bwMode="auto">
            <a:xfrm>
              <a:off x="3858" y="3026"/>
              <a:ext cx="2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chemeClr val="hlink"/>
                  </a:solidFill>
                </a:rPr>
                <a:t>B</a:t>
              </a:r>
            </a:p>
          </p:txBody>
        </p:sp>
      </p:grpSp>
      <p:pic>
        <p:nvPicPr>
          <p:cNvPr id="26630" name="Picture 7"/>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43650" y="2995613"/>
            <a:ext cx="2676525" cy="25336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8"/>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60000">
            <a:off x="6526213" y="2878138"/>
            <a:ext cx="2552700" cy="26003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flipH="1">
            <a:off x="7864475" y="3432175"/>
            <a:ext cx="441325" cy="1689100"/>
          </a:xfrm>
          <a:prstGeom prst="line">
            <a:avLst/>
          </a:prstGeom>
          <a:ln w="28575">
            <a:solidFill>
              <a:srgbClr val="0066FF"/>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6654800" y="4144963"/>
            <a:ext cx="1736725" cy="427037"/>
          </a:xfrm>
          <a:prstGeom prst="line">
            <a:avLst/>
          </a:prstGeom>
          <a:ln w="28575">
            <a:solidFill>
              <a:srgbClr val="99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3730">
                                            <p:txEl>
                                              <p:pRg st="3" end="3"/>
                                            </p:txEl>
                                          </p:spTgt>
                                        </p:tgtEl>
                                        <p:attrNameLst>
                                          <p:attrName>style.visibility</p:attrName>
                                        </p:attrNameLst>
                                      </p:cBhvr>
                                      <p:to>
                                        <p:strVal val="visible"/>
                                      </p:to>
                                    </p:set>
                                    <p:anim calcmode="lin" valueType="num">
                                      <p:cBhvr additive="base">
                                        <p:cTn id="7" dur="500" fill="hold"/>
                                        <p:tgtEl>
                                          <p:spTgt spid="73730">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373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subTnLst>
                                    <p:audio>
                                      <p:cMediaNode>
                                        <p:cTn display="0" masterRel="sameClick">
                                          <p:stCondLst>
                                            <p:cond evt="begin" delay="0">
                                              <p:tn val="18"/>
                                            </p:cond>
                                          </p:stCondLst>
                                          <p:endCondLst>
                                            <p:cond evt="onStopAudio" delay="0">
                                              <p:tgtEl>
                                                <p:sldTgt/>
                                              </p:tgtEl>
                                            </p:cond>
                                          </p:endCondLst>
                                        </p:cTn>
                                        <p:tgtEl>
                                          <p:sndTgt r:embed="rId3" name="camera.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73730">
                                            <p:txEl>
                                              <p:pRg st="4" end="4"/>
                                            </p:txEl>
                                          </p:spTgt>
                                        </p:tgtEl>
                                        <p:attrNameLst>
                                          <p:attrName>style.visibility</p:attrName>
                                        </p:attrNameLst>
                                      </p:cBhvr>
                                      <p:to>
                                        <p:strVal val="visible"/>
                                      </p:to>
                                    </p:set>
                                    <p:anim calcmode="lin" valueType="num">
                                      <p:cBhvr additive="base">
                                        <p:cTn id="27" dur="500" fill="hold"/>
                                        <p:tgtEl>
                                          <p:spTgt spid="73730">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373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4" name="arrow.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73730">
                                            <p:txEl>
                                              <p:pRg st="5" end="5"/>
                                            </p:txEl>
                                          </p:spTgt>
                                        </p:tgtEl>
                                        <p:attrNameLst>
                                          <p:attrName>style.visibility</p:attrName>
                                        </p:attrNameLst>
                                      </p:cBhvr>
                                      <p:to>
                                        <p:strVal val="visible"/>
                                      </p:to>
                                    </p:set>
                                    <p:anim calcmode="lin" valueType="num">
                                      <p:cBhvr additive="base">
                                        <p:cTn id="33" dur="500" fill="hold"/>
                                        <p:tgtEl>
                                          <p:spTgt spid="73730">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373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4" name="arrow.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73730">
                                            <p:txEl>
                                              <p:pRg st="6" end="6"/>
                                            </p:txEl>
                                          </p:spTgt>
                                        </p:tgtEl>
                                        <p:attrNameLst>
                                          <p:attrName>style.visibility</p:attrName>
                                        </p:attrNameLst>
                                      </p:cBhvr>
                                      <p:to>
                                        <p:strVal val="visible"/>
                                      </p:to>
                                    </p:set>
                                    <p:anim calcmode="lin" valueType="num">
                                      <p:cBhvr additive="base">
                                        <p:cTn id="39" dur="500" fill="hold"/>
                                        <p:tgtEl>
                                          <p:spTgt spid="73730">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73730">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4" name="arrow.wav"/>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4" fill="hold"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wipe(down)">
                                      <p:cBhvr>
                                        <p:cTn id="45" dur="500"/>
                                        <p:tgtEl>
                                          <p:spTgt spid="6"/>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4" fill="hold"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wipe(down)">
                                      <p:cBhvr>
                                        <p:cTn id="50" dur="500"/>
                                        <p:tgtEl>
                                          <p:spTgt spid="10"/>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73730">
                                            <p:txEl>
                                              <p:pRg st="7" end="7"/>
                                            </p:txEl>
                                          </p:spTgt>
                                        </p:tgtEl>
                                        <p:attrNameLst>
                                          <p:attrName>style.visibility</p:attrName>
                                        </p:attrNameLst>
                                      </p:cBhvr>
                                      <p:to>
                                        <p:strVal val="visible"/>
                                      </p:to>
                                    </p:set>
                                    <p:anim calcmode="lin" valueType="num">
                                      <p:cBhvr additive="base">
                                        <p:cTn id="55" dur="500" fill="hold"/>
                                        <p:tgtEl>
                                          <p:spTgt spid="73730">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3730">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73730">
                                            <p:txEl>
                                              <p:pRg st="8" end="8"/>
                                            </p:txEl>
                                          </p:spTgt>
                                        </p:tgtEl>
                                        <p:attrNameLst>
                                          <p:attrName>style.visibility</p:attrName>
                                        </p:attrNameLst>
                                      </p:cBhvr>
                                      <p:to>
                                        <p:strVal val="visible"/>
                                      </p:to>
                                    </p:set>
                                    <p:anim calcmode="lin" valueType="num">
                                      <p:cBhvr additive="base">
                                        <p:cTn id="61" dur="500" fill="hold"/>
                                        <p:tgtEl>
                                          <p:spTgt spid="73730">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73730">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4" name="arrow.wav"/>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nodeType="clickEffect">
                                  <p:stCondLst>
                                    <p:cond delay="0"/>
                                  </p:stCondLst>
                                  <p:childTnLst>
                                    <p:set>
                                      <p:cBhvr>
                                        <p:cTn id="66" dur="1" fill="hold">
                                          <p:stCondLst>
                                            <p:cond delay="0"/>
                                          </p:stCondLst>
                                        </p:cTn>
                                        <p:tgtEl>
                                          <p:spTgt spid="73730">
                                            <p:txEl>
                                              <p:pRg st="9" end="9"/>
                                            </p:txEl>
                                          </p:spTgt>
                                        </p:tgtEl>
                                        <p:attrNameLst>
                                          <p:attrName>style.visibility</p:attrName>
                                        </p:attrNameLst>
                                      </p:cBhvr>
                                      <p:to>
                                        <p:strVal val="visible"/>
                                      </p:to>
                                    </p:set>
                                    <p:anim calcmode="lin" valueType="num">
                                      <p:cBhvr additive="base">
                                        <p:cTn id="67" dur="500" fill="hold"/>
                                        <p:tgtEl>
                                          <p:spTgt spid="73730">
                                            <p:txEl>
                                              <p:pRg st="9" end="9"/>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73730">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4" name="arrow.wav"/>
                                        </p:tgtEl>
                                      </p:cMediaNode>
                                    </p:audio>
                                  </p:sub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nodeType="clickEffect">
                                  <p:stCondLst>
                                    <p:cond delay="0"/>
                                  </p:stCondLst>
                                  <p:childTnLst>
                                    <p:set>
                                      <p:cBhvr>
                                        <p:cTn id="72" dur="1" fill="hold">
                                          <p:stCondLst>
                                            <p:cond delay="0"/>
                                          </p:stCondLst>
                                        </p:cTn>
                                        <p:tgtEl>
                                          <p:spTgt spid="73730">
                                            <p:txEl>
                                              <p:pRg st="10" end="10"/>
                                            </p:txEl>
                                          </p:spTgt>
                                        </p:tgtEl>
                                        <p:attrNameLst>
                                          <p:attrName>style.visibility</p:attrName>
                                        </p:attrNameLst>
                                      </p:cBhvr>
                                      <p:to>
                                        <p:strVal val="visible"/>
                                      </p:to>
                                    </p:set>
                                    <p:anim calcmode="lin" valueType="num">
                                      <p:cBhvr additive="base">
                                        <p:cTn id="73" dur="500" fill="hold"/>
                                        <p:tgtEl>
                                          <p:spTgt spid="73730">
                                            <p:txEl>
                                              <p:pRg st="10" end="1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73730">
                                            <p:txEl>
                                              <p:pRg st="10" end="1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ChangeArrowheads="1"/>
          </p:cNvSpPr>
          <p:nvPr/>
        </p:nvSpPr>
        <p:spPr bwMode="auto">
          <a:xfrm>
            <a:off x="685800" y="1338263"/>
            <a:ext cx="7772400" cy="5519737"/>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a:solidFill>
                  <a:srgbClr val="333399"/>
                </a:solidFill>
              </a:rPr>
              <a:t>Spacetime diagrams</a:t>
            </a:r>
            <a:r>
              <a:rPr lang="en-US" altLang="en-US" sz="2400">
                <a:solidFill>
                  <a:srgbClr val="333399"/>
                </a:solidFill>
              </a:rPr>
              <a:t> – Minkowski (and correct)</a:t>
            </a:r>
            <a:endParaRPr lang="en-US" altLang="en-US" sz="2000">
              <a:solidFill>
                <a:srgbClr val="000000"/>
              </a:solidFill>
              <a:latin typeface="Courier New" pitchFamily="49" charset="0"/>
              <a:cs typeface="Times New Roman" pitchFamily="18" charset="0"/>
            </a:endParaRPr>
          </a:p>
          <a:p>
            <a:pPr>
              <a:buFontTx/>
              <a:buNone/>
            </a:pPr>
            <a:r>
              <a:rPr lang="en-US" altLang="en-US" sz="2400">
                <a:solidFill>
                  <a:srgbClr val="000000"/>
                </a:solidFill>
                <a:cs typeface="Times New Roman" pitchFamily="18" charset="0"/>
                <a:sym typeface="Symbol" pitchFamily="18" charset="2"/>
              </a:rPr>
              <a:t></a:t>
            </a:r>
            <a:r>
              <a:rPr lang="en-US" altLang="en-US" sz="2400"/>
              <a:t>In fact, the “warpage” of                                          Minkowski spacetime is                                          proportional to the speed                                                     of the moving IRF S’:</a:t>
            </a:r>
          </a:p>
          <a:p>
            <a:pPr>
              <a:buFontTx/>
              <a:buNone/>
            </a:pPr>
            <a:r>
              <a:rPr lang="en-US" altLang="en-US" sz="2400">
                <a:solidFill>
                  <a:srgbClr val="000000"/>
                </a:solidFill>
                <a:sym typeface="Symbol" pitchFamily="18" charset="2"/>
              </a:rPr>
              <a:t></a:t>
            </a:r>
            <a:r>
              <a:rPr lang="en-US" altLang="en-US" sz="2400"/>
              <a:t>Because the speed of light                                                  </a:t>
            </a:r>
            <a:r>
              <a:rPr lang="en-US" altLang="en-US" sz="2400" i="1"/>
              <a:t>c</a:t>
            </a:r>
            <a:r>
              <a:rPr lang="en-US" altLang="en-US" sz="2400"/>
              <a:t> is the only reference                                                common to all of these                                                    IRFs, the correct way to                                                 sketch them in comparison                                                  to one another is with their                                               </a:t>
            </a:r>
            <a:r>
              <a:rPr lang="en-US" altLang="en-US" sz="2400" b="1"/>
              <a:t>light lines</a:t>
            </a:r>
            <a:r>
              <a:rPr lang="en-US" altLang="en-US" sz="2400"/>
              <a:t> </a:t>
            </a:r>
            <a:r>
              <a:rPr lang="en-US" altLang="en-US" sz="2400" b="1"/>
              <a:t>aligned</a:t>
            </a:r>
            <a:r>
              <a:rPr lang="en-US" altLang="en-US" sz="2400"/>
              <a:t>.</a:t>
            </a:r>
          </a:p>
          <a:p>
            <a:pPr>
              <a:buFontTx/>
              <a:buNone/>
            </a:pPr>
            <a:r>
              <a:rPr lang="en-US" altLang="en-US" sz="2400">
                <a:solidFill>
                  <a:srgbClr val="000000"/>
                </a:solidFill>
                <a:sym typeface="Symbol" pitchFamily="18" charset="2"/>
              </a:rPr>
              <a:t></a:t>
            </a:r>
            <a:r>
              <a:rPr lang="en-US" altLang="en-US" sz="2400"/>
              <a:t>Stationary IRF S is superimposed for comparison.</a:t>
            </a:r>
          </a:p>
          <a:p>
            <a:pPr>
              <a:buFontTx/>
              <a:buNone/>
            </a:pPr>
            <a:r>
              <a:rPr lang="en-US" altLang="en-US" sz="2400">
                <a:solidFill>
                  <a:srgbClr val="000000"/>
                </a:solidFill>
                <a:sym typeface="Symbol" pitchFamily="18" charset="2"/>
              </a:rPr>
              <a:t></a:t>
            </a:r>
            <a:r>
              <a:rPr lang="en-US" altLang="en-US" sz="2400">
                <a:sym typeface="Symbol" pitchFamily="18" charset="2"/>
              </a:rPr>
              <a:t>Note that both the </a:t>
            </a:r>
            <a:r>
              <a:rPr lang="en-US" altLang="en-US" sz="2400" i="1">
                <a:sym typeface="Symbol" pitchFamily="18" charset="2"/>
              </a:rPr>
              <a:t>x’</a:t>
            </a:r>
            <a:r>
              <a:rPr lang="en-US" altLang="en-US" sz="2400">
                <a:sym typeface="Symbol" pitchFamily="18" charset="2"/>
              </a:rPr>
              <a:t> and </a:t>
            </a:r>
            <a:r>
              <a:rPr lang="en-US" altLang="en-US" sz="2400" i="1">
                <a:sym typeface="Symbol" pitchFamily="18" charset="2"/>
              </a:rPr>
              <a:t>ct’</a:t>
            </a:r>
            <a:r>
              <a:rPr lang="en-US" altLang="en-US" sz="2400">
                <a:sym typeface="Symbol" pitchFamily="18" charset="2"/>
              </a:rPr>
              <a:t> axes are sloped the same.</a:t>
            </a:r>
            <a:endParaRPr lang="en-US" altLang="en-US" sz="2400"/>
          </a:p>
        </p:txBody>
      </p:sp>
      <p:sp>
        <p:nvSpPr>
          <p:cNvPr id="27651" name="Rectangle 118"/>
          <p:cNvSpPr>
            <a:spLocks noChangeArrowheads="1"/>
          </p:cNvSpPr>
          <p:nvPr/>
        </p:nvSpPr>
        <p:spPr bwMode="auto">
          <a:xfrm>
            <a:off x="685800" y="393700"/>
            <a:ext cx="77724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b="1">
                <a:solidFill>
                  <a:schemeClr val="tx2"/>
                </a:solidFill>
              </a:rPr>
              <a:t>Option A: Relativity</a:t>
            </a:r>
            <a:br>
              <a:rPr lang="en-US" altLang="en-US" sz="2800" b="1">
                <a:solidFill>
                  <a:schemeClr val="tx2"/>
                </a:solidFill>
              </a:rPr>
            </a:br>
            <a:r>
              <a:rPr lang="en-US" altLang="en-US" sz="2800"/>
              <a:t>A.3 – Spacetime diagrams</a:t>
            </a:r>
          </a:p>
        </p:txBody>
      </p:sp>
      <p:pic>
        <p:nvPicPr>
          <p:cNvPr id="45068" name="Picture 12"/>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00650" y="2249488"/>
            <a:ext cx="2657475" cy="24288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9" name="Picture 13"/>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25775">
            <a:off x="5213350" y="2208213"/>
            <a:ext cx="2619375" cy="24288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0" name="Picture 14"/>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86561">
            <a:off x="5180013" y="2147888"/>
            <a:ext cx="2581275" cy="2438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1" name="Picture 15"/>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393715">
            <a:off x="5081588" y="2146300"/>
            <a:ext cx="2686050" cy="252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2" name="Picture 16"/>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497433">
            <a:off x="5076825" y="2054225"/>
            <a:ext cx="2819400" cy="24860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3" name="Picture 17"/>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620354">
            <a:off x="5010150" y="2112963"/>
            <a:ext cx="3009900" cy="23336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4" name="Picture 18"/>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91125" y="2274888"/>
            <a:ext cx="2571750" cy="24479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3730">
                                            <p:txEl>
                                              <p:pRg st="1" end="1"/>
                                            </p:txEl>
                                          </p:spTgt>
                                        </p:tgtEl>
                                        <p:attrNameLst>
                                          <p:attrName>style.visibility</p:attrName>
                                        </p:attrNameLst>
                                      </p:cBhvr>
                                      <p:to>
                                        <p:strVal val="visible"/>
                                      </p:to>
                                    </p:set>
                                    <p:anim calcmode="lin" valueType="num">
                                      <p:cBhvr additive="base">
                                        <p:cTn id="7" dur="500" fill="hold"/>
                                        <p:tgtEl>
                                          <p:spTgt spid="7373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373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45068"/>
                                        </p:tgtEl>
                                        <p:attrNameLst>
                                          <p:attrName>style.visibility</p:attrName>
                                        </p:attrNameLst>
                                      </p:cBhvr>
                                      <p:to>
                                        <p:strVal val="visible"/>
                                      </p:to>
                                    </p:set>
                                    <p:animEffect transition="in" filter="fade">
                                      <p:cBhvr>
                                        <p:cTn id="13" dur="2000"/>
                                        <p:tgtEl>
                                          <p:spTgt spid="4506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45069"/>
                                        </p:tgtEl>
                                        <p:attrNameLst>
                                          <p:attrName>style.visibility</p:attrName>
                                        </p:attrNameLst>
                                      </p:cBhvr>
                                      <p:to>
                                        <p:strVal val="visible"/>
                                      </p:to>
                                    </p:set>
                                  </p:childTnLst>
                                </p:cTn>
                              </p:par>
                              <p:par>
                                <p:cTn id="18" presetID="1" presetClass="exit" presetSubtype="0" fill="hold" nodeType="withEffect">
                                  <p:stCondLst>
                                    <p:cond delay="0"/>
                                  </p:stCondLst>
                                  <p:childTnLst>
                                    <p:set>
                                      <p:cBhvr>
                                        <p:cTn id="19" dur="1" fill="hold">
                                          <p:stCondLst>
                                            <p:cond delay="0"/>
                                          </p:stCondLst>
                                        </p:cTn>
                                        <p:tgtEl>
                                          <p:spTgt spid="45068"/>
                                        </p:tgtEl>
                                        <p:attrNameLst>
                                          <p:attrName>style.visibility</p:attrName>
                                        </p:attrNameLst>
                                      </p:cBhvr>
                                      <p:to>
                                        <p:strVal val="hidden"/>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0"/>
                                          </p:stCondLst>
                                        </p:cTn>
                                        <p:tgtEl>
                                          <p:spTgt spid="45070"/>
                                        </p:tgtEl>
                                        <p:attrNameLst>
                                          <p:attrName>style.visibility</p:attrName>
                                        </p:attrNameLst>
                                      </p:cBhvr>
                                      <p:to>
                                        <p:strVal val="visible"/>
                                      </p:to>
                                    </p:set>
                                  </p:childTnLst>
                                </p:cTn>
                              </p:par>
                              <p:par>
                                <p:cTn id="24" presetID="1" presetClass="exit" presetSubtype="0" fill="hold" nodeType="withEffect">
                                  <p:stCondLst>
                                    <p:cond delay="0"/>
                                  </p:stCondLst>
                                  <p:childTnLst>
                                    <p:set>
                                      <p:cBhvr>
                                        <p:cTn id="25" dur="1" fill="hold">
                                          <p:stCondLst>
                                            <p:cond delay="0"/>
                                          </p:stCondLst>
                                        </p:cTn>
                                        <p:tgtEl>
                                          <p:spTgt spid="45069"/>
                                        </p:tgtEl>
                                        <p:attrNameLst>
                                          <p:attrName>style.visibility</p:attrName>
                                        </p:attrNameLst>
                                      </p:cBhvr>
                                      <p:to>
                                        <p:strVal val="hidden"/>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nodeType="clickEffect">
                                  <p:stCondLst>
                                    <p:cond delay="0"/>
                                  </p:stCondLst>
                                  <p:childTnLst>
                                    <p:set>
                                      <p:cBhvr>
                                        <p:cTn id="29" dur="1" fill="hold">
                                          <p:stCondLst>
                                            <p:cond delay="0"/>
                                          </p:stCondLst>
                                        </p:cTn>
                                        <p:tgtEl>
                                          <p:spTgt spid="45071"/>
                                        </p:tgtEl>
                                        <p:attrNameLst>
                                          <p:attrName>style.visibility</p:attrName>
                                        </p:attrNameLst>
                                      </p:cBhvr>
                                      <p:to>
                                        <p:strVal val="visible"/>
                                      </p:to>
                                    </p:set>
                                  </p:childTnLst>
                                </p:cTn>
                              </p:par>
                              <p:par>
                                <p:cTn id="30" presetID="1" presetClass="exit" presetSubtype="0" fill="hold" nodeType="withEffect">
                                  <p:stCondLst>
                                    <p:cond delay="0"/>
                                  </p:stCondLst>
                                  <p:childTnLst>
                                    <p:set>
                                      <p:cBhvr>
                                        <p:cTn id="31" dur="1" fill="hold">
                                          <p:stCondLst>
                                            <p:cond delay="0"/>
                                          </p:stCondLst>
                                        </p:cTn>
                                        <p:tgtEl>
                                          <p:spTgt spid="45070"/>
                                        </p:tgtEl>
                                        <p:attrNameLst>
                                          <p:attrName>style.visibility</p:attrName>
                                        </p:attrNameLst>
                                      </p:cBhvr>
                                      <p:to>
                                        <p:strVal val="hidden"/>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nodeType="clickEffect">
                                  <p:stCondLst>
                                    <p:cond delay="0"/>
                                  </p:stCondLst>
                                  <p:childTnLst>
                                    <p:set>
                                      <p:cBhvr>
                                        <p:cTn id="35" dur="1" fill="hold">
                                          <p:stCondLst>
                                            <p:cond delay="0"/>
                                          </p:stCondLst>
                                        </p:cTn>
                                        <p:tgtEl>
                                          <p:spTgt spid="45072"/>
                                        </p:tgtEl>
                                        <p:attrNameLst>
                                          <p:attrName>style.visibility</p:attrName>
                                        </p:attrNameLst>
                                      </p:cBhvr>
                                      <p:to>
                                        <p:strVal val="visible"/>
                                      </p:to>
                                    </p:set>
                                  </p:childTnLst>
                                </p:cTn>
                              </p:par>
                              <p:par>
                                <p:cTn id="36" presetID="1" presetClass="exit" presetSubtype="0" fill="hold" nodeType="withEffect">
                                  <p:stCondLst>
                                    <p:cond delay="0"/>
                                  </p:stCondLst>
                                  <p:childTnLst>
                                    <p:set>
                                      <p:cBhvr>
                                        <p:cTn id="37" dur="1" fill="hold">
                                          <p:stCondLst>
                                            <p:cond delay="0"/>
                                          </p:stCondLst>
                                        </p:cTn>
                                        <p:tgtEl>
                                          <p:spTgt spid="45071"/>
                                        </p:tgtEl>
                                        <p:attrNameLst>
                                          <p:attrName>style.visibility</p:attrName>
                                        </p:attrNameLst>
                                      </p:cBhvr>
                                      <p:to>
                                        <p:strVal val="hidden"/>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nodeType="clickEffect">
                                  <p:stCondLst>
                                    <p:cond delay="0"/>
                                  </p:stCondLst>
                                  <p:childTnLst>
                                    <p:set>
                                      <p:cBhvr>
                                        <p:cTn id="41" dur="1" fill="hold">
                                          <p:stCondLst>
                                            <p:cond delay="0"/>
                                          </p:stCondLst>
                                        </p:cTn>
                                        <p:tgtEl>
                                          <p:spTgt spid="45073"/>
                                        </p:tgtEl>
                                        <p:attrNameLst>
                                          <p:attrName>style.visibility</p:attrName>
                                        </p:attrNameLst>
                                      </p:cBhvr>
                                      <p:to>
                                        <p:strVal val="visible"/>
                                      </p:to>
                                    </p:set>
                                  </p:childTnLst>
                                </p:cTn>
                              </p:par>
                              <p:par>
                                <p:cTn id="42" presetID="1" presetClass="exit" presetSubtype="0" fill="hold" nodeType="withEffect">
                                  <p:stCondLst>
                                    <p:cond delay="0"/>
                                  </p:stCondLst>
                                  <p:childTnLst>
                                    <p:set>
                                      <p:cBhvr>
                                        <p:cTn id="43" dur="1" fill="hold">
                                          <p:stCondLst>
                                            <p:cond delay="0"/>
                                          </p:stCondLst>
                                        </p:cTn>
                                        <p:tgtEl>
                                          <p:spTgt spid="45072"/>
                                        </p:tgtEl>
                                        <p:attrNameLst>
                                          <p:attrName>style.visibility</p:attrName>
                                        </p:attrNameLst>
                                      </p:cBhvr>
                                      <p:to>
                                        <p:strVal val="hidden"/>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nodeType="clickEffect">
                                  <p:stCondLst>
                                    <p:cond delay="0"/>
                                  </p:stCondLst>
                                  <p:childTnLst>
                                    <p:set>
                                      <p:cBhvr>
                                        <p:cTn id="47" dur="1" fill="hold">
                                          <p:stCondLst>
                                            <p:cond delay="0"/>
                                          </p:stCondLst>
                                        </p:cTn>
                                        <p:tgtEl>
                                          <p:spTgt spid="73730">
                                            <p:txEl>
                                              <p:pRg st="2" end="2"/>
                                            </p:txEl>
                                          </p:spTgt>
                                        </p:tgtEl>
                                        <p:attrNameLst>
                                          <p:attrName>style.visibility</p:attrName>
                                        </p:attrNameLst>
                                      </p:cBhvr>
                                      <p:to>
                                        <p:strVal val="visible"/>
                                      </p:to>
                                    </p:set>
                                    <p:anim calcmode="lin" valueType="num">
                                      <p:cBhvr additive="base">
                                        <p:cTn id="48" dur="500" fill="hold"/>
                                        <p:tgtEl>
                                          <p:spTgt spid="73730">
                                            <p:txEl>
                                              <p:pRg st="2" end="2"/>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7373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4" name="arrow.wav"/>
                                        </p:tgtEl>
                                      </p:cMediaNode>
                                    </p:audio>
                                  </p:sub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4" fill="hold" nodeType="clickEffect">
                                  <p:stCondLst>
                                    <p:cond delay="0"/>
                                  </p:stCondLst>
                                  <p:childTnLst>
                                    <p:set>
                                      <p:cBhvr>
                                        <p:cTn id="53" dur="1" fill="hold">
                                          <p:stCondLst>
                                            <p:cond delay="0"/>
                                          </p:stCondLst>
                                        </p:cTn>
                                        <p:tgtEl>
                                          <p:spTgt spid="73730">
                                            <p:txEl>
                                              <p:pRg st="3" end="3"/>
                                            </p:txEl>
                                          </p:spTgt>
                                        </p:tgtEl>
                                        <p:attrNameLst>
                                          <p:attrName>style.visibility</p:attrName>
                                        </p:attrNameLst>
                                      </p:cBhvr>
                                      <p:to>
                                        <p:strVal val="visible"/>
                                      </p:to>
                                    </p:set>
                                    <p:anim calcmode="lin" valueType="num">
                                      <p:cBhvr additive="base">
                                        <p:cTn id="54" dur="500" fill="hold"/>
                                        <p:tgtEl>
                                          <p:spTgt spid="73730">
                                            <p:txEl>
                                              <p:pRg st="3" end="3"/>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7373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4" name="arrow.wav"/>
                                        </p:tgtEl>
                                      </p:cMediaNode>
                                    </p:audio>
                                  </p:subTnLst>
                                </p:cTn>
                              </p:par>
                            </p:childTnLst>
                          </p:cTn>
                        </p:par>
                      </p:childTnLst>
                    </p:cTn>
                  </p:par>
                  <p:par>
                    <p:cTn id="56" fill="hold" nodeType="clickPar">
                      <p:stCondLst>
                        <p:cond delay="indefinite"/>
                      </p:stCondLst>
                      <p:childTnLst>
                        <p:par>
                          <p:cTn id="57" fill="hold" nodeType="withGroup">
                            <p:stCondLst>
                              <p:cond delay="0"/>
                            </p:stCondLst>
                            <p:childTnLst>
                              <p:par>
                                <p:cTn id="58" presetID="1" presetClass="entr" presetSubtype="0" fill="hold" nodeType="clickEffect">
                                  <p:stCondLst>
                                    <p:cond delay="0"/>
                                  </p:stCondLst>
                                  <p:childTnLst>
                                    <p:set>
                                      <p:cBhvr>
                                        <p:cTn id="59" dur="1" fill="hold">
                                          <p:stCondLst>
                                            <p:cond delay="0"/>
                                          </p:stCondLst>
                                        </p:cTn>
                                        <p:tgtEl>
                                          <p:spTgt spid="45074"/>
                                        </p:tgtEl>
                                        <p:attrNameLst>
                                          <p:attrName>style.visibility</p:attrName>
                                        </p:attrNameLst>
                                      </p:cBhvr>
                                      <p:to>
                                        <p:strVal val="visible"/>
                                      </p:to>
                                    </p:set>
                                  </p:childTnLst>
                                </p:cTn>
                              </p:par>
                            </p:childTnLst>
                          </p:cTn>
                        </p:par>
                      </p:childTnLst>
                    </p:cTn>
                  </p:par>
                  <p:par>
                    <p:cTn id="60" fill="hold" nodeType="clickPar">
                      <p:stCondLst>
                        <p:cond delay="indefinite"/>
                      </p:stCondLst>
                      <p:childTnLst>
                        <p:par>
                          <p:cTn id="61" fill="hold" nodeType="withGroup">
                            <p:stCondLst>
                              <p:cond delay="0"/>
                            </p:stCondLst>
                            <p:childTnLst>
                              <p:par>
                                <p:cTn id="62" presetID="2" presetClass="entr" presetSubtype="4" fill="hold" nodeType="clickEffect">
                                  <p:stCondLst>
                                    <p:cond delay="0"/>
                                  </p:stCondLst>
                                  <p:childTnLst>
                                    <p:set>
                                      <p:cBhvr>
                                        <p:cTn id="63" dur="1" fill="hold">
                                          <p:stCondLst>
                                            <p:cond delay="0"/>
                                          </p:stCondLst>
                                        </p:cTn>
                                        <p:tgtEl>
                                          <p:spTgt spid="73730">
                                            <p:txEl>
                                              <p:pRg st="4" end="4"/>
                                            </p:txEl>
                                          </p:spTgt>
                                        </p:tgtEl>
                                        <p:attrNameLst>
                                          <p:attrName>style.visibility</p:attrName>
                                        </p:attrNameLst>
                                      </p:cBhvr>
                                      <p:to>
                                        <p:strVal val="visible"/>
                                      </p:to>
                                    </p:set>
                                    <p:anim calcmode="lin" valueType="num">
                                      <p:cBhvr additive="base">
                                        <p:cTn id="64" dur="500" fill="hold"/>
                                        <p:tgtEl>
                                          <p:spTgt spid="73730">
                                            <p:txEl>
                                              <p:pRg st="4" end="4"/>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7373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ChangeArrowheads="1"/>
          </p:cNvSpPr>
          <p:nvPr/>
        </p:nvSpPr>
        <p:spPr bwMode="auto">
          <a:xfrm>
            <a:off x="685800" y="1338263"/>
            <a:ext cx="7772400" cy="5519737"/>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a:solidFill>
                  <a:srgbClr val="333399"/>
                </a:solidFill>
              </a:rPr>
              <a:t>Spacetime diagrams</a:t>
            </a:r>
            <a:r>
              <a:rPr lang="en-US" altLang="en-US" sz="2400">
                <a:solidFill>
                  <a:srgbClr val="333399"/>
                </a:solidFill>
              </a:rPr>
              <a:t> – Minkowski (and correct)</a:t>
            </a:r>
            <a:endParaRPr lang="en-US" altLang="en-US" sz="2000">
              <a:solidFill>
                <a:srgbClr val="000000"/>
              </a:solidFill>
              <a:latin typeface="Courier New" pitchFamily="49" charset="0"/>
              <a:cs typeface="Times New Roman" pitchFamily="18" charset="0"/>
            </a:endParaRPr>
          </a:p>
          <a:p>
            <a:pPr>
              <a:buFontTx/>
              <a:buNone/>
            </a:pPr>
            <a:r>
              <a:rPr lang="en-US" altLang="en-US" sz="2400">
                <a:solidFill>
                  <a:srgbClr val="000000"/>
                </a:solidFill>
                <a:cs typeface="Times New Roman" pitchFamily="18" charset="0"/>
                <a:sym typeface="Symbol" pitchFamily="18" charset="2"/>
              </a:rPr>
              <a:t></a:t>
            </a:r>
            <a:r>
              <a:rPr lang="en-US" altLang="en-US" sz="2400"/>
              <a:t>It is important to note here that observers in S’ still measure a right-angle geometry in their IRF, as illustrated with the relativistic protractor:</a:t>
            </a:r>
          </a:p>
        </p:txBody>
      </p:sp>
      <p:sp>
        <p:nvSpPr>
          <p:cNvPr id="28675" name="Rectangle 118"/>
          <p:cNvSpPr>
            <a:spLocks noChangeArrowheads="1"/>
          </p:cNvSpPr>
          <p:nvPr/>
        </p:nvSpPr>
        <p:spPr bwMode="auto">
          <a:xfrm>
            <a:off x="685800" y="393700"/>
            <a:ext cx="77724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b="1">
                <a:solidFill>
                  <a:schemeClr val="tx2"/>
                </a:solidFill>
              </a:rPr>
              <a:t>Option A: Relativity</a:t>
            </a:r>
            <a:br>
              <a:rPr lang="en-US" altLang="en-US" sz="2800" b="1">
                <a:solidFill>
                  <a:schemeClr val="tx2"/>
                </a:solidFill>
              </a:rPr>
            </a:br>
            <a:r>
              <a:rPr lang="en-US" altLang="en-US" sz="2800"/>
              <a:t>A.3 – Spacetime diagrams</a:t>
            </a:r>
          </a:p>
        </p:txBody>
      </p:sp>
      <p:pic>
        <p:nvPicPr>
          <p:cNvPr id="47145" name="Picture 41"/>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773113" y="3273425"/>
            <a:ext cx="3773487" cy="3581400"/>
          </a:xfrm>
          <a:prstGeom prst="rect">
            <a:avLst/>
          </a:prstGeom>
          <a:ln>
            <a:noFill/>
          </a:ln>
          <a:effectLst>
            <a:outerShdw blurRad="292100" dist="139700" dir="2700000" algn="tl" rotWithShape="0">
              <a:srgbClr val="333333">
                <a:alpha val="65000"/>
              </a:srgbClr>
            </a:outerShdw>
          </a:effectLst>
        </p:spPr>
      </p:pic>
      <p:pic>
        <p:nvPicPr>
          <p:cNvPr id="47146" name="Picture 42"/>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rot="-600000">
            <a:off x="-4021138" y="2947988"/>
            <a:ext cx="3954463" cy="3448050"/>
          </a:xfrm>
          <a:prstGeom prst="rect">
            <a:avLst/>
          </a:prstGeom>
          <a:ln>
            <a:noFill/>
          </a:ln>
          <a:effectLst>
            <a:outerShdw blurRad="292100" dist="139700" dir="2700000" algn="tl" rotWithShape="0">
              <a:srgbClr val="333333">
                <a:alpha val="65000"/>
              </a:srgbClr>
            </a:outerShdw>
          </a:effectLst>
        </p:spPr>
      </p:pic>
      <p:pic>
        <p:nvPicPr>
          <p:cNvPr id="6" name="Picture 42"/>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rot="-600000">
            <a:off x="4710113" y="2963863"/>
            <a:ext cx="3954462" cy="344805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3730">
                                            <p:txEl>
                                              <p:pRg st="1" end="1"/>
                                            </p:txEl>
                                          </p:spTgt>
                                        </p:tgtEl>
                                        <p:attrNameLst>
                                          <p:attrName>style.visibility</p:attrName>
                                        </p:attrNameLst>
                                      </p:cBhvr>
                                      <p:to>
                                        <p:strVal val="visible"/>
                                      </p:to>
                                    </p:set>
                                    <p:anim calcmode="lin" valueType="num">
                                      <p:cBhvr additive="base">
                                        <p:cTn id="7" dur="500" fill="hold"/>
                                        <p:tgtEl>
                                          <p:spTgt spid="7373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373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4714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47146"/>
                                        </p:tgtEl>
                                        <p:attrNameLst>
                                          <p:attrName>style.visibility</p:attrName>
                                        </p:attrNameLst>
                                      </p:cBhvr>
                                      <p:to>
                                        <p:strVal val="visible"/>
                                      </p:to>
                                    </p:set>
                                  </p:childTnLst>
                                </p:cTn>
                              </p:par>
                            </p:childTnLst>
                          </p:cTn>
                        </p:par>
                        <p:par>
                          <p:cTn id="17" fill="hold" nodeType="afterGroup">
                            <p:stCondLst>
                              <p:cond delay="0"/>
                            </p:stCondLst>
                            <p:childTnLst>
                              <p:par>
                                <p:cTn id="18" presetID="63" presetClass="path" presetSubtype="0" repeatCount="indefinite" fill="hold" nodeType="afterEffect">
                                  <p:stCondLst>
                                    <p:cond delay="0"/>
                                  </p:stCondLst>
                                  <p:endCondLst>
                                    <p:cond evt="onNext" delay="0">
                                      <p:tgtEl>
                                        <p:sldTgt/>
                                      </p:tgtEl>
                                    </p:cond>
                                  </p:endCondLst>
                                  <p:childTnLst>
                                    <p:animMotion origin="layout" path="M -2.5E-6 1.11022E-16 L 1.45174 -0.00208 " pathEditMode="relative" rAng="0" ptsTypes="AA">
                                      <p:cBhvr>
                                        <p:cTn id="19" dur="5000" fill="hold"/>
                                        <p:tgtEl>
                                          <p:spTgt spid="47146"/>
                                        </p:tgtEl>
                                        <p:attrNameLst>
                                          <p:attrName>ppt_x</p:attrName>
                                          <p:attrName>ppt_y</p:attrName>
                                        </p:attrNameLst>
                                      </p:cBhvr>
                                      <p:rCtr x="72587" y="-116"/>
                                    </p:animMotion>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childTnLst>
                                </p:cTn>
                              </p:par>
                              <p:par>
                                <p:cTn id="24" presetID="1" presetClass="exit" presetSubtype="0" fill="hold" nodeType="withEffect">
                                  <p:stCondLst>
                                    <p:cond delay="0"/>
                                  </p:stCondLst>
                                  <p:childTnLst>
                                    <p:set>
                                      <p:cBhvr>
                                        <p:cTn id="25" dur="1" fill="hold">
                                          <p:stCondLst>
                                            <p:cond delay="0"/>
                                          </p:stCondLst>
                                        </p:cTn>
                                        <p:tgtEl>
                                          <p:spTgt spid="471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ChangeArrowheads="1"/>
          </p:cNvSpPr>
          <p:nvPr/>
        </p:nvSpPr>
        <p:spPr bwMode="auto">
          <a:xfrm>
            <a:off x="685800" y="1338263"/>
            <a:ext cx="7772400" cy="5519737"/>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a:solidFill>
                  <a:srgbClr val="333399"/>
                </a:solidFill>
              </a:rPr>
              <a:t>Spacetime diagrams</a:t>
            </a:r>
            <a:r>
              <a:rPr lang="en-US" altLang="en-US" sz="2400">
                <a:solidFill>
                  <a:srgbClr val="333399"/>
                </a:solidFill>
              </a:rPr>
              <a:t> – Determining the </a:t>
            </a:r>
            <a:r>
              <a:rPr lang="en-US" altLang="en-US" sz="2400">
                <a:solidFill>
                  <a:schemeClr val="accent2"/>
                </a:solidFill>
              </a:rPr>
              <a:t>angle </a:t>
            </a:r>
            <a:r>
              <a:rPr lang="en-US" altLang="en-US" sz="2400">
                <a:solidFill>
                  <a:schemeClr val="accent2"/>
                </a:solidFill>
                <a:sym typeface="Symbol" pitchFamily="18" charset="2"/>
              </a:rPr>
              <a:t></a:t>
            </a:r>
            <a:endParaRPr lang="en-US" altLang="en-US" sz="2000">
              <a:solidFill>
                <a:schemeClr val="accent2"/>
              </a:solidFill>
              <a:latin typeface="Courier New" pitchFamily="49" charset="0"/>
              <a:cs typeface="Times New Roman" pitchFamily="18" charset="0"/>
              <a:sym typeface="Symbol" pitchFamily="18" charset="2"/>
            </a:endParaRPr>
          </a:p>
          <a:p>
            <a:pPr>
              <a:buFontTx/>
              <a:buNone/>
            </a:pPr>
            <a:r>
              <a:rPr lang="en-US" altLang="en-US" sz="2400">
                <a:solidFill>
                  <a:srgbClr val="000000"/>
                </a:solidFill>
                <a:sym typeface="Symbol" pitchFamily="18" charset="2"/>
              </a:rPr>
              <a:t>Suppose S’ is moving to the right relative to S at a constant velocity </a:t>
            </a:r>
            <a:r>
              <a:rPr lang="en-US" altLang="en-US" sz="2400" b="1">
                <a:solidFill>
                  <a:srgbClr val="000000"/>
                </a:solidFill>
                <a:sym typeface="Symbol" pitchFamily="18" charset="2"/>
              </a:rPr>
              <a:t>v</a:t>
            </a:r>
            <a:r>
              <a:rPr lang="en-US" altLang="en-US" sz="2400">
                <a:solidFill>
                  <a:srgbClr val="000000"/>
                </a:solidFill>
                <a:sym typeface="Symbol" pitchFamily="18" charset="2"/>
              </a:rPr>
              <a:t>.</a:t>
            </a:r>
          </a:p>
          <a:p>
            <a:pPr>
              <a:buFontTx/>
              <a:buNone/>
            </a:pPr>
            <a:r>
              <a:rPr lang="en-US" altLang="en-US" sz="2400">
                <a:solidFill>
                  <a:srgbClr val="000000"/>
                </a:solidFill>
                <a:sym typeface="Symbol" pitchFamily="18" charset="2"/>
              </a:rPr>
              <a:t></a:t>
            </a:r>
            <a:r>
              <a:rPr lang="en-US" altLang="en-US" sz="2400"/>
              <a:t>We define </a:t>
            </a:r>
            <a:r>
              <a:rPr lang="en-US" altLang="en-US" sz="2400">
                <a:sym typeface="Symbol" pitchFamily="18" charset="2"/>
              </a:rPr>
              <a:t> as the angle between the </a:t>
            </a:r>
            <a:r>
              <a:rPr lang="en-US" altLang="en-US" sz="2400" i="1">
                <a:sym typeface="Symbol" pitchFamily="18" charset="2"/>
              </a:rPr>
              <a:t>ct’</a:t>
            </a:r>
            <a:r>
              <a:rPr lang="en-US" altLang="en-US" sz="2400">
                <a:sym typeface="Symbol" pitchFamily="18" charset="2"/>
              </a:rPr>
              <a:t> and the </a:t>
            </a:r>
            <a:r>
              <a:rPr lang="en-US" altLang="en-US" sz="2400" i="1">
                <a:sym typeface="Symbol" pitchFamily="18" charset="2"/>
              </a:rPr>
              <a:t>ct</a:t>
            </a:r>
            <a:r>
              <a:rPr lang="en-US" altLang="en-US" sz="2400">
                <a:sym typeface="Symbol" pitchFamily="18" charset="2"/>
              </a:rPr>
              <a:t> axis.</a:t>
            </a:r>
          </a:p>
          <a:p>
            <a:pPr>
              <a:buFontTx/>
              <a:buNone/>
            </a:pPr>
            <a:r>
              <a:rPr lang="en-US" altLang="en-US" sz="2400">
                <a:solidFill>
                  <a:srgbClr val="000000"/>
                </a:solidFill>
                <a:sym typeface="Symbol" pitchFamily="18" charset="2"/>
              </a:rPr>
              <a:t></a:t>
            </a:r>
            <a:r>
              <a:rPr lang="en-US" altLang="en-US" sz="2400">
                <a:solidFill>
                  <a:srgbClr val="000000"/>
                </a:solidFill>
              </a:rPr>
              <a:t>From the triangle we see that </a:t>
            </a:r>
            <a:r>
              <a:rPr lang="en-US" altLang="en-US" sz="2400">
                <a:sym typeface="Symbol" pitchFamily="18" charset="2"/>
              </a:rPr>
              <a:t>tan  = </a:t>
            </a:r>
            <a:r>
              <a:rPr lang="en-US" altLang="en-US" sz="2400">
                <a:solidFill>
                  <a:srgbClr val="000000"/>
                </a:solidFill>
                <a:sym typeface="Symbol" pitchFamily="18" charset="2"/>
              </a:rPr>
              <a:t></a:t>
            </a:r>
            <a:r>
              <a:rPr lang="en-US" altLang="en-US" sz="2400" i="1">
                <a:solidFill>
                  <a:srgbClr val="000000"/>
                </a:solidFill>
                <a:sym typeface="Symbol" pitchFamily="18" charset="2"/>
              </a:rPr>
              <a:t>x / </a:t>
            </a:r>
            <a:r>
              <a:rPr lang="en-US" altLang="en-US" sz="2400" i="1">
                <a:solidFill>
                  <a:srgbClr val="000000"/>
                </a:solidFill>
              </a:rPr>
              <a:t>c</a:t>
            </a:r>
            <a:r>
              <a:rPr lang="en-US" altLang="en-US" sz="2400">
                <a:solidFill>
                  <a:srgbClr val="000000"/>
                </a:solidFill>
                <a:sym typeface="Symbol" pitchFamily="18" charset="2"/>
              </a:rPr>
              <a:t></a:t>
            </a:r>
            <a:r>
              <a:rPr lang="en-US" altLang="en-US" sz="2400" i="1">
                <a:solidFill>
                  <a:srgbClr val="000000"/>
                </a:solidFill>
                <a:sym typeface="Symbol" pitchFamily="18" charset="2"/>
              </a:rPr>
              <a:t>t</a:t>
            </a:r>
            <a:r>
              <a:rPr lang="en-US" altLang="en-US" sz="2400">
                <a:solidFill>
                  <a:srgbClr val="000000"/>
                </a:solidFill>
                <a:sym typeface="Symbol" pitchFamily="18" charset="2"/>
              </a:rPr>
              <a:t>.</a:t>
            </a:r>
          </a:p>
          <a:p>
            <a:pPr>
              <a:buFontTx/>
              <a:buNone/>
            </a:pPr>
            <a:r>
              <a:rPr lang="en-US" altLang="en-US" sz="2400">
                <a:solidFill>
                  <a:srgbClr val="000000"/>
                </a:solidFill>
                <a:sym typeface="Symbol" pitchFamily="18" charset="2"/>
              </a:rPr>
              <a:t></a:t>
            </a:r>
            <a:r>
              <a:rPr lang="en-US" altLang="en-US" sz="2400">
                <a:solidFill>
                  <a:srgbClr val="000000"/>
                </a:solidFill>
              </a:rPr>
              <a:t>Since </a:t>
            </a:r>
          </a:p>
          <a:p>
            <a:pPr>
              <a:buFontTx/>
              <a:buNone/>
            </a:pPr>
            <a:r>
              <a:rPr lang="en-US" altLang="en-US" sz="2400" i="1">
                <a:solidFill>
                  <a:srgbClr val="000000"/>
                </a:solidFill>
              </a:rPr>
              <a:t>        v</a:t>
            </a:r>
            <a:r>
              <a:rPr lang="en-US" altLang="en-US" sz="2400">
                <a:solidFill>
                  <a:srgbClr val="000000"/>
                </a:solidFill>
              </a:rPr>
              <a:t> 	= </a:t>
            </a:r>
            <a:r>
              <a:rPr lang="en-US" altLang="en-US" sz="2400">
                <a:solidFill>
                  <a:srgbClr val="000000"/>
                </a:solidFill>
                <a:sym typeface="Symbol" pitchFamily="18" charset="2"/>
              </a:rPr>
              <a:t></a:t>
            </a:r>
            <a:r>
              <a:rPr lang="en-US" altLang="en-US" sz="2400" i="1">
                <a:solidFill>
                  <a:srgbClr val="000000"/>
                </a:solidFill>
                <a:sym typeface="Symbol" pitchFamily="18" charset="2"/>
              </a:rPr>
              <a:t>x</a:t>
            </a:r>
            <a:r>
              <a:rPr lang="en-US" altLang="en-US" sz="2400">
                <a:solidFill>
                  <a:srgbClr val="000000"/>
                </a:solidFill>
                <a:sym typeface="Symbol" pitchFamily="18" charset="2"/>
              </a:rPr>
              <a:t> </a:t>
            </a:r>
            <a:r>
              <a:rPr lang="en-US" altLang="en-US" sz="2400" i="1">
                <a:solidFill>
                  <a:srgbClr val="000000"/>
                </a:solidFill>
                <a:sym typeface="Symbol" pitchFamily="18" charset="2"/>
              </a:rPr>
              <a:t>/ </a:t>
            </a:r>
            <a:r>
              <a:rPr lang="en-US" altLang="en-US" sz="2400">
                <a:solidFill>
                  <a:srgbClr val="000000"/>
                </a:solidFill>
                <a:sym typeface="Symbol" pitchFamily="18" charset="2"/>
              </a:rPr>
              <a:t></a:t>
            </a:r>
            <a:r>
              <a:rPr lang="en-US" altLang="en-US" sz="2400" i="1">
                <a:solidFill>
                  <a:srgbClr val="000000"/>
                </a:solidFill>
                <a:sym typeface="Symbol" pitchFamily="18" charset="2"/>
              </a:rPr>
              <a:t>t</a:t>
            </a:r>
            <a:r>
              <a:rPr lang="en-US" altLang="en-US" sz="2400">
                <a:solidFill>
                  <a:srgbClr val="000000"/>
                </a:solidFill>
                <a:sym typeface="Symbol" pitchFamily="18" charset="2"/>
              </a:rPr>
              <a:t> </a:t>
            </a:r>
          </a:p>
          <a:p>
            <a:pPr>
              <a:buFontTx/>
              <a:buNone/>
            </a:pPr>
            <a:r>
              <a:rPr lang="en-US" altLang="en-US" sz="2400">
                <a:solidFill>
                  <a:srgbClr val="000000"/>
                </a:solidFill>
                <a:sym typeface="Symbol" pitchFamily="18" charset="2"/>
              </a:rPr>
              <a:t>we see that </a:t>
            </a:r>
          </a:p>
          <a:p>
            <a:pPr>
              <a:buFontTx/>
              <a:buNone/>
            </a:pPr>
            <a:r>
              <a:rPr lang="en-US" altLang="en-US" sz="2400">
                <a:sym typeface="Symbol" pitchFamily="18" charset="2"/>
              </a:rPr>
              <a:t>  tan 	= </a:t>
            </a:r>
            <a:r>
              <a:rPr lang="en-US" altLang="en-US" sz="2400" i="1">
                <a:solidFill>
                  <a:srgbClr val="000000"/>
                </a:solidFill>
                <a:sym typeface="Symbol" pitchFamily="18" charset="2"/>
              </a:rPr>
              <a:t>v / </a:t>
            </a:r>
            <a:r>
              <a:rPr lang="en-US" altLang="en-US" sz="2400" i="1">
                <a:solidFill>
                  <a:srgbClr val="000000"/>
                </a:solidFill>
              </a:rPr>
              <a:t>c</a:t>
            </a:r>
            <a:r>
              <a:rPr lang="en-US" altLang="en-US" sz="2400">
                <a:solidFill>
                  <a:srgbClr val="000000"/>
                </a:solidFill>
                <a:sym typeface="Symbol" pitchFamily="18" charset="2"/>
              </a:rPr>
              <a:t>.</a:t>
            </a:r>
          </a:p>
          <a:p>
            <a:pPr>
              <a:buFontTx/>
              <a:buNone/>
            </a:pPr>
            <a:r>
              <a:rPr lang="en-US" altLang="en-US" sz="2400">
                <a:solidFill>
                  <a:srgbClr val="000000"/>
                </a:solidFill>
                <a:sym typeface="Symbol" pitchFamily="18" charset="2"/>
              </a:rPr>
              <a:t></a:t>
            </a:r>
            <a:r>
              <a:rPr lang="en-US" altLang="en-US" sz="2400">
                <a:solidFill>
                  <a:srgbClr val="000000"/>
                </a:solidFill>
              </a:rPr>
              <a:t>We can then solve                                                             for </a:t>
            </a:r>
            <a:r>
              <a:rPr lang="en-US" altLang="en-US" sz="2400">
                <a:solidFill>
                  <a:srgbClr val="000000"/>
                </a:solidFill>
                <a:sym typeface="Symbol" pitchFamily="18" charset="2"/>
              </a:rPr>
              <a:t>.</a:t>
            </a:r>
          </a:p>
        </p:txBody>
      </p:sp>
      <p:sp>
        <p:nvSpPr>
          <p:cNvPr id="29699" name="Rectangle 118"/>
          <p:cNvSpPr>
            <a:spLocks noChangeArrowheads="1"/>
          </p:cNvSpPr>
          <p:nvPr/>
        </p:nvSpPr>
        <p:spPr bwMode="auto">
          <a:xfrm>
            <a:off x="685800" y="393700"/>
            <a:ext cx="77724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b="1">
                <a:solidFill>
                  <a:schemeClr val="tx2"/>
                </a:solidFill>
              </a:rPr>
              <a:t>Option A: Relativity</a:t>
            </a:r>
            <a:br>
              <a:rPr lang="en-US" altLang="en-US" sz="2800" b="1">
                <a:solidFill>
                  <a:schemeClr val="tx2"/>
                </a:solidFill>
              </a:rPr>
            </a:br>
            <a:r>
              <a:rPr lang="en-US" altLang="en-US" sz="2800"/>
              <a:t>A.3 – Spacetime diagrams</a:t>
            </a:r>
          </a:p>
        </p:txBody>
      </p:sp>
      <p:grpSp>
        <p:nvGrpSpPr>
          <p:cNvPr id="29700" name="Group 16"/>
          <p:cNvGrpSpPr>
            <a:grpSpLocks/>
          </p:cNvGrpSpPr>
          <p:nvPr/>
        </p:nvGrpSpPr>
        <p:grpSpPr bwMode="auto">
          <a:xfrm>
            <a:off x="4060825" y="3832225"/>
            <a:ext cx="2635250" cy="2517775"/>
            <a:chOff x="1218" y="2297"/>
            <a:chExt cx="1660" cy="1586"/>
          </a:xfrm>
        </p:grpSpPr>
        <p:sp>
          <p:nvSpPr>
            <p:cNvPr id="29713" name="Line 17"/>
            <p:cNvSpPr>
              <a:spLocks noChangeShapeType="1"/>
            </p:cNvSpPr>
            <p:nvPr/>
          </p:nvSpPr>
          <p:spPr bwMode="auto">
            <a:xfrm flipV="1">
              <a:off x="1357" y="2539"/>
              <a:ext cx="0" cy="1213"/>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714" name="Line 18"/>
            <p:cNvSpPr>
              <a:spLocks noChangeShapeType="1"/>
            </p:cNvSpPr>
            <p:nvPr/>
          </p:nvSpPr>
          <p:spPr bwMode="auto">
            <a:xfrm>
              <a:off x="1357" y="3759"/>
              <a:ext cx="1341" cy="0"/>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715" name="Line 19"/>
            <p:cNvSpPr>
              <a:spLocks noChangeShapeType="1"/>
            </p:cNvSpPr>
            <p:nvPr/>
          </p:nvSpPr>
          <p:spPr bwMode="auto">
            <a:xfrm flipV="1">
              <a:off x="1357" y="2554"/>
              <a:ext cx="1205" cy="1205"/>
            </a:xfrm>
            <a:prstGeom prst="line">
              <a:avLst/>
            </a:prstGeom>
            <a:noFill/>
            <a:ln w="9525">
              <a:solidFill>
                <a:srgbClr val="0066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9716" name="Text Box 20"/>
            <p:cNvSpPr txBox="1">
              <a:spLocks noChangeArrowheads="1"/>
            </p:cNvSpPr>
            <p:nvPr/>
          </p:nvSpPr>
          <p:spPr bwMode="auto">
            <a:xfrm>
              <a:off x="2666" y="3595"/>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chemeClr val="accent2"/>
                  </a:solidFill>
                </a:rPr>
                <a:t>x</a:t>
              </a:r>
            </a:p>
          </p:txBody>
        </p:sp>
        <p:sp>
          <p:nvSpPr>
            <p:cNvPr id="29717" name="Text Box 21"/>
            <p:cNvSpPr txBox="1">
              <a:spLocks noChangeArrowheads="1"/>
            </p:cNvSpPr>
            <p:nvPr/>
          </p:nvSpPr>
          <p:spPr bwMode="auto">
            <a:xfrm>
              <a:off x="1218" y="2297"/>
              <a:ext cx="26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rgbClr val="FF0000"/>
                  </a:solidFill>
                </a:rPr>
                <a:t>ct</a:t>
              </a:r>
            </a:p>
          </p:txBody>
        </p:sp>
      </p:grpSp>
      <p:sp>
        <p:nvSpPr>
          <p:cNvPr id="161814" name="Line 22"/>
          <p:cNvSpPr>
            <a:spLocks noChangeShapeType="1"/>
          </p:cNvSpPr>
          <p:nvPr/>
        </p:nvSpPr>
        <p:spPr bwMode="auto">
          <a:xfrm flipV="1">
            <a:off x="4264025" y="4256088"/>
            <a:ext cx="630238" cy="1890712"/>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1816" name="Freeform 24"/>
          <p:cNvSpPr>
            <a:spLocks/>
          </p:cNvSpPr>
          <p:nvPr/>
        </p:nvSpPr>
        <p:spPr bwMode="auto">
          <a:xfrm>
            <a:off x="4273550" y="4541838"/>
            <a:ext cx="517525" cy="1612900"/>
          </a:xfrm>
          <a:custGeom>
            <a:avLst/>
            <a:gdLst>
              <a:gd name="T0" fmla="*/ 2147483647 w 326"/>
              <a:gd name="T1" fmla="*/ 0 h 1016"/>
              <a:gd name="T2" fmla="*/ 0 w 326"/>
              <a:gd name="T3" fmla="*/ 0 h 1016"/>
              <a:gd name="T4" fmla="*/ 0 w 326"/>
              <a:gd name="T5" fmla="*/ 2147483647 h 1016"/>
              <a:gd name="T6" fmla="*/ 2147483647 w 326"/>
              <a:gd name="T7" fmla="*/ 0 h 1016"/>
              <a:gd name="T8" fmla="*/ 0 60000 65536"/>
              <a:gd name="T9" fmla="*/ 0 60000 65536"/>
              <a:gd name="T10" fmla="*/ 0 60000 65536"/>
              <a:gd name="T11" fmla="*/ 0 60000 65536"/>
              <a:gd name="T12" fmla="*/ 0 w 326"/>
              <a:gd name="T13" fmla="*/ 0 h 1016"/>
              <a:gd name="T14" fmla="*/ 326 w 326"/>
              <a:gd name="T15" fmla="*/ 1016 h 1016"/>
            </a:gdLst>
            <a:ahLst/>
            <a:cxnLst>
              <a:cxn ang="T8">
                <a:pos x="T0" y="T1"/>
              </a:cxn>
              <a:cxn ang="T9">
                <a:pos x="T2" y="T3"/>
              </a:cxn>
              <a:cxn ang="T10">
                <a:pos x="T4" y="T5"/>
              </a:cxn>
              <a:cxn ang="T11">
                <a:pos x="T6" y="T7"/>
              </a:cxn>
            </a:cxnLst>
            <a:rect l="T12" t="T13" r="T14" b="T15"/>
            <a:pathLst>
              <a:path w="326" h="1016">
                <a:moveTo>
                  <a:pt x="326" y="0"/>
                </a:moveTo>
                <a:lnTo>
                  <a:pt x="0" y="0"/>
                </a:lnTo>
                <a:lnTo>
                  <a:pt x="0" y="1016"/>
                </a:lnTo>
                <a:lnTo>
                  <a:pt x="326" y="0"/>
                </a:lnTo>
                <a:close/>
              </a:path>
            </a:pathLst>
          </a:custGeom>
          <a:noFill/>
          <a:ln w="38100" cap="flat" cmpd="sng">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1818" name="Text Box 26"/>
          <p:cNvSpPr txBox="1">
            <a:spLocks noChangeArrowheads="1"/>
          </p:cNvSpPr>
          <p:nvPr/>
        </p:nvSpPr>
        <p:spPr bwMode="auto">
          <a:xfrm>
            <a:off x="4217988" y="5114925"/>
            <a:ext cx="342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ym typeface="Symbol" pitchFamily="18" charset="2"/>
              </a:rPr>
              <a:t></a:t>
            </a:r>
          </a:p>
        </p:txBody>
      </p:sp>
      <p:sp>
        <p:nvSpPr>
          <p:cNvPr id="161819" name="Text Box 27"/>
          <p:cNvSpPr txBox="1">
            <a:spLocks noChangeArrowheads="1"/>
          </p:cNvSpPr>
          <p:nvPr/>
        </p:nvSpPr>
        <p:spPr bwMode="auto">
          <a:xfrm>
            <a:off x="4284663" y="4122738"/>
            <a:ext cx="5222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ym typeface="Symbol" pitchFamily="18" charset="2"/>
              </a:rPr>
              <a:t></a:t>
            </a:r>
            <a:r>
              <a:rPr lang="en-US" altLang="en-US" sz="2400" i="1">
                <a:sym typeface="Symbol" pitchFamily="18" charset="2"/>
              </a:rPr>
              <a:t>x</a:t>
            </a:r>
            <a:endParaRPr lang="en-US" altLang="en-US" sz="2400">
              <a:sym typeface="Symbol" pitchFamily="18" charset="2"/>
            </a:endParaRPr>
          </a:p>
        </p:txBody>
      </p:sp>
      <p:sp>
        <p:nvSpPr>
          <p:cNvPr id="161820" name="Text Box 28"/>
          <p:cNvSpPr txBox="1">
            <a:spLocks noChangeArrowheads="1"/>
          </p:cNvSpPr>
          <p:nvPr/>
        </p:nvSpPr>
        <p:spPr bwMode="auto">
          <a:xfrm rot="-5400000">
            <a:off x="3762375" y="4984751"/>
            <a:ext cx="606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ym typeface="Symbol" pitchFamily="18" charset="2"/>
              </a:rPr>
              <a:t>c</a:t>
            </a:r>
            <a:r>
              <a:rPr lang="en-US" altLang="en-US" sz="2400">
                <a:sym typeface="Symbol" pitchFamily="18" charset="2"/>
              </a:rPr>
              <a:t></a:t>
            </a:r>
            <a:r>
              <a:rPr lang="en-US" altLang="en-US" sz="2400" i="1">
                <a:sym typeface="Symbol" pitchFamily="18" charset="2"/>
              </a:rPr>
              <a:t>t</a:t>
            </a:r>
            <a:endParaRPr lang="en-US" altLang="en-US" sz="2400">
              <a:sym typeface="Symbol" pitchFamily="18" charset="2"/>
            </a:endParaRPr>
          </a:p>
        </p:txBody>
      </p:sp>
      <p:grpSp>
        <p:nvGrpSpPr>
          <p:cNvPr id="5" name="Group 26"/>
          <p:cNvGrpSpPr>
            <a:grpSpLocks/>
          </p:cNvGrpSpPr>
          <p:nvPr/>
        </p:nvGrpSpPr>
        <p:grpSpPr bwMode="auto">
          <a:xfrm>
            <a:off x="881063" y="6354763"/>
            <a:ext cx="7358062" cy="481012"/>
            <a:chOff x="555" y="3963"/>
            <a:chExt cx="4635" cy="303"/>
          </a:xfrm>
        </p:grpSpPr>
        <p:sp>
          <p:nvSpPr>
            <p:cNvPr id="29710" name="Text Box 30"/>
            <p:cNvSpPr txBox="1">
              <a:spLocks noChangeArrowheads="1"/>
            </p:cNvSpPr>
            <p:nvPr/>
          </p:nvSpPr>
          <p:spPr bwMode="auto">
            <a:xfrm>
              <a:off x="2402" y="3978"/>
              <a:ext cx="2787" cy="28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400">
                  <a:solidFill>
                    <a:schemeClr val="bg1"/>
                  </a:solidFill>
                </a:rPr>
                <a:t>angle between </a:t>
              </a:r>
              <a:r>
                <a:rPr lang="en-US" altLang="en-US" sz="2400" i="1">
                  <a:solidFill>
                    <a:schemeClr val="bg1"/>
                  </a:solidFill>
                </a:rPr>
                <a:t>ct</a:t>
              </a:r>
              <a:r>
                <a:rPr lang="en-US" altLang="en-US" sz="2400">
                  <a:solidFill>
                    <a:schemeClr val="bg1"/>
                  </a:solidFill>
                </a:rPr>
                <a:t> and </a:t>
              </a:r>
              <a:r>
                <a:rPr lang="en-US" altLang="en-US" sz="2400" i="1">
                  <a:solidFill>
                    <a:schemeClr val="bg1"/>
                  </a:solidFill>
                </a:rPr>
                <a:t>ct’</a:t>
              </a:r>
              <a:r>
                <a:rPr lang="en-US" altLang="en-US" sz="2400">
                  <a:solidFill>
                    <a:schemeClr val="bg1"/>
                  </a:solidFill>
                </a:rPr>
                <a:t> axes</a:t>
              </a:r>
            </a:p>
          </p:txBody>
        </p:sp>
        <p:sp>
          <p:nvSpPr>
            <p:cNvPr id="29711" name="Rectangle 31"/>
            <p:cNvSpPr>
              <a:spLocks noChangeArrowheads="1"/>
            </p:cNvSpPr>
            <p:nvPr/>
          </p:nvSpPr>
          <p:spPr bwMode="auto">
            <a:xfrm>
              <a:off x="555" y="3981"/>
              <a:ext cx="4635" cy="279"/>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29712" name="Rectangle 32"/>
            <p:cNvSpPr>
              <a:spLocks noChangeArrowheads="1"/>
            </p:cNvSpPr>
            <p:nvPr/>
          </p:nvSpPr>
          <p:spPr bwMode="auto">
            <a:xfrm>
              <a:off x="625" y="3963"/>
              <a:ext cx="3440"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90000"/>
                </a:lnSpc>
                <a:buFontTx/>
                <a:buNone/>
              </a:pPr>
              <a:r>
                <a:rPr lang="en-US" altLang="en-US" sz="2400">
                  <a:sym typeface="Symbol" pitchFamily="18" charset="2"/>
                </a:rPr>
                <a:t> = tan</a:t>
              </a:r>
              <a:r>
                <a:rPr lang="en-US" altLang="en-US" sz="2400" baseline="30000">
                  <a:sym typeface="Symbol" pitchFamily="18" charset="2"/>
                </a:rPr>
                <a:t>-1</a:t>
              </a:r>
              <a:r>
                <a:rPr lang="en-US" altLang="en-US" sz="2400">
                  <a:sym typeface="Symbol" pitchFamily="18" charset="2"/>
                </a:rPr>
                <a:t>( </a:t>
              </a:r>
              <a:r>
                <a:rPr lang="en-US" altLang="en-US" sz="2400" i="1">
                  <a:solidFill>
                    <a:srgbClr val="000000"/>
                  </a:solidFill>
                </a:rPr>
                <a:t>v</a:t>
              </a:r>
              <a:r>
                <a:rPr lang="en-US" altLang="en-US" sz="2400">
                  <a:solidFill>
                    <a:srgbClr val="000000"/>
                  </a:solidFill>
                  <a:sym typeface="Symbol" pitchFamily="18" charset="2"/>
                </a:rPr>
                <a:t> </a:t>
              </a:r>
              <a:r>
                <a:rPr lang="en-US" altLang="en-US" sz="2400" i="1">
                  <a:solidFill>
                    <a:srgbClr val="000000"/>
                  </a:solidFill>
                  <a:sym typeface="Symbol" pitchFamily="18" charset="2"/>
                </a:rPr>
                <a:t>/ c </a:t>
              </a:r>
              <a:r>
                <a:rPr lang="en-US" altLang="en-US" sz="2400">
                  <a:solidFill>
                    <a:srgbClr val="000000"/>
                  </a:solidFill>
                  <a:sym typeface="Symbol" pitchFamily="18" charset="2"/>
                </a:rPr>
                <a:t>).</a:t>
              </a:r>
            </a:p>
          </p:txBody>
        </p:sp>
      </p:grpSp>
      <p:sp>
        <p:nvSpPr>
          <p:cNvPr id="3" name="Text Box 17"/>
          <p:cNvSpPr txBox="1">
            <a:spLocks noChangeArrowheads="1"/>
          </p:cNvSpPr>
          <p:nvPr/>
        </p:nvSpPr>
        <p:spPr bwMode="auto">
          <a:xfrm>
            <a:off x="6345238" y="3903663"/>
            <a:ext cx="2489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rgbClr val="006600"/>
                </a:solidFill>
              </a:rPr>
              <a:t>If </a:t>
            </a:r>
            <a:r>
              <a:rPr lang="en-US" altLang="en-US" sz="2400" i="1">
                <a:solidFill>
                  <a:srgbClr val="006600"/>
                </a:solidFill>
              </a:rPr>
              <a:t>v</a:t>
            </a:r>
            <a:r>
              <a:rPr lang="en-US" altLang="en-US" sz="2400">
                <a:solidFill>
                  <a:srgbClr val="006600"/>
                </a:solidFill>
              </a:rPr>
              <a:t> = </a:t>
            </a:r>
            <a:r>
              <a:rPr lang="en-US" altLang="en-US" sz="2400" i="1">
                <a:solidFill>
                  <a:srgbClr val="006600"/>
                </a:solidFill>
              </a:rPr>
              <a:t>c</a:t>
            </a:r>
            <a:r>
              <a:rPr lang="en-US" altLang="en-US" sz="2400">
                <a:solidFill>
                  <a:srgbClr val="006600"/>
                </a:solidFill>
              </a:rPr>
              <a:t> we have</a:t>
            </a:r>
          </a:p>
          <a:p>
            <a:pPr eaLnBrk="1" hangingPunct="1">
              <a:spcBef>
                <a:spcPct val="0"/>
              </a:spcBef>
              <a:buFontTx/>
              <a:buNone/>
            </a:pPr>
            <a:r>
              <a:rPr lang="en-US" altLang="en-US" sz="2400">
                <a:solidFill>
                  <a:srgbClr val="006600"/>
                </a:solidFill>
              </a:rPr>
              <a:t>       </a:t>
            </a:r>
            <a:r>
              <a:rPr lang="en-US" altLang="en-US" sz="2400">
                <a:solidFill>
                  <a:srgbClr val="006600"/>
                </a:solidFill>
                <a:sym typeface="Symbol" pitchFamily="18" charset="2"/>
              </a:rPr>
              <a:t> = tan</a:t>
            </a:r>
            <a:r>
              <a:rPr lang="en-US" altLang="en-US" sz="2400" baseline="30000">
                <a:solidFill>
                  <a:srgbClr val="006600"/>
                </a:solidFill>
                <a:sym typeface="Symbol" pitchFamily="18" charset="2"/>
              </a:rPr>
              <a:t>-1</a:t>
            </a:r>
            <a:r>
              <a:rPr lang="en-US" altLang="en-US" sz="2400">
                <a:solidFill>
                  <a:srgbClr val="006600"/>
                </a:solidFill>
                <a:sym typeface="Symbol" pitchFamily="18" charset="2"/>
              </a:rPr>
              <a:t>(1) </a:t>
            </a:r>
          </a:p>
          <a:p>
            <a:pPr eaLnBrk="1" hangingPunct="1">
              <a:spcBef>
                <a:spcPct val="0"/>
              </a:spcBef>
              <a:buFontTx/>
              <a:buNone/>
            </a:pPr>
            <a:r>
              <a:rPr lang="en-US" altLang="en-US" sz="2400">
                <a:solidFill>
                  <a:srgbClr val="006600"/>
                </a:solidFill>
                <a:sym typeface="Symbol" pitchFamily="18" charset="2"/>
              </a:rPr>
              <a:t>          = 45</a:t>
            </a:r>
            <a:r>
              <a:rPr lang="en-US" altLang="en-US" sz="2400">
                <a:solidFill>
                  <a:srgbClr val="006600"/>
                </a:solidFill>
              </a:rPr>
              <a:t>.</a:t>
            </a:r>
          </a:p>
        </p:txBody>
      </p:sp>
      <p:sp>
        <p:nvSpPr>
          <p:cNvPr id="4" name="Text Box 17"/>
          <p:cNvSpPr txBox="1">
            <a:spLocks noChangeArrowheads="1"/>
          </p:cNvSpPr>
          <p:nvPr/>
        </p:nvSpPr>
        <p:spPr bwMode="auto">
          <a:xfrm>
            <a:off x="5529263" y="5073650"/>
            <a:ext cx="31257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2400" dirty="0">
                <a:solidFill>
                  <a:srgbClr val="006600"/>
                </a:solidFill>
              </a:rPr>
              <a:t>Thus the light line makes a</a:t>
            </a:r>
            <a:r>
              <a:rPr lang="en-US" altLang="en-US" sz="2400" dirty="0">
                <a:solidFill>
                  <a:srgbClr val="006600"/>
                </a:solidFill>
                <a:sym typeface="Symbol" pitchFamily="18" charset="2"/>
              </a:rPr>
              <a:t> 45</a:t>
            </a:r>
            <a:r>
              <a:rPr lang="en-US" altLang="en-US" sz="2400" dirty="0">
                <a:solidFill>
                  <a:srgbClr val="006600"/>
                </a:solidFill>
              </a:rPr>
              <a:t> angle to both axes.</a:t>
            </a:r>
          </a:p>
        </p:txBody>
      </p:sp>
      <p:sp>
        <p:nvSpPr>
          <p:cNvPr id="59417" name="Text Box 25"/>
          <p:cNvSpPr txBox="1">
            <a:spLocks noChangeArrowheads="1"/>
          </p:cNvSpPr>
          <p:nvPr/>
        </p:nvSpPr>
        <p:spPr bwMode="auto">
          <a:xfrm>
            <a:off x="4689475" y="3849688"/>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rgbClr val="FF0000"/>
                </a:solidFill>
              </a:rPr>
              <a:t>ct’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3730">
                                            <p:txEl>
                                              <p:pRg st="1" end="1"/>
                                            </p:txEl>
                                          </p:spTgt>
                                        </p:tgtEl>
                                        <p:attrNameLst>
                                          <p:attrName>style.visibility</p:attrName>
                                        </p:attrNameLst>
                                      </p:cBhvr>
                                      <p:to>
                                        <p:strVal val="visible"/>
                                      </p:to>
                                    </p:set>
                                    <p:anim calcmode="lin" valueType="num">
                                      <p:cBhvr additive="base">
                                        <p:cTn id="7" dur="500" fill="hold"/>
                                        <p:tgtEl>
                                          <p:spTgt spid="7373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373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29700"/>
                                        </p:tgtEl>
                                        <p:attrNameLst>
                                          <p:attrName>style.visibility</p:attrName>
                                        </p:attrNameLst>
                                      </p:cBhvr>
                                      <p:to>
                                        <p:strVal val="visible"/>
                                      </p:to>
                                    </p:set>
                                    <p:animEffect transition="in" filter="fade">
                                      <p:cBhvr>
                                        <p:cTn id="11" dur="500"/>
                                        <p:tgtEl>
                                          <p:spTgt spid="2970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61814"/>
                                        </p:tgtEl>
                                        <p:attrNameLst>
                                          <p:attrName>style.visibility</p:attrName>
                                        </p:attrNameLst>
                                      </p:cBhvr>
                                      <p:to>
                                        <p:strVal val="visible"/>
                                      </p:to>
                                    </p:set>
                                    <p:animEffect transition="in" filter="wipe(down)">
                                      <p:cBhvr>
                                        <p:cTn id="16" dur="5000"/>
                                        <p:tgtEl>
                                          <p:spTgt spid="161814"/>
                                        </p:tgtEl>
                                      </p:cBhvr>
                                    </p:animEffect>
                                  </p:childTnLst>
                                </p:cTn>
                              </p:par>
                            </p:childTnLst>
                          </p:cTn>
                        </p:par>
                        <p:par>
                          <p:cTn id="17" fill="hold" nodeType="afterGroup">
                            <p:stCondLst>
                              <p:cond delay="5000"/>
                            </p:stCondLst>
                            <p:childTnLst>
                              <p:par>
                                <p:cTn id="18" presetID="53" presetClass="entr" presetSubtype="0" fill="hold" grpId="0" nodeType="afterEffect">
                                  <p:stCondLst>
                                    <p:cond delay="0"/>
                                  </p:stCondLst>
                                  <p:childTnLst>
                                    <p:set>
                                      <p:cBhvr>
                                        <p:cTn id="19" dur="1" fill="hold">
                                          <p:stCondLst>
                                            <p:cond delay="0"/>
                                          </p:stCondLst>
                                        </p:cTn>
                                        <p:tgtEl>
                                          <p:spTgt spid="59417"/>
                                        </p:tgtEl>
                                        <p:attrNameLst>
                                          <p:attrName>style.visibility</p:attrName>
                                        </p:attrNameLst>
                                      </p:cBhvr>
                                      <p:to>
                                        <p:strVal val="visible"/>
                                      </p:to>
                                    </p:set>
                                    <p:anim calcmode="lin" valueType="num">
                                      <p:cBhvr>
                                        <p:cTn id="20" dur="500" fill="hold"/>
                                        <p:tgtEl>
                                          <p:spTgt spid="59417"/>
                                        </p:tgtEl>
                                        <p:attrNameLst>
                                          <p:attrName>ppt_w</p:attrName>
                                        </p:attrNameLst>
                                      </p:cBhvr>
                                      <p:tavLst>
                                        <p:tav tm="0">
                                          <p:val>
                                            <p:fltVal val="0"/>
                                          </p:val>
                                        </p:tav>
                                        <p:tav tm="100000">
                                          <p:val>
                                            <p:strVal val="#ppt_w"/>
                                          </p:val>
                                        </p:tav>
                                      </p:tavLst>
                                    </p:anim>
                                    <p:anim calcmode="lin" valueType="num">
                                      <p:cBhvr>
                                        <p:cTn id="21" dur="500" fill="hold"/>
                                        <p:tgtEl>
                                          <p:spTgt spid="59417"/>
                                        </p:tgtEl>
                                        <p:attrNameLst>
                                          <p:attrName>ppt_h</p:attrName>
                                        </p:attrNameLst>
                                      </p:cBhvr>
                                      <p:tavLst>
                                        <p:tav tm="0">
                                          <p:val>
                                            <p:fltVal val="0"/>
                                          </p:val>
                                        </p:tav>
                                        <p:tav tm="100000">
                                          <p:val>
                                            <p:strVal val="#ppt_h"/>
                                          </p:val>
                                        </p:tav>
                                      </p:tavLst>
                                    </p:anim>
                                    <p:animEffect transition="in" filter="fade">
                                      <p:cBhvr>
                                        <p:cTn id="22" dur="500"/>
                                        <p:tgtEl>
                                          <p:spTgt spid="5941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73730">
                                            <p:txEl>
                                              <p:pRg st="2" end="2"/>
                                            </p:txEl>
                                          </p:spTgt>
                                        </p:tgtEl>
                                        <p:attrNameLst>
                                          <p:attrName>style.visibility</p:attrName>
                                        </p:attrNameLst>
                                      </p:cBhvr>
                                      <p:to>
                                        <p:strVal val="visible"/>
                                      </p:to>
                                    </p:set>
                                    <p:anim calcmode="lin" valueType="num">
                                      <p:cBhvr additive="base">
                                        <p:cTn id="27" dur="500" fill="hold"/>
                                        <p:tgtEl>
                                          <p:spTgt spid="73730">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373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4" name="arrow.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61816"/>
                                        </p:tgtEl>
                                        <p:attrNameLst>
                                          <p:attrName>style.visibility</p:attrName>
                                        </p:attrNameLst>
                                      </p:cBhvr>
                                      <p:to>
                                        <p:strVal val="visible"/>
                                      </p:to>
                                    </p:set>
                                    <p:animEffect transition="in" filter="wipe(down)">
                                      <p:cBhvr>
                                        <p:cTn id="33" dur="1000"/>
                                        <p:tgtEl>
                                          <p:spTgt spid="161816"/>
                                        </p:tgtEl>
                                      </p:cBhvr>
                                    </p:animEffect>
                                  </p:childTnLst>
                                  <p:subTnLst>
                                    <p:audio>
                                      <p:cMediaNode>
                                        <p:cTn display="0" masterRel="sameClick">
                                          <p:stCondLst>
                                            <p:cond evt="begin" delay="0">
                                              <p:tn val="31"/>
                                            </p:cond>
                                          </p:stCondLst>
                                          <p:endCondLst>
                                            <p:cond evt="onStopAudio" delay="0">
                                              <p:tgtEl>
                                                <p:sldTgt/>
                                              </p:tgtEl>
                                            </p:cond>
                                          </p:endCondLst>
                                        </p:cTn>
                                        <p:tgtEl>
                                          <p:sndTgt r:embed="rId5" name="chimes.wav"/>
                                        </p:tgtEl>
                                      </p:cMediaNode>
                                    </p:audio>
                                  </p:subTnLst>
                                </p:cTn>
                              </p:par>
                              <p:par>
                                <p:cTn id="34" presetID="53" presetClass="entr" presetSubtype="0" fill="hold" grpId="0" nodeType="withEffect">
                                  <p:stCondLst>
                                    <p:cond delay="0"/>
                                  </p:stCondLst>
                                  <p:childTnLst>
                                    <p:set>
                                      <p:cBhvr>
                                        <p:cTn id="35" dur="1" fill="hold">
                                          <p:stCondLst>
                                            <p:cond delay="0"/>
                                          </p:stCondLst>
                                        </p:cTn>
                                        <p:tgtEl>
                                          <p:spTgt spid="161818"/>
                                        </p:tgtEl>
                                        <p:attrNameLst>
                                          <p:attrName>style.visibility</p:attrName>
                                        </p:attrNameLst>
                                      </p:cBhvr>
                                      <p:to>
                                        <p:strVal val="visible"/>
                                      </p:to>
                                    </p:set>
                                    <p:anim calcmode="lin" valueType="num">
                                      <p:cBhvr>
                                        <p:cTn id="36" dur="500" fill="hold"/>
                                        <p:tgtEl>
                                          <p:spTgt spid="161818"/>
                                        </p:tgtEl>
                                        <p:attrNameLst>
                                          <p:attrName>ppt_w</p:attrName>
                                        </p:attrNameLst>
                                      </p:cBhvr>
                                      <p:tavLst>
                                        <p:tav tm="0">
                                          <p:val>
                                            <p:fltVal val="0"/>
                                          </p:val>
                                        </p:tav>
                                        <p:tav tm="100000">
                                          <p:val>
                                            <p:strVal val="#ppt_w"/>
                                          </p:val>
                                        </p:tav>
                                      </p:tavLst>
                                    </p:anim>
                                    <p:anim calcmode="lin" valueType="num">
                                      <p:cBhvr>
                                        <p:cTn id="37" dur="500" fill="hold"/>
                                        <p:tgtEl>
                                          <p:spTgt spid="161818"/>
                                        </p:tgtEl>
                                        <p:attrNameLst>
                                          <p:attrName>ppt_h</p:attrName>
                                        </p:attrNameLst>
                                      </p:cBhvr>
                                      <p:tavLst>
                                        <p:tav tm="0">
                                          <p:val>
                                            <p:fltVal val="0"/>
                                          </p:val>
                                        </p:tav>
                                        <p:tav tm="100000">
                                          <p:val>
                                            <p:strVal val="#ppt_h"/>
                                          </p:val>
                                        </p:tav>
                                      </p:tavLst>
                                    </p:anim>
                                    <p:animEffect transition="in" filter="fade">
                                      <p:cBhvr>
                                        <p:cTn id="38" dur="500"/>
                                        <p:tgtEl>
                                          <p:spTgt spid="161818"/>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53" presetClass="entr" presetSubtype="0" fill="hold" grpId="0" nodeType="clickEffect">
                                  <p:stCondLst>
                                    <p:cond delay="0"/>
                                  </p:stCondLst>
                                  <p:childTnLst>
                                    <p:set>
                                      <p:cBhvr>
                                        <p:cTn id="42" dur="1" fill="hold">
                                          <p:stCondLst>
                                            <p:cond delay="0"/>
                                          </p:stCondLst>
                                        </p:cTn>
                                        <p:tgtEl>
                                          <p:spTgt spid="161819"/>
                                        </p:tgtEl>
                                        <p:attrNameLst>
                                          <p:attrName>style.visibility</p:attrName>
                                        </p:attrNameLst>
                                      </p:cBhvr>
                                      <p:to>
                                        <p:strVal val="visible"/>
                                      </p:to>
                                    </p:set>
                                    <p:anim calcmode="lin" valueType="num">
                                      <p:cBhvr>
                                        <p:cTn id="43" dur="500" fill="hold"/>
                                        <p:tgtEl>
                                          <p:spTgt spid="161819"/>
                                        </p:tgtEl>
                                        <p:attrNameLst>
                                          <p:attrName>ppt_w</p:attrName>
                                        </p:attrNameLst>
                                      </p:cBhvr>
                                      <p:tavLst>
                                        <p:tav tm="0">
                                          <p:val>
                                            <p:fltVal val="0"/>
                                          </p:val>
                                        </p:tav>
                                        <p:tav tm="100000">
                                          <p:val>
                                            <p:strVal val="#ppt_w"/>
                                          </p:val>
                                        </p:tav>
                                      </p:tavLst>
                                    </p:anim>
                                    <p:anim calcmode="lin" valueType="num">
                                      <p:cBhvr>
                                        <p:cTn id="44" dur="500" fill="hold"/>
                                        <p:tgtEl>
                                          <p:spTgt spid="161819"/>
                                        </p:tgtEl>
                                        <p:attrNameLst>
                                          <p:attrName>ppt_h</p:attrName>
                                        </p:attrNameLst>
                                      </p:cBhvr>
                                      <p:tavLst>
                                        <p:tav tm="0">
                                          <p:val>
                                            <p:fltVal val="0"/>
                                          </p:val>
                                        </p:tav>
                                        <p:tav tm="100000">
                                          <p:val>
                                            <p:strVal val="#ppt_h"/>
                                          </p:val>
                                        </p:tav>
                                      </p:tavLst>
                                    </p:anim>
                                    <p:animEffect transition="in" filter="fade">
                                      <p:cBhvr>
                                        <p:cTn id="45" dur="500"/>
                                        <p:tgtEl>
                                          <p:spTgt spid="161819"/>
                                        </p:tgtEl>
                                      </p:cBhvr>
                                    </p:animEffect>
                                  </p:childTnLst>
                                  <p:subTnLst>
                                    <p:audio>
                                      <p:cMediaNode>
                                        <p:cTn display="0" masterRel="sameClick">
                                          <p:stCondLst>
                                            <p:cond evt="begin" delay="0">
                                              <p:tn val="41"/>
                                            </p:cond>
                                          </p:stCondLst>
                                          <p:endCondLst>
                                            <p:cond evt="onStopAudio" delay="0">
                                              <p:tgtEl>
                                                <p:sldTgt/>
                                              </p:tgtEl>
                                            </p:cond>
                                          </p:endCondLst>
                                        </p:cTn>
                                        <p:tgtEl>
                                          <p:sndTgt r:embed="rId6" name="cashreg.wav"/>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53" presetClass="entr" presetSubtype="0" fill="hold" grpId="0" nodeType="clickEffect">
                                  <p:stCondLst>
                                    <p:cond delay="0"/>
                                  </p:stCondLst>
                                  <p:childTnLst>
                                    <p:set>
                                      <p:cBhvr>
                                        <p:cTn id="49" dur="1" fill="hold">
                                          <p:stCondLst>
                                            <p:cond delay="0"/>
                                          </p:stCondLst>
                                        </p:cTn>
                                        <p:tgtEl>
                                          <p:spTgt spid="161820"/>
                                        </p:tgtEl>
                                        <p:attrNameLst>
                                          <p:attrName>style.visibility</p:attrName>
                                        </p:attrNameLst>
                                      </p:cBhvr>
                                      <p:to>
                                        <p:strVal val="visible"/>
                                      </p:to>
                                    </p:set>
                                    <p:anim calcmode="lin" valueType="num">
                                      <p:cBhvr>
                                        <p:cTn id="50" dur="500" fill="hold"/>
                                        <p:tgtEl>
                                          <p:spTgt spid="161820"/>
                                        </p:tgtEl>
                                        <p:attrNameLst>
                                          <p:attrName>ppt_w</p:attrName>
                                        </p:attrNameLst>
                                      </p:cBhvr>
                                      <p:tavLst>
                                        <p:tav tm="0">
                                          <p:val>
                                            <p:fltVal val="0"/>
                                          </p:val>
                                        </p:tav>
                                        <p:tav tm="100000">
                                          <p:val>
                                            <p:strVal val="#ppt_w"/>
                                          </p:val>
                                        </p:tav>
                                      </p:tavLst>
                                    </p:anim>
                                    <p:anim calcmode="lin" valueType="num">
                                      <p:cBhvr>
                                        <p:cTn id="51" dur="500" fill="hold"/>
                                        <p:tgtEl>
                                          <p:spTgt spid="161820"/>
                                        </p:tgtEl>
                                        <p:attrNameLst>
                                          <p:attrName>ppt_h</p:attrName>
                                        </p:attrNameLst>
                                      </p:cBhvr>
                                      <p:tavLst>
                                        <p:tav tm="0">
                                          <p:val>
                                            <p:fltVal val="0"/>
                                          </p:val>
                                        </p:tav>
                                        <p:tav tm="100000">
                                          <p:val>
                                            <p:strVal val="#ppt_h"/>
                                          </p:val>
                                        </p:tav>
                                      </p:tavLst>
                                    </p:anim>
                                    <p:animEffect transition="in" filter="fade">
                                      <p:cBhvr>
                                        <p:cTn id="52" dur="500"/>
                                        <p:tgtEl>
                                          <p:spTgt spid="161820"/>
                                        </p:tgtEl>
                                      </p:cBhvr>
                                    </p:animEffect>
                                  </p:childTnLst>
                                  <p:subTnLst>
                                    <p:audio>
                                      <p:cMediaNode>
                                        <p:cTn display="0" masterRel="sameClick">
                                          <p:stCondLst>
                                            <p:cond evt="begin" delay="0">
                                              <p:tn val="48"/>
                                            </p:cond>
                                          </p:stCondLst>
                                          <p:endCondLst>
                                            <p:cond evt="onStopAudio" delay="0">
                                              <p:tgtEl>
                                                <p:sldTgt/>
                                              </p:tgtEl>
                                            </p:cond>
                                          </p:endCondLst>
                                        </p:cTn>
                                        <p:tgtEl>
                                          <p:sndTgt r:embed="rId6" name="cashreg.wav"/>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fill="hold" nodeType="clickEffect">
                                  <p:stCondLst>
                                    <p:cond delay="0"/>
                                  </p:stCondLst>
                                  <p:childTnLst>
                                    <p:set>
                                      <p:cBhvr>
                                        <p:cTn id="56" dur="1" fill="hold">
                                          <p:stCondLst>
                                            <p:cond delay="0"/>
                                          </p:stCondLst>
                                        </p:cTn>
                                        <p:tgtEl>
                                          <p:spTgt spid="73730">
                                            <p:txEl>
                                              <p:pRg st="3" end="3"/>
                                            </p:txEl>
                                          </p:spTgt>
                                        </p:tgtEl>
                                        <p:attrNameLst>
                                          <p:attrName>style.visibility</p:attrName>
                                        </p:attrNameLst>
                                      </p:cBhvr>
                                      <p:to>
                                        <p:strVal val="visible"/>
                                      </p:to>
                                    </p:set>
                                    <p:anim calcmode="lin" valueType="num">
                                      <p:cBhvr additive="base">
                                        <p:cTn id="57" dur="500" fill="hold"/>
                                        <p:tgtEl>
                                          <p:spTgt spid="73730">
                                            <p:txEl>
                                              <p:pRg st="3" end="3"/>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7373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4" name="arrow.wav"/>
                                        </p:tgtEl>
                                      </p:cMediaNode>
                                    </p:audio>
                                  </p:sub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4" fill="hold" nodeType="clickEffect">
                                  <p:stCondLst>
                                    <p:cond delay="0"/>
                                  </p:stCondLst>
                                  <p:childTnLst>
                                    <p:set>
                                      <p:cBhvr>
                                        <p:cTn id="62" dur="1" fill="hold">
                                          <p:stCondLst>
                                            <p:cond delay="0"/>
                                          </p:stCondLst>
                                        </p:cTn>
                                        <p:tgtEl>
                                          <p:spTgt spid="73730">
                                            <p:txEl>
                                              <p:pRg st="4" end="4"/>
                                            </p:txEl>
                                          </p:spTgt>
                                        </p:tgtEl>
                                        <p:attrNameLst>
                                          <p:attrName>style.visibility</p:attrName>
                                        </p:attrNameLst>
                                      </p:cBhvr>
                                      <p:to>
                                        <p:strVal val="visible"/>
                                      </p:to>
                                    </p:set>
                                    <p:anim calcmode="lin" valueType="num">
                                      <p:cBhvr additive="base">
                                        <p:cTn id="63" dur="500" fill="hold"/>
                                        <p:tgtEl>
                                          <p:spTgt spid="73730">
                                            <p:txEl>
                                              <p:pRg st="4" end="4"/>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7373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1"/>
                                            </p:cond>
                                          </p:stCondLst>
                                          <p:endCondLst>
                                            <p:cond evt="onStopAudio" delay="0">
                                              <p:tgtEl>
                                                <p:sldTgt/>
                                              </p:tgtEl>
                                            </p:cond>
                                          </p:endCondLst>
                                        </p:cTn>
                                        <p:tgtEl>
                                          <p:sndTgt r:embed="rId4" name="arrow.wav"/>
                                        </p:tgtEl>
                                      </p:cMediaNode>
                                    </p:audio>
                                  </p:subTnLst>
                                </p:cTn>
                              </p:par>
                            </p:childTnLst>
                          </p:cTn>
                        </p:par>
                      </p:childTnLst>
                    </p:cTn>
                  </p:par>
                  <p:par>
                    <p:cTn id="65" fill="hold" nodeType="clickPar">
                      <p:stCondLst>
                        <p:cond delay="indefinite"/>
                      </p:stCondLst>
                      <p:childTnLst>
                        <p:par>
                          <p:cTn id="66" fill="hold" nodeType="withGroup">
                            <p:stCondLst>
                              <p:cond delay="0"/>
                            </p:stCondLst>
                            <p:childTnLst>
                              <p:par>
                                <p:cTn id="67" presetID="2" presetClass="entr" presetSubtype="4" fill="hold" nodeType="clickEffect">
                                  <p:stCondLst>
                                    <p:cond delay="0"/>
                                  </p:stCondLst>
                                  <p:childTnLst>
                                    <p:set>
                                      <p:cBhvr>
                                        <p:cTn id="68" dur="1" fill="hold">
                                          <p:stCondLst>
                                            <p:cond delay="0"/>
                                          </p:stCondLst>
                                        </p:cTn>
                                        <p:tgtEl>
                                          <p:spTgt spid="73730">
                                            <p:txEl>
                                              <p:pRg st="5" end="5"/>
                                            </p:txEl>
                                          </p:spTgt>
                                        </p:tgtEl>
                                        <p:attrNameLst>
                                          <p:attrName>style.visibility</p:attrName>
                                        </p:attrNameLst>
                                      </p:cBhvr>
                                      <p:to>
                                        <p:strVal val="visible"/>
                                      </p:to>
                                    </p:set>
                                    <p:anim calcmode="lin" valueType="num">
                                      <p:cBhvr additive="base">
                                        <p:cTn id="69" dur="500" fill="hold"/>
                                        <p:tgtEl>
                                          <p:spTgt spid="73730">
                                            <p:txEl>
                                              <p:pRg st="5" end="5"/>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7373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7"/>
                                            </p:cond>
                                          </p:stCondLst>
                                          <p:endCondLst>
                                            <p:cond evt="onStopAudio" delay="0">
                                              <p:tgtEl>
                                                <p:sldTgt/>
                                              </p:tgtEl>
                                            </p:cond>
                                          </p:endCondLst>
                                        </p:cTn>
                                        <p:tgtEl>
                                          <p:sndTgt r:embed="rId4" name="arrow.wav"/>
                                        </p:tgtEl>
                                      </p:cMediaNode>
                                    </p:audio>
                                  </p:subTnLst>
                                </p:cTn>
                              </p:par>
                            </p:childTnLst>
                          </p:cTn>
                        </p:par>
                      </p:childTnLst>
                    </p:cTn>
                  </p:par>
                  <p:par>
                    <p:cTn id="71" fill="hold" nodeType="clickPar">
                      <p:stCondLst>
                        <p:cond delay="indefinite"/>
                      </p:stCondLst>
                      <p:childTnLst>
                        <p:par>
                          <p:cTn id="72" fill="hold" nodeType="withGroup">
                            <p:stCondLst>
                              <p:cond delay="0"/>
                            </p:stCondLst>
                            <p:childTnLst>
                              <p:par>
                                <p:cTn id="73" presetID="2" presetClass="entr" presetSubtype="4" fill="hold" nodeType="clickEffect">
                                  <p:stCondLst>
                                    <p:cond delay="0"/>
                                  </p:stCondLst>
                                  <p:childTnLst>
                                    <p:set>
                                      <p:cBhvr>
                                        <p:cTn id="74" dur="1" fill="hold">
                                          <p:stCondLst>
                                            <p:cond delay="0"/>
                                          </p:stCondLst>
                                        </p:cTn>
                                        <p:tgtEl>
                                          <p:spTgt spid="73730">
                                            <p:txEl>
                                              <p:pRg st="6" end="6"/>
                                            </p:txEl>
                                          </p:spTgt>
                                        </p:tgtEl>
                                        <p:attrNameLst>
                                          <p:attrName>style.visibility</p:attrName>
                                        </p:attrNameLst>
                                      </p:cBhvr>
                                      <p:to>
                                        <p:strVal val="visible"/>
                                      </p:to>
                                    </p:set>
                                    <p:anim calcmode="lin" valueType="num">
                                      <p:cBhvr additive="base">
                                        <p:cTn id="75" dur="500" fill="hold"/>
                                        <p:tgtEl>
                                          <p:spTgt spid="73730">
                                            <p:txEl>
                                              <p:pRg st="6" end="6"/>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73730">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3"/>
                                            </p:cond>
                                          </p:stCondLst>
                                          <p:endCondLst>
                                            <p:cond evt="onStopAudio" delay="0">
                                              <p:tgtEl>
                                                <p:sldTgt/>
                                              </p:tgtEl>
                                            </p:cond>
                                          </p:endCondLst>
                                        </p:cTn>
                                        <p:tgtEl>
                                          <p:sndTgt r:embed="rId4" name="arrow.wav"/>
                                        </p:tgtEl>
                                      </p:cMediaNode>
                                    </p:audio>
                                  </p:subTnLst>
                                </p:cTn>
                              </p:par>
                            </p:childTnLst>
                          </p:cTn>
                        </p:par>
                      </p:childTnLst>
                    </p:cTn>
                  </p:par>
                  <p:par>
                    <p:cTn id="77" fill="hold" nodeType="clickPar">
                      <p:stCondLst>
                        <p:cond delay="indefinite"/>
                      </p:stCondLst>
                      <p:childTnLst>
                        <p:par>
                          <p:cTn id="78" fill="hold" nodeType="withGroup">
                            <p:stCondLst>
                              <p:cond delay="0"/>
                            </p:stCondLst>
                            <p:childTnLst>
                              <p:par>
                                <p:cTn id="79" presetID="2" presetClass="entr" presetSubtype="4" fill="hold" nodeType="clickEffect">
                                  <p:stCondLst>
                                    <p:cond delay="0"/>
                                  </p:stCondLst>
                                  <p:childTnLst>
                                    <p:set>
                                      <p:cBhvr>
                                        <p:cTn id="80" dur="1" fill="hold">
                                          <p:stCondLst>
                                            <p:cond delay="0"/>
                                          </p:stCondLst>
                                        </p:cTn>
                                        <p:tgtEl>
                                          <p:spTgt spid="73730">
                                            <p:txEl>
                                              <p:pRg st="7" end="7"/>
                                            </p:txEl>
                                          </p:spTgt>
                                        </p:tgtEl>
                                        <p:attrNameLst>
                                          <p:attrName>style.visibility</p:attrName>
                                        </p:attrNameLst>
                                      </p:cBhvr>
                                      <p:to>
                                        <p:strVal val="visible"/>
                                      </p:to>
                                    </p:set>
                                    <p:anim calcmode="lin" valueType="num">
                                      <p:cBhvr additive="base">
                                        <p:cTn id="81" dur="500" fill="hold"/>
                                        <p:tgtEl>
                                          <p:spTgt spid="73730">
                                            <p:txEl>
                                              <p:pRg st="7" end="7"/>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73730">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9"/>
                                            </p:cond>
                                          </p:stCondLst>
                                          <p:endCondLst>
                                            <p:cond evt="onStopAudio" delay="0">
                                              <p:tgtEl>
                                                <p:sldTgt/>
                                              </p:tgtEl>
                                            </p:cond>
                                          </p:endCondLst>
                                        </p:cTn>
                                        <p:tgtEl>
                                          <p:sndTgt r:embed="rId4" name="arrow.wav"/>
                                        </p:tgtEl>
                                      </p:cMediaNode>
                                    </p:audio>
                                  </p:subTnLst>
                                </p:cTn>
                              </p:par>
                            </p:childTnLst>
                          </p:cTn>
                        </p:par>
                      </p:childTnLst>
                    </p:cTn>
                  </p:par>
                  <p:par>
                    <p:cTn id="83" fill="hold" nodeType="clickPar">
                      <p:stCondLst>
                        <p:cond delay="indefinite"/>
                      </p:stCondLst>
                      <p:childTnLst>
                        <p:par>
                          <p:cTn id="84" fill="hold" nodeType="withGroup">
                            <p:stCondLst>
                              <p:cond delay="0"/>
                            </p:stCondLst>
                            <p:childTnLst>
                              <p:par>
                                <p:cTn id="85" presetID="2" presetClass="entr" presetSubtype="4" fill="hold" nodeType="clickEffect">
                                  <p:stCondLst>
                                    <p:cond delay="0"/>
                                  </p:stCondLst>
                                  <p:childTnLst>
                                    <p:set>
                                      <p:cBhvr>
                                        <p:cTn id="86" dur="1" fill="hold">
                                          <p:stCondLst>
                                            <p:cond delay="0"/>
                                          </p:stCondLst>
                                        </p:cTn>
                                        <p:tgtEl>
                                          <p:spTgt spid="73730">
                                            <p:txEl>
                                              <p:pRg st="8" end="8"/>
                                            </p:txEl>
                                          </p:spTgt>
                                        </p:tgtEl>
                                        <p:attrNameLst>
                                          <p:attrName>style.visibility</p:attrName>
                                        </p:attrNameLst>
                                      </p:cBhvr>
                                      <p:to>
                                        <p:strVal val="visible"/>
                                      </p:to>
                                    </p:set>
                                    <p:anim calcmode="lin" valueType="num">
                                      <p:cBhvr additive="base">
                                        <p:cTn id="87" dur="500" fill="hold"/>
                                        <p:tgtEl>
                                          <p:spTgt spid="73730">
                                            <p:txEl>
                                              <p:pRg st="8" end="8"/>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73730">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5"/>
                                            </p:cond>
                                          </p:stCondLst>
                                          <p:endCondLst>
                                            <p:cond evt="onStopAudio" delay="0">
                                              <p:tgtEl>
                                                <p:sldTgt/>
                                              </p:tgtEl>
                                            </p:cond>
                                          </p:endCondLst>
                                        </p:cTn>
                                        <p:tgtEl>
                                          <p:sndTgt r:embed="rId4" name="arrow.wav"/>
                                        </p:tgtEl>
                                      </p:cMediaNode>
                                    </p:audio>
                                  </p:subTnLst>
                                </p:cTn>
                              </p:par>
                            </p:childTnLst>
                          </p:cTn>
                        </p:par>
                      </p:childTnLst>
                    </p:cTn>
                  </p:par>
                  <p:par>
                    <p:cTn id="89" fill="hold" nodeType="clickPar">
                      <p:stCondLst>
                        <p:cond delay="indefinite"/>
                      </p:stCondLst>
                      <p:childTnLst>
                        <p:par>
                          <p:cTn id="90" fill="hold" nodeType="withGroup">
                            <p:stCondLst>
                              <p:cond delay="0"/>
                            </p:stCondLst>
                            <p:childTnLst>
                              <p:par>
                                <p:cTn id="91" presetID="53" presetClass="entr" presetSubtype="0" fill="hold" nodeType="click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subTnLst>
                                    <p:audio>
                                      <p:cMediaNode>
                                        <p:cTn display="0" masterRel="sameClick">
                                          <p:stCondLst>
                                            <p:cond evt="begin" delay="0">
                                              <p:tn val="91"/>
                                            </p:cond>
                                          </p:stCondLst>
                                          <p:endCondLst>
                                            <p:cond evt="onStopAudio" delay="0">
                                              <p:tgtEl>
                                                <p:sldTgt/>
                                              </p:tgtEl>
                                            </p:cond>
                                          </p:endCondLst>
                                        </p:cTn>
                                        <p:tgtEl>
                                          <p:sndTgt r:embed="rId4" name="arrow.wav"/>
                                        </p:tgtEl>
                                      </p:cMediaNode>
                                    </p:audio>
                                  </p:subTnLst>
                                </p:cTn>
                              </p:par>
                            </p:childTnLst>
                          </p:cTn>
                        </p:par>
                      </p:childTnLst>
                    </p:cTn>
                  </p:par>
                  <p:par>
                    <p:cTn id="96" fill="hold" nodeType="clickPar">
                      <p:stCondLst>
                        <p:cond delay="indefinite"/>
                      </p:stCondLst>
                      <p:childTnLst>
                        <p:par>
                          <p:cTn id="97" fill="hold" nodeType="withGroup">
                            <p:stCondLst>
                              <p:cond delay="0"/>
                            </p:stCondLst>
                            <p:childTnLst>
                              <p:par>
                                <p:cTn id="98" presetID="2" presetClass="entr" presetSubtype="2" fill="hold" grpId="0" nodeType="clickEffect">
                                  <p:stCondLst>
                                    <p:cond delay="0"/>
                                  </p:stCondLst>
                                  <p:childTnLst>
                                    <p:set>
                                      <p:cBhvr>
                                        <p:cTn id="99" dur="1" fill="hold">
                                          <p:stCondLst>
                                            <p:cond delay="0"/>
                                          </p:stCondLst>
                                        </p:cTn>
                                        <p:tgtEl>
                                          <p:spTgt spid="3"/>
                                        </p:tgtEl>
                                        <p:attrNameLst>
                                          <p:attrName>style.visibility</p:attrName>
                                        </p:attrNameLst>
                                      </p:cBhvr>
                                      <p:to>
                                        <p:strVal val="visible"/>
                                      </p:to>
                                    </p:set>
                                    <p:anim calcmode="lin" valueType="num">
                                      <p:cBhvr additive="base">
                                        <p:cTn id="100" dur="500" fill="hold"/>
                                        <p:tgtEl>
                                          <p:spTgt spid="3"/>
                                        </p:tgtEl>
                                        <p:attrNameLst>
                                          <p:attrName>ppt_x</p:attrName>
                                        </p:attrNameLst>
                                      </p:cBhvr>
                                      <p:tavLst>
                                        <p:tav tm="0">
                                          <p:val>
                                            <p:strVal val="1+#ppt_w/2"/>
                                          </p:val>
                                        </p:tav>
                                        <p:tav tm="100000">
                                          <p:val>
                                            <p:strVal val="#ppt_x"/>
                                          </p:val>
                                        </p:tav>
                                      </p:tavLst>
                                    </p:anim>
                                    <p:anim calcmode="lin" valueType="num">
                                      <p:cBhvr additive="base">
                                        <p:cTn id="101" dur="500" fill="hold"/>
                                        <p:tgtEl>
                                          <p:spTgt spid="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8"/>
                                            </p:cond>
                                          </p:stCondLst>
                                          <p:endCondLst>
                                            <p:cond evt="onStopAudio" delay="0">
                                              <p:tgtEl>
                                                <p:sldTgt/>
                                              </p:tgtEl>
                                            </p:cond>
                                          </p:endCondLst>
                                        </p:cTn>
                                        <p:tgtEl>
                                          <p:sndTgt r:embed="rId4" name="arrow.wav"/>
                                        </p:tgtEl>
                                      </p:cMediaNode>
                                    </p:audio>
                                  </p:subTnLst>
                                </p:cTn>
                              </p:par>
                            </p:childTnLst>
                          </p:cTn>
                        </p:par>
                      </p:childTnLst>
                    </p:cTn>
                  </p:par>
                  <p:par>
                    <p:cTn id="102" fill="hold" nodeType="clickPar">
                      <p:stCondLst>
                        <p:cond delay="indefinite"/>
                      </p:stCondLst>
                      <p:childTnLst>
                        <p:par>
                          <p:cTn id="103" fill="hold" nodeType="withGroup">
                            <p:stCondLst>
                              <p:cond delay="0"/>
                            </p:stCondLst>
                            <p:childTnLst>
                              <p:par>
                                <p:cTn id="104" presetID="2" presetClass="entr" presetSubtype="2" fill="hold" grpId="0" nodeType="clickEffect">
                                  <p:stCondLst>
                                    <p:cond delay="0"/>
                                  </p:stCondLst>
                                  <p:childTnLst>
                                    <p:set>
                                      <p:cBhvr>
                                        <p:cTn id="105" dur="1" fill="hold">
                                          <p:stCondLst>
                                            <p:cond delay="0"/>
                                          </p:stCondLst>
                                        </p:cTn>
                                        <p:tgtEl>
                                          <p:spTgt spid="4"/>
                                        </p:tgtEl>
                                        <p:attrNameLst>
                                          <p:attrName>style.visibility</p:attrName>
                                        </p:attrNameLst>
                                      </p:cBhvr>
                                      <p:to>
                                        <p:strVal val="visible"/>
                                      </p:to>
                                    </p:set>
                                    <p:anim calcmode="lin" valueType="num">
                                      <p:cBhvr additive="base">
                                        <p:cTn id="106" dur="500" fill="hold"/>
                                        <p:tgtEl>
                                          <p:spTgt spid="4"/>
                                        </p:tgtEl>
                                        <p:attrNameLst>
                                          <p:attrName>ppt_x</p:attrName>
                                        </p:attrNameLst>
                                      </p:cBhvr>
                                      <p:tavLst>
                                        <p:tav tm="0">
                                          <p:val>
                                            <p:strVal val="1+#ppt_w/2"/>
                                          </p:val>
                                        </p:tav>
                                        <p:tav tm="100000">
                                          <p:val>
                                            <p:strVal val="#ppt_x"/>
                                          </p:val>
                                        </p:tav>
                                      </p:tavLst>
                                    </p:anim>
                                    <p:anim calcmode="lin" valueType="num">
                                      <p:cBhvr additive="base">
                                        <p:cTn id="107" dur="500" fill="hold"/>
                                        <p:tgtEl>
                                          <p:spTgt spid="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814" grpId="0" animBg="1"/>
      <p:bldP spid="161816" grpId="0" animBg="1"/>
      <p:bldP spid="161818" grpId="0"/>
      <p:bldP spid="161819" grpId="0"/>
      <p:bldP spid="161820" grpId="0"/>
      <p:bldP spid="3" grpId="0"/>
      <p:bldP spid="4" grpId="0"/>
      <p:bldP spid="5941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ChangeArrowheads="1"/>
          </p:cNvSpPr>
          <p:nvPr/>
        </p:nvSpPr>
        <p:spPr bwMode="auto">
          <a:xfrm>
            <a:off x="685800" y="1746250"/>
            <a:ext cx="7772400" cy="511175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a:solidFill>
                  <a:srgbClr val="000000"/>
                </a:solidFill>
                <a:sym typeface="Symbol" pitchFamily="18" charset="2"/>
              </a:rPr>
              <a:t>EXAMPLE: </a:t>
            </a:r>
            <a:r>
              <a:rPr lang="en-US" altLang="en-US" sz="2400"/>
              <a:t>Show that the Lorentz transformations work for a point located at </a:t>
            </a:r>
            <a:r>
              <a:rPr lang="en-US" altLang="en-US" sz="2400" i="1"/>
              <a:t>x</a:t>
            </a:r>
            <a:r>
              <a:rPr lang="en-US" altLang="en-US" sz="2400"/>
              <a:t> = 3                                                       and </a:t>
            </a:r>
            <a:r>
              <a:rPr lang="en-US" altLang="en-US" sz="2400" i="1"/>
              <a:t>ct</a:t>
            </a:r>
            <a:r>
              <a:rPr lang="en-US" altLang="en-US" sz="2400"/>
              <a:t> = 2 in the rest frame. </a:t>
            </a:r>
          </a:p>
          <a:p>
            <a:pPr>
              <a:buFontTx/>
              <a:buNone/>
            </a:pPr>
            <a:r>
              <a:rPr lang="en-US" altLang="en-US" sz="2400">
                <a:solidFill>
                  <a:srgbClr val="000000"/>
                </a:solidFill>
                <a:sym typeface="Symbol" pitchFamily="18" charset="2"/>
              </a:rPr>
              <a:t>SOLUTION:</a:t>
            </a:r>
          </a:p>
          <a:p>
            <a:pPr>
              <a:buFontTx/>
              <a:buNone/>
            </a:pPr>
            <a:r>
              <a:rPr lang="en-US" altLang="en-US" sz="2400">
                <a:solidFill>
                  <a:srgbClr val="000000"/>
                </a:solidFill>
                <a:sym typeface="Symbol" pitchFamily="18" charset="2"/>
              </a:rPr>
              <a:t></a:t>
            </a:r>
            <a:r>
              <a:rPr lang="en-US" altLang="en-US" sz="2400"/>
              <a:t>First find </a:t>
            </a:r>
            <a:r>
              <a:rPr lang="en-US" altLang="en-US" sz="2400">
                <a:sym typeface="Symbol" pitchFamily="18" charset="2"/>
              </a:rPr>
              <a:t>tan  = </a:t>
            </a:r>
            <a:r>
              <a:rPr lang="en-US" altLang="en-US" sz="2400" i="1">
                <a:solidFill>
                  <a:srgbClr val="000000"/>
                </a:solidFill>
                <a:sym typeface="Symbol" pitchFamily="18" charset="2"/>
              </a:rPr>
              <a:t>v / </a:t>
            </a:r>
            <a:r>
              <a:rPr lang="en-US" altLang="en-US" sz="2400" i="1">
                <a:solidFill>
                  <a:srgbClr val="000000"/>
                </a:solidFill>
              </a:rPr>
              <a:t>c</a:t>
            </a:r>
            <a:r>
              <a:rPr lang="en-US" altLang="en-US" sz="2400">
                <a:solidFill>
                  <a:srgbClr val="000000"/>
                </a:solidFill>
              </a:rPr>
              <a:t> so                                                            that we can find the value                                                             of </a:t>
            </a:r>
            <a:r>
              <a:rPr lang="en-US" altLang="en-US" sz="2400" i="1">
                <a:solidFill>
                  <a:srgbClr val="000000"/>
                </a:solidFill>
                <a:sym typeface="Symbol" pitchFamily="18" charset="2"/>
              </a:rPr>
              <a:t>v</a:t>
            </a:r>
            <a:r>
              <a:rPr lang="en-US" altLang="en-US" sz="2400">
                <a:solidFill>
                  <a:srgbClr val="000000"/>
                </a:solidFill>
                <a:sym typeface="Symbol" pitchFamily="18" charset="2"/>
              </a:rPr>
              <a:t>:</a:t>
            </a:r>
          </a:p>
          <a:p>
            <a:pPr>
              <a:buFontTx/>
              <a:buNone/>
            </a:pPr>
            <a:r>
              <a:rPr lang="en-US" altLang="en-US" sz="2400">
                <a:sym typeface="Symbol" pitchFamily="18" charset="2"/>
              </a:rPr>
              <a:t> tan  	= </a:t>
            </a:r>
            <a:r>
              <a:rPr lang="en-US" altLang="en-US" sz="2400">
                <a:solidFill>
                  <a:srgbClr val="000000"/>
                </a:solidFill>
                <a:sym typeface="Symbol" pitchFamily="18" charset="2"/>
              </a:rPr>
              <a:t></a:t>
            </a:r>
            <a:r>
              <a:rPr lang="en-US" altLang="en-US" sz="2400" i="1">
                <a:solidFill>
                  <a:srgbClr val="000000"/>
                </a:solidFill>
                <a:sym typeface="Symbol" pitchFamily="18" charset="2"/>
              </a:rPr>
              <a:t>x / </a:t>
            </a:r>
            <a:r>
              <a:rPr lang="en-US" altLang="en-US" sz="2400" i="1">
                <a:solidFill>
                  <a:srgbClr val="000000"/>
                </a:solidFill>
              </a:rPr>
              <a:t>c</a:t>
            </a:r>
            <a:r>
              <a:rPr lang="en-US" altLang="en-US" sz="2400">
                <a:solidFill>
                  <a:srgbClr val="000000"/>
                </a:solidFill>
                <a:sym typeface="Symbol" pitchFamily="18" charset="2"/>
              </a:rPr>
              <a:t></a:t>
            </a:r>
            <a:r>
              <a:rPr lang="en-US" altLang="en-US" sz="2400" i="1">
                <a:solidFill>
                  <a:srgbClr val="000000"/>
                </a:solidFill>
                <a:sym typeface="Symbol" pitchFamily="18" charset="2"/>
              </a:rPr>
              <a:t>t</a:t>
            </a:r>
            <a:endParaRPr lang="en-US" altLang="en-US" sz="2400">
              <a:solidFill>
                <a:srgbClr val="000000"/>
              </a:solidFill>
              <a:sym typeface="Symbol" pitchFamily="18" charset="2"/>
            </a:endParaRPr>
          </a:p>
          <a:p>
            <a:pPr>
              <a:buFontTx/>
              <a:buNone/>
            </a:pPr>
            <a:r>
              <a:rPr lang="en-US" altLang="en-US" sz="2400">
                <a:sym typeface="Symbol" pitchFamily="18" charset="2"/>
              </a:rPr>
              <a:t>	= </a:t>
            </a:r>
            <a:r>
              <a:rPr lang="en-US" altLang="en-US" sz="2400">
                <a:solidFill>
                  <a:srgbClr val="000000"/>
                </a:solidFill>
                <a:sym typeface="Symbol" pitchFamily="18" charset="2"/>
              </a:rPr>
              <a:t>0.70</a:t>
            </a:r>
            <a:r>
              <a:rPr lang="en-US" altLang="en-US" sz="2400" i="1">
                <a:solidFill>
                  <a:srgbClr val="000000"/>
                </a:solidFill>
                <a:sym typeface="Symbol" pitchFamily="18" charset="2"/>
              </a:rPr>
              <a:t> / </a:t>
            </a:r>
            <a:r>
              <a:rPr lang="en-US" altLang="en-US" sz="2400">
                <a:solidFill>
                  <a:srgbClr val="000000"/>
                </a:solidFill>
              </a:rPr>
              <a:t>3.90</a:t>
            </a:r>
          </a:p>
          <a:p>
            <a:pPr>
              <a:buFontTx/>
              <a:buNone/>
            </a:pPr>
            <a:r>
              <a:rPr lang="en-US" altLang="en-US" sz="2400">
                <a:solidFill>
                  <a:srgbClr val="000000"/>
                </a:solidFill>
                <a:sym typeface="Symbol" pitchFamily="18" charset="2"/>
              </a:rPr>
              <a:t>	= 0.1795.</a:t>
            </a:r>
          </a:p>
          <a:p>
            <a:pPr>
              <a:buFontTx/>
              <a:buNone/>
            </a:pPr>
            <a:r>
              <a:rPr lang="en-US" altLang="en-US" sz="2400">
                <a:solidFill>
                  <a:srgbClr val="000000"/>
                </a:solidFill>
                <a:sym typeface="Symbol" pitchFamily="18" charset="2"/>
              </a:rPr>
              <a:t></a:t>
            </a:r>
            <a:r>
              <a:rPr lang="en-US" altLang="en-US" sz="2400"/>
              <a:t>Thus </a:t>
            </a:r>
            <a:r>
              <a:rPr lang="en-US" altLang="en-US" sz="2400" i="1"/>
              <a:t>v</a:t>
            </a:r>
            <a:r>
              <a:rPr lang="en-US" altLang="en-US" sz="2400"/>
              <a:t> = 0.1795</a:t>
            </a:r>
            <a:r>
              <a:rPr lang="en-US" altLang="en-US" sz="2400" i="1"/>
              <a:t>c</a:t>
            </a:r>
            <a:r>
              <a:rPr lang="en-US" altLang="en-US" sz="2400"/>
              <a:t>.</a:t>
            </a:r>
            <a:endParaRPr lang="en-US" altLang="en-US" sz="2400">
              <a:solidFill>
                <a:srgbClr val="000000"/>
              </a:solidFill>
              <a:sym typeface="Symbol" pitchFamily="18" charset="2"/>
            </a:endParaRPr>
          </a:p>
        </p:txBody>
      </p:sp>
      <p:pic>
        <p:nvPicPr>
          <p:cNvPr id="30736" name="Picture 16"/>
          <p:cNvPicPr>
            <a:picLocks noChangeAspect="1" noChangeArrowheads="1"/>
          </p:cNvPicPr>
          <p:nvPr/>
        </p:nvPicPr>
        <p:blipFill>
          <a:blip r:embed="rId7"/>
          <a:srcRect/>
          <a:stretch>
            <a:fillRect/>
          </a:stretch>
        </p:blipFill>
        <p:spPr bwMode="auto">
          <a:xfrm>
            <a:off x="4489450" y="2232025"/>
            <a:ext cx="4552950" cy="45339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724" name="Rectangle 2"/>
          <p:cNvSpPr>
            <a:spLocks noChangeArrowheads="1"/>
          </p:cNvSpPr>
          <p:nvPr/>
        </p:nvSpPr>
        <p:spPr bwMode="auto">
          <a:xfrm>
            <a:off x="685800" y="1338263"/>
            <a:ext cx="7772400" cy="430212"/>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a:solidFill>
                  <a:srgbClr val="333399"/>
                </a:solidFill>
              </a:rPr>
              <a:t>Spacetime diagrams</a:t>
            </a:r>
            <a:r>
              <a:rPr lang="en-US" altLang="en-US" sz="2400">
                <a:solidFill>
                  <a:srgbClr val="333399"/>
                </a:solidFill>
              </a:rPr>
              <a:t> – Lorentz transformations</a:t>
            </a:r>
            <a:endParaRPr lang="en-US" altLang="en-US" sz="2000">
              <a:solidFill>
                <a:srgbClr val="000000"/>
              </a:solidFill>
              <a:latin typeface="Courier New" pitchFamily="49" charset="0"/>
              <a:cs typeface="Times New Roman" pitchFamily="18" charset="0"/>
            </a:endParaRPr>
          </a:p>
        </p:txBody>
      </p:sp>
      <p:sp>
        <p:nvSpPr>
          <p:cNvPr id="30725" name="Rectangle 118"/>
          <p:cNvSpPr>
            <a:spLocks noChangeArrowheads="1"/>
          </p:cNvSpPr>
          <p:nvPr/>
        </p:nvSpPr>
        <p:spPr bwMode="auto">
          <a:xfrm>
            <a:off x="685800" y="393700"/>
            <a:ext cx="77724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b="1">
                <a:solidFill>
                  <a:schemeClr val="tx2"/>
                </a:solidFill>
              </a:rPr>
              <a:t>Option A: Relativity</a:t>
            </a:r>
            <a:br>
              <a:rPr lang="en-US" altLang="en-US" sz="2800" b="1">
                <a:solidFill>
                  <a:schemeClr val="tx2"/>
                </a:solidFill>
              </a:rPr>
            </a:br>
            <a:r>
              <a:rPr lang="en-US" altLang="en-US" sz="2800"/>
              <a:t>A.3 – Spacetime diagrams</a:t>
            </a:r>
          </a:p>
        </p:txBody>
      </p:sp>
      <p:pic>
        <p:nvPicPr>
          <p:cNvPr id="48132" name="Picture 5" descr="http://upload.wikimedia.org/wikipedia/commons/thumb/9/9f/Graph-paper.svg/2000px-Graph-paper.svg.pn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605338" y="2971800"/>
            <a:ext cx="3743325"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Picture 6"/>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97400" y="2451100"/>
            <a:ext cx="4340225" cy="427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p:cNvCxnSpPr/>
          <p:nvPr/>
        </p:nvCxnSpPr>
        <p:spPr>
          <a:xfrm flipV="1">
            <a:off x="4597400" y="2403475"/>
            <a:ext cx="4335463" cy="4313238"/>
          </a:xfrm>
          <a:prstGeom prst="line">
            <a:avLst/>
          </a:prstGeom>
        </p:spPr>
        <p:style>
          <a:lnRef idx="1">
            <a:schemeClr val="accent1"/>
          </a:lnRef>
          <a:fillRef idx="0">
            <a:schemeClr val="accent1"/>
          </a:fillRef>
          <a:effectRef idx="0">
            <a:schemeClr val="accent1"/>
          </a:effectRef>
          <a:fontRef idx="minor">
            <a:schemeClr val="tx1"/>
          </a:fontRef>
        </p:style>
      </p:cxnSp>
      <p:grpSp>
        <p:nvGrpSpPr>
          <p:cNvPr id="11" name="Group 10"/>
          <p:cNvGrpSpPr>
            <a:grpSpLocks/>
          </p:cNvGrpSpPr>
          <p:nvPr/>
        </p:nvGrpSpPr>
        <p:grpSpPr bwMode="auto">
          <a:xfrm>
            <a:off x="7242175" y="4660900"/>
            <a:ext cx="338138" cy="323850"/>
            <a:chOff x="1917290" y="4218039"/>
            <a:chExt cx="339213" cy="324464"/>
          </a:xfrm>
        </p:grpSpPr>
        <p:cxnSp>
          <p:nvCxnSpPr>
            <p:cNvPr id="6" name="Straight Connector 5"/>
            <p:cNvCxnSpPr/>
            <p:nvPr/>
          </p:nvCxnSpPr>
          <p:spPr>
            <a:xfrm>
              <a:off x="1917290" y="4218039"/>
              <a:ext cx="339213" cy="324464"/>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1947549" y="4232354"/>
              <a:ext cx="294621" cy="295835"/>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grpSp>
      <p:sp>
        <p:nvSpPr>
          <p:cNvPr id="19" name="Freeform 24"/>
          <p:cNvSpPr>
            <a:spLocks/>
          </p:cNvSpPr>
          <p:nvPr/>
        </p:nvSpPr>
        <p:spPr bwMode="auto">
          <a:xfrm>
            <a:off x="4597400" y="3052763"/>
            <a:ext cx="652463" cy="3662362"/>
          </a:xfrm>
          <a:custGeom>
            <a:avLst/>
            <a:gdLst>
              <a:gd name="T0" fmla="*/ 2147483647 w 326"/>
              <a:gd name="T1" fmla="*/ 0 h 1016"/>
              <a:gd name="T2" fmla="*/ 0 w 326"/>
              <a:gd name="T3" fmla="*/ 0 h 1016"/>
              <a:gd name="T4" fmla="*/ 0 w 326"/>
              <a:gd name="T5" fmla="*/ 2147483647 h 1016"/>
              <a:gd name="T6" fmla="*/ 2147483647 w 326"/>
              <a:gd name="T7" fmla="*/ 0 h 1016"/>
              <a:gd name="T8" fmla="*/ 0 60000 65536"/>
              <a:gd name="T9" fmla="*/ 0 60000 65536"/>
              <a:gd name="T10" fmla="*/ 0 60000 65536"/>
              <a:gd name="T11" fmla="*/ 0 60000 65536"/>
              <a:gd name="T12" fmla="*/ 0 w 326"/>
              <a:gd name="T13" fmla="*/ 0 h 1016"/>
              <a:gd name="T14" fmla="*/ 326 w 326"/>
              <a:gd name="T15" fmla="*/ 1016 h 1016"/>
            </a:gdLst>
            <a:ahLst/>
            <a:cxnLst>
              <a:cxn ang="T8">
                <a:pos x="T0" y="T1"/>
              </a:cxn>
              <a:cxn ang="T9">
                <a:pos x="T2" y="T3"/>
              </a:cxn>
              <a:cxn ang="T10">
                <a:pos x="T4" y="T5"/>
              </a:cxn>
              <a:cxn ang="T11">
                <a:pos x="T6" y="T7"/>
              </a:cxn>
            </a:cxnLst>
            <a:rect l="T12" t="T13" r="T14" b="T15"/>
            <a:pathLst>
              <a:path w="326" h="1016">
                <a:moveTo>
                  <a:pt x="326" y="0"/>
                </a:moveTo>
                <a:lnTo>
                  <a:pt x="0" y="0"/>
                </a:lnTo>
                <a:lnTo>
                  <a:pt x="0" y="1016"/>
                </a:lnTo>
                <a:lnTo>
                  <a:pt x="326" y="0"/>
                </a:lnTo>
                <a:close/>
              </a:path>
            </a:pathLst>
          </a:custGeom>
          <a:noFill/>
          <a:ln w="19050" cap="flat" cmpd="sng">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 name="Text Box 27"/>
          <p:cNvSpPr txBox="1">
            <a:spLocks noChangeArrowheads="1"/>
          </p:cNvSpPr>
          <p:nvPr/>
        </p:nvSpPr>
        <p:spPr bwMode="auto">
          <a:xfrm>
            <a:off x="4683125" y="2589213"/>
            <a:ext cx="522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ym typeface="Symbol" pitchFamily="18" charset="2"/>
              </a:rPr>
              <a:t></a:t>
            </a:r>
            <a:r>
              <a:rPr lang="en-US" altLang="en-US" sz="2400" i="1">
                <a:sym typeface="Symbol" pitchFamily="18" charset="2"/>
              </a:rPr>
              <a:t>x</a:t>
            </a:r>
            <a:endParaRPr lang="en-US" altLang="en-US" sz="2400">
              <a:sym typeface="Symbol" pitchFamily="18" charset="2"/>
            </a:endParaRPr>
          </a:p>
        </p:txBody>
      </p:sp>
      <p:sp>
        <p:nvSpPr>
          <p:cNvPr id="22" name="Text Box 28"/>
          <p:cNvSpPr txBox="1">
            <a:spLocks noChangeArrowheads="1"/>
          </p:cNvSpPr>
          <p:nvPr/>
        </p:nvSpPr>
        <p:spPr bwMode="auto">
          <a:xfrm rot="-5400000">
            <a:off x="4130675" y="4497388"/>
            <a:ext cx="606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ym typeface="Symbol" pitchFamily="18" charset="2"/>
              </a:rPr>
              <a:t>c</a:t>
            </a:r>
            <a:r>
              <a:rPr lang="en-US" altLang="en-US" sz="2400">
                <a:sym typeface="Symbol" pitchFamily="18" charset="2"/>
              </a:rPr>
              <a:t></a:t>
            </a:r>
            <a:r>
              <a:rPr lang="en-US" altLang="en-US" sz="2400" i="1">
                <a:sym typeface="Symbol" pitchFamily="18" charset="2"/>
              </a:rPr>
              <a:t>t</a:t>
            </a:r>
            <a:endParaRPr lang="en-US" altLang="en-US" sz="2400">
              <a:sym typeface="Symbol" pitchFamily="18" charset="2"/>
            </a:endParaRPr>
          </a:p>
        </p:txBody>
      </p:sp>
      <p:sp>
        <p:nvSpPr>
          <p:cNvPr id="23" name="Text Box 26"/>
          <p:cNvSpPr txBox="1">
            <a:spLocks noChangeArrowheads="1"/>
          </p:cNvSpPr>
          <p:nvPr/>
        </p:nvSpPr>
        <p:spPr bwMode="auto">
          <a:xfrm>
            <a:off x="4557713" y="5159375"/>
            <a:ext cx="342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ym typeface="Symbol" pitchFamily="18" charset="2"/>
              </a:rPr>
              <a: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30736"/>
                                        </p:tgtEl>
                                        <p:attrNameLst>
                                          <p:attrName>style.visibility</p:attrName>
                                        </p:attrNameLst>
                                      </p:cBhvr>
                                      <p:to>
                                        <p:strVal val="visible"/>
                                      </p:to>
                                    </p:set>
                                    <p:animEffect transition="in" filter="fade">
                                      <p:cBhvr>
                                        <p:cTn id="11" dur="500"/>
                                        <p:tgtEl>
                                          <p:spTgt spid="30736"/>
                                        </p:tgtEl>
                                      </p:cBhvr>
                                    </p:animEffect>
                                  </p:childTnLst>
                                </p:cTn>
                              </p:par>
                              <p:par>
                                <p:cTn id="12" presetID="10" presetClass="entr" presetSubtype="0" fill="hold" nodeType="withEffect">
                                  <p:stCondLst>
                                    <p:cond delay="0"/>
                                  </p:stCondLst>
                                  <p:childTnLst>
                                    <p:set>
                                      <p:cBhvr>
                                        <p:cTn id="13" dur="1" fill="hold">
                                          <p:stCondLst>
                                            <p:cond delay="0"/>
                                          </p:stCondLst>
                                        </p:cTn>
                                        <p:tgtEl>
                                          <p:spTgt spid="48132"/>
                                        </p:tgtEl>
                                        <p:attrNameLst>
                                          <p:attrName>style.visibility</p:attrName>
                                        </p:attrNameLst>
                                      </p:cBhvr>
                                      <p:to>
                                        <p:strVal val="visible"/>
                                      </p:to>
                                    </p:set>
                                    <p:animEffect transition="in" filter="fade">
                                      <p:cBhvr>
                                        <p:cTn id="14" dur="500"/>
                                        <p:tgtEl>
                                          <p:spTgt spid="48132"/>
                                        </p:tgtEl>
                                      </p:cBhvr>
                                    </p:animEffect>
                                  </p:childTnLst>
                                </p:cTn>
                              </p:par>
                              <p:par>
                                <p:cTn id="15" presetID="10" presetClass="entr" presetSubtype="0" fill="hold" nodeType="withEffect">
                                  <p:stCondLst>
                                    <p:cond delay="0"/>
                                  </p:stCondLst>
                                  <p:childTnLst>
                                    <p:set>
                                      <p:cBhvr>
                                        <p:cTn id="16" dur="1" fill="hold">
                                          <p:stCondLst>
                                            <p:cond delay="0"/>
                                          </p:stCondLst>
                                        </p:cTn>
                                        <p:tgtEl>
                                          <p:spTgt spid="48133"/>
                                        </p:tgtEl>
                                        <p:attrNameLst>
                                          <p:attrName>style.visibility</p:attrName>
                                        </p:attrNameLst>
                                      </p:cBhvr>
                                      <p:to>
                                        <p:strVal val="visible"/>
                                      </p:to>
                                    </p:set>
                                    <p:animEffect transition="in" filter="fade">
                                      <p:cBhvr>
                                        <p:cTn id="17" dur="500"/>
                                        <p:tgtEl>
                                          <p:spTgt spid="48133"/>
                                        </p:tgtEl>
                                      </p:cBhvr>
                                    </p:animEffect>
                                  </p:childTnLst>
                                </p:cTn>
                              </p:par>
                              <p:par>
                                <p:cTn id="18" presetID="10" presetClass="entr" presetSubtype="0"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16"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Effect transition="in" filter="fade">
                                      <p:cBhvr>
                                        <p:cTn id="27" dur="500"/>
                                        <p:tgtEl>
                                          <p:spTgt spid="11"/>
                                        </p:tgtEl>
                                      </p:cBhvr>
                                    </p:animEffect>
                                  </p:childTnLst>
                                  <p:subTnLst>
                                    <p:audio>
                                      <p:cMediaNode>
                                        <p:cTn display="0" masterRel="sameClick">
                                          <p:stCondLst>
                                            <p:cond evt="begin" delay="0">
                                              <p:tn val="23"/>
                                            </p:cond>
                                          </p:stCondLst>
                                          <p:endCondLst>
                                            <p:cond evt="onStopAudio" delay="0">
                                              <p:tgtEl>
                                                <p:sldTgt/>
                                              </p:tgtEl>
                                            </p:cond>
                                          </p:endCondLst>
                                        </p:cTn>
                                        <p:tgtEl>
                                          <p:sndTgt r:embed="rId5" name="cashreg.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9">
                                            <p:txEl>
                                              <p:pRg st="1" end="1"/>
                                            </p:txEl>
                                          </p:spTgt>
                                        </p:tgtEl>
                                        <p:attrNameLst>
                                          <p:attrName>style.visibility</p:attrName>
                                        </p:attrNameLst>
                                      </p:cBhvr>
                                      <p:to>
                                        <p:strVal val="visible"/>
                                      </p:to>
                                    </p:set>
                                    <p:anim calcmode="lin" valueType="num">
                                      <p:cBhvr additive="base">
                                        <p:cTn id="32"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nodeType="clickEffect">
                                  <p:stCondLst>
                                    <p:cond delay="0"/>
                                  </p:stCondLst>
                                  <p:childTnLst>
                                    <p:set>
                                      <p:cBhvr>
                                        <p:cTn id="37" dur="1" fill="hold">
                                          <p:stCondLst>
                                            <p:cond delay="0"/>
                                          </p:stCondLst>
                                        </p:cTn>
                                        <p:tgtEl>
                                          <p:spTgt spid="9">
                                            <p:txEl>
                                              <p:pRg st="2" end="2"/>
                                            </p:txEl>
                                          </p:spTgt>
                                        </p:tgtEl>
                                        <p:attrNameLst>
                                          <p:attrName>style.visibility</p:attrName>
                                        </p:attrNameLst>
                                      </p:cBhvr>
                                      <p:to>
                                        <p:strVal val="visible"/>
                                      </p:to>
                                    </p:set>
                                    <p:anim calcmode="lin" valueType="num">
                                      <p:cBhvr additive="base">
                                        <p:cTn id="38"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9">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par>
                                <p:cTn id="40" presetID="53" presetClass="entr" presetSubtype="0"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 calcmode="lin" valueType="num">
                                      <p:cBhvr>
                                        <p:cTn id="42" dur="500" fill="hold"/>
                                        <p:tgtEl>
                                          <p:spTgt spid="23"/>
                                        </p:tgtEl>
                                        <p:attrNameLst>
                                          <p:attrName>ppt_w</p:attrName>
                                        </p:attrNameLst>
                                      </p:cBhvr>
                                      <p:tavLst>
                                        <p:tav tm="0">
                                          <p:val>
                                            <p:fltVal val="0"/>
                                          </p:val>
                                        </p:tav>
                                        <p:tav tm="100000">
                                          <p:val>
                                            <p:strVal val="#ppt_w"/>
                                          </p:val>
                                        </p:tav>
                                      </p:tavLst>
                                    </p:anim>
                                    <p:anim calcmode="lin" valueType="num">
                                      <p:cBhvr>
                                        <p:cTn id="43" dur="500" fill="hold"/>
                                        <p:tgtEl>
                                          <p:spTgt spid="23"/>
                                        </p:tgtEl>
                                        <p:attrNameLst>
                                          <p:attrName>ppt_h</p:attrName>
                                        </p:attrNameLst>
                                      </p:cBhvr>
                                      <p:tavLst>
                                        <p:tav tm="0">
                                          <p:val>
                                            <p:fltVal val="0"/>
                                          </p:val>
                                        </p:tav>
                                        <p:tav tm="100000">
                                          <p:val>
                                            <p:strVal val="#ppt_h"/>
                                          </p:val>
                                        </p:tav>
                                      </p:tavLst>
                                    </p:anim>
                                    <p:animEffect transition="in" filter="fade">
                                      <p:cBhvr>
                                        <p:cTn id="44" dur="500"/>
                                        <p:tgtEl>
                                          <p:spTgt spid="23"/>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subTnLst>
                                    <p:audio>
                                      <p:cMediaNode>
                                        <p:cTn display="0" masterRel="sameClick">
                                          <p:stCondLst>
                                            <p:cond evt="begin" delay="0">
                                              <p:tn val="47"/>
                                            </p:cond>
                                          </p:stCondLst>
                                          <p:endCondLst>
                                            <p:cond evt="onStopAudio" delay="0">
                                              <p:tgtEl>
                                                <p:sldTgt/>
                                              </p:tgtEl>
                                            </p:cond>
                                          </p:endCondLst>
                                        </p:cTn>
                                        <p:tgtEl>
                                          <p:sndTgt r:embed="rId6" name="chimes.wav"/>
                                        </p:tgtEl>
                                      </p:cMediaNode>
                                    </p:audio>
                                  </p:subTnLst>
                                </p:cTn>
                              </p:par>
                            </p:childTnLst>
                          </p:cTn>
                        </p:par>
                      </p:childTnLst>
                    </p:cTn>
                  </p:par>
                  <p:par>
                    <p:cTn id="50" fill="hold" nodeType="clickPar">
                      <p:stCondLst>
                        <p:cond delay="indefinite"/>
                      </p:stCondLst>
                      <p:childTnLst>
                        <p:par>
                          <p:cTn id="51" fill="hold" nodeType="withGroup">
                            <p:stCondLst>
                              <p:cond delay="0"/>
                            </p:stCondLst>
                            <p:childTnLst>
                              <p:par>
                                <p:cTn id="52" presetID="53" presetClass="entr" presetSubtype="0" fill="hold" grpId="0" nodeType="click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500" fill="hold"/>
                                        <p:tgtEl>
                                          <p:spTgt spid="21"/>
                                        </p:tgtEl>
                                        <p:attrNameLst>
                                          <p:attrName>ppt_w</p:attrName>
                                        </p:attrNameLst>
                                      </p:cBhvr>
                                      <p:tavLst>
                                        <p:tav tm="0">
                                          <p:val>
                                            <p:fltVal val="0"/>
                                          </p:val>
                                        </p:tav>
                                        <p:tav tm="100000">
                                          <p:val>
                                            <p:strVal val="#ppt_w"/>
                                          </p:val>
                                        </p:tav>
                                      </p:tavLst>
                                    </p:anim>
                                    <p:anim calcmode="lin" valueType="num">
                                      <p:cBhvr>
                                        <p:cTn id="55" dur="500" fill="hold"/>
                                        <p:tgtEl>
                                          <p:spTgt spid="21"/>
                                        </p:tgtEl>
                                        <p:attrNameLst>
                                          <p:attrName>ppt_h</p:attrName>
                                        </p:attrNameLst>
                                      </p:cBhvr>
                                      <p:tavLst>
                                        <p:tav tm="0">
                                          <p:val>
                                            <p:fltVal val="0"/>
                                          </p:val>
                                        </p:tav>
                                        <p:tav tm="100000">
                                          <p:val>
                                            <p:strVal val="#ppt_h"/>
                                          </p:val>
                                        </p:tav>
                                      </p:tavLst>
                                    </p:anim>
                                    <p:animEffect transition="in" filter="fade">
                                      <p:cBhvr>
                                        <p:cTn id="56" dur="500"/>
                                        <p:tgtEl>
                                          <p:spTgt spid="21"/>
                                        </p:tgtEl>
                                      </p:cBhvr>
                                    </p:animEffect>
                                  </p:childTnLst>
                                  <p:subTnLst>
                                    <p:audio>
                                      <p:cMediaNode>
                                        <p:cTn display="0" masterRel="sameClick">
                                          <p:stCondLst>
                                            <p:cond evt="begin" delay="0">
                                              <p:tn val="52"/>
                                            </p:cond>
                                          </p:stCondLst>
                                          <p:endCondLst>
                                            <p:cond evt="onStopAudio" delay="0">
                                              <p:tgtEl>
                                                <p:sldTgt/>
                                              </p:tgtEl>
                                            </p:cond>
                                          </p:endCondLst>
                                        </p:cTn>
                                        <p:tgtEl>
                                          <p:sndTgt r:embed="rId5" name="cashreg.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53" presetClass="entr" presetSubtype="0"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childTnLst>
                                  <p:subTnLst>
                                    <p:audio>
                                      <p:cMediaNode>
                                        <p:cTn display="0" masterRel="sameClick">
                                          <p:stCondLst>
                                            <p:cond evt="begin" delay="0">
                                              <p:tn val="59"/>
                                            </p:cond>
                                          </p:stCondLst>
                                          <p:endCondLst>
                                            <p:cond evt="onStopAudio" delay="0">
                                              <p:tgtEl>
                                                <p:sldTgt/>
                                              </p:tgtEl>
                                            </p:cond>
                                          </p:endCondLst>
                                        </p:cTn>
                                        <p:tgtEl>
                                          <p:sndTgt r:embed="rId5" name="cashreg.wav"/>
                                        </p:tgtEl>
                                      </p:cMediaNode>
                                    </p:audio>
                                  </p:subTnLst>
                                </p:cTn>
                              </p:par>
                            </p:childTnLst>
                          </p:cTn>
                        </p:par>
                      </p:childTnLst>
                    </p:cTn>
                  </p:par>
                  <p:par>
                    <p:cTn id="64" fill="hold" nodeType="clickPar">
                      <p:stCondLst>
                        <p:cond delay="indefinite"/>
                      </p:stCondLst>
                      <p:childTnLst>
                        <p:par>
                          <p:cTn id="65" fill="hold" nodeType="withGroup">
                            <p:stCondLst>
                              <p:cond delay="0"/>
                            </p:stCondLst>
                            <p:childTnLst>
                              <p:par>
                                <p:cTn id="66" presetID="2" presetClass="entr" presetSubtype="4" fill="hold" nodeType="clickEffect">
                                  <p:stCondLst>
                                    <p:cond delay="0"/>
                                  </p:stCondLst>
                                  <p:childTnLst>
                                    <p:set>
                                      <p:cBhvr>
                                        <p:cTn id="67" dur="1" fill="hold">
                                          <p:stCondLst>
                                            <p:cond delay="0"/>
                                          </p:stCondLst>
                                        </p:cTn>
                                        <p:tgtEl>
                                          <p:spTgt spid="9">
                                            <p:txEl>
                                              <p:pRg st="3" end="3"/>
                                            </p:txEl>
                                          </p:spTgt>
                                        </p:tgtEl>
                                        <p:attrNameLst>
                                          <p:attrName>style.visibility</p:attrName>
                                        </p:attrNameLst>
                                      </p:cBhvr>
                                      <p:to>
                                        <p:strVal val="visible"/>
                                      </p:to>
                                    </p:set>
                                    <p:anim calcmode="lin" valueType="num">
                                      <p:cBhvr additive="base">
                                        <p:cTn id="68"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9">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6"/>
                                            </p:cond>
                                          </p:stCondLst>
                                          <p:endCondLst>
                                            <p:cond evt="onStopAudio" delay="0">
                                              <p:tgtEl>
                                                <p:sldTgt/>
                                              </p:tgtEl>
                                            </p:cond>
                                          </p:endCondLst>
                                        </p:cTn>
                                        <p:tgtEl>
                                          <p:sndTgt r:embed="rId4" name="arrow.wav"/>
                                        </p:tgtEl>
                                      </p:cMediaNode>
                                    </p:audio>
                                  </p:subTnLst>
                                </p:cTn>
                              </p:par>
                            </p:childTnLst>
                          </p:cTn>
                        </p:par>
                      </p:childTnLst>
                    </p:cTn>
                  </p:par>
                  <p:par>
                    <p:cTn id="70" fill="hold" nodeType="clickPar">
                      <p:stCondLst>
                        <p:cond delay="indefinite"/>
                      </p:stCondLst>
                      <p:childTnLst>
                        <p:par>
                          <p:cTn id="71" fill="hold" nodeType="withGroup">
                            <p:stCondLst>
                              <p:cond delay="0"/>
                            </p:stCondLst>
                            <p:childTnLst>
                              <p:par>
                                <p:cTn id="72" presetID="2" presetClass="entr" presetSubtype="4" fill="hold" nodeType="clickEffect">
                                  <p:stCondLst>
                                    <p:cond delay="0"/>
                                  </p:stCondLst>
                                  <p:childTnLst>
                                    <p:set>
                                      <p:cBhvr>
                                        <p:cTn id="73" dur="1" fill="hold">
                                          <p:stCondLst>
                                            <p:cond delay="0"/>
                                          </p:stCondLst>
                                        </p:cTn>
                                        <p:tgtEl>
                                          <p:spTgt spid="9">
                                            <p:txEl>
                                              <p:pRg st="4" end="4"/>
                                            </p:txEl>
                                          </p:spTgt>
                                        </p:tgtEl>
                                        <p:attrNameLst>
                                          <p:attrName>style.visibility</p:attrName>
                                        </p:attrNameLst>
                                      </p:cBhvr>
                                      <p:to>
                                        <p:strVal val="visible"/>
                                      </p:to>
                                    </p:set>
                                    <p:anim calcmode="lin" valueType="num">
                                      <p:cBhvr additive="base">
                                        <p:cTn id="74"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9">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2"/>
                                            </p:cond>
                                          </p:stCondLst>
                                          <p:endCondLst>
                                            <p:cond evt="onStopAudio" delay="0">
                                              <p:tgtEl>
                                                <p:sldTgt/>
                                              </p:tgtEl>
                                            </p:cond>
                                          </p:endCondLst>
                                        </p:cTn>
                                        <p:tgtEl>
                                          <p:sndTgt r:embed="rId4" name="arrow.wav"/>
                                        </p:tgtEl>
                                      </p:cMediaNode>
                                    </p:audio>
                                  </p:subTnLst>
                                </p:cTn>
                              </p:par>
                            </p:childTnLst>
                          </p:cTn>
                        </p:par>
                      </p:childTnLst>
                    </p:cTn>
                  </p:par>
                  <p:par>
                    <p:cTn id="76" fill="hold" nodeType="clickPar">
                      <p:stCondLst>
                        <p:cond delay="indefinite"/>
                      </p:stCondLst>
                      <p:childTnLst>
                        <p:par>
                          <p:cTn id="77" fill="hold" nodeType="withGroup">
                            <p:stCondLst>
                              <p:cond delay="0"/>
                            </p:stCondLst>
                            <p:childTnLst>
                              <p:par>
                                <p:cTn id="78" presetID="2" presetClass="entr" presetSubtype="4" fill="hold" nodeType="clickEffect">
                                  <p:stCondLst>
                                    <p:cond delay="0"/>
                                  </p:stCondLst>
                                  <p:childTnLst>
                                    <p:set>
                                      <p:cBhvr>
                                        <p:cTn id="79" dur="1" fill="hold">
                                          <p:stCondLst>
                                            <p:cond delay="0"/>
                                          </p:stCondLst>
                                        </p:cTn>
                                        <p:tgtEl>
                                          <p:spTgt spid="9">
                                            <p:txEl>
                                              <p:pRg st="5" end="5"/>
                                            </p:txEl>
                                          </p:spTgt>
                                        </p:tgtEl>
                                        <p:attrNameLst>
                                          <p:attrName>style.visibility</p:attrName>
                                        </p:attrNameLst>
                                      </p:cBhvr>
                                      <p:to>
                                        <p:strVal val="visible"/>
                                      </p:to>
                                    </p:set>
                                    <p:anim calcmode="lin" valueType="num">
                                      <p:cBhvr additive="base">
                                        <p:cTn id="80"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81" dur="500" fill="hold"/>
                                        <p:tgtEl>
                                          <p:spTgt spid="9">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8"/>
                                            </p:cond>
                                          </p:stCondLst>
                                          <p:endCondLst>
                                            <p:cond evt="onStopAudio" delay="0">
                                              <p:tgtEl>
                                                <p:sldTgt/>
                                              </p:tgtEl>
                                            </p:cond>
                                          </p:endCondLst>
                                        </p:cTn>
                                        <p:tgtEl>
                                          <p:sndTgt r:embed="rId4" name="arrow.wav"/>
                                        </p:tgtEl>
                                      </p:cMediaNode>
                                    </p:audio>
                                  </p:subTnLst>
                                </p:cTn>
                              </p:par>
                            </p:childTnLst>
                          </p:cTn>
                        </p:par>
                      </p:childTnLst>
                    </p:cTn>
                  </p:par>
                  <p:par>
                    <p:cTn id="82" fill="hold" nodeType="clickPar">
                      <p:stCondLst>
                        <p:cond delay="indefinite"/>
                      </p:stCondLst>
                      <p:childTnLst>
                        <p:par>
                          <p:cTn id="83" fill="hold" nodeType="withGroup">
                            <p:stCondLst>
                              <p:cond delay="0"/>
                            </p:stCondLst>
                            <p:childTnLst>
                              <p:par>
                                <p:cTn id="84" presetID="2" presetClass="entr" presetSubtype="4" fill="hold" nodeType="clickEffect">
                                  <p:stCondLst>
                                    <p:cond delay="0"/>
                                  </p:stCondLst>
                                  <p:childTnLst>
                                    <p:set>
                                      <p:cBhvr>
                                        <p:cTn id="85" dur="1" fill="hold">
                                          <p:stCondLst>
                                            <p:cond delay="0"/>
                                          </p:stCondLst>
                                        </p:cTn>
                                        <p:tgtEl>
                                          <p:spTgt spid="9">
                                            <p:txEl>
                                              <p:pRg st="6" end="6"/>
                                            </p:txEl>
                                          </p:spTgt>
                                        </p:tgtEl>
                                        <p:attrNameLst>
                                          <p:attrName>style.visibility</p:attrName>
                                        </p:attrNameLst>
                                      </p:cBhvr>
                                      <p:to>
                                        <p:strVal val="visible"/>
                                      </p:to>
                                    </p:set>
                                    <p:anim calcmode="lin" valueType="num">
                                      <p:cBhvr additive="base">
                                        <p:cTn id="86"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87" dur="500" fill="hold"/>
                                        <p:tgtEl>
                                          <p:spTgt spid="9">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p:bldP spid="22" grpId="0"/>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39850"/>
            <a:ext cx="7772400" cy="5357813"/>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625475" indent="-625475"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b="1">
                <a:solidFill>
                  <a:schemeClr val="accent2"/>
                </a:solidFill>
              </a:rPr>
              <a:t>Applications and skills: </a:t>
            </a:r>
            <a:endParaRPr lang="en-US" altLang="en-US" sz="2400">
              <a:solidFill>
                <a:schemeClr val="accent2"/>
              </a:solidFill>
            </a:endParaRPr>
          </a:p>
          <a:p>
            <a:pPr>
              <a:buFontTx/>
              <a:buNone/>
            </a:pPr>
            <a:r>
              <a:rPr lang="en-US" altLang="en-US" sz="2400">
                <a:solidFill>
                  <a:schemeClr val="accent2"/>
                </a:solidFill>
              </a:rPr>
              <a:t>• Describing the twin paradox </a:t>
            </a:r>
          </a:p>
          <a:p>
            <a:pPr>
              <a:buFontTx/>
              <a:buNone/>
            </a:pPr>
            <a:r>
              <a:rPr lang="en-US" altLang="en-US" sz="2400">
                <a:solidFill>
                  <a:schemeClr val="accent2"/>
                </a:solidFill>
              </a:rPr>
              <a:t>• Resolving of the twin paradox through spacetime diagrams</a:t>
            </a:r>
            <a:endParaRPr lang="en-US" altLang="en-US" sz="2400" b="1">
              <a:solidFill>
                <a:schemeClr val="accent2"/>
              </a:solidFill>
            </a:endParaRPr>
          </a:p>
          <a:p>
            <a:pPr>
              <a:buFontTx/>
              <a:buNone/>
            </a:pPr>
            <a:r>
              <a:rPr lang="en-US" altLang="en-US" sz="2400" b="1">
                <a:solidFill>
                  <a:srgbClr val="000000"/>
                </a:solidFill>
              </a:rPr>
              <a:t>Guidance: </a:t>
            </a:r>
            <a:endParaRPr lang="en-US" altLang="en-US" sz="2400">
              <a:solidFill>
                <a:srgbClr val="000000"/>
              </a:solidFill>
            </a:endParaRPr>
          </a:p>
          <a:p>
            <a:pPr>
              <a:buFontTx/>
              <a:buNone/>
            </a:pPr>
            <a:r>
              <a:rPr lang="en-US" altLang="en-US" sz="2400">
                <a:solidFill>
                  <a:srgbClr val="000000"/>
                </a:solidFill>
              </a:rPr>
              <a:t>• Examination questions will refer to spacetime diagrams; these are also known as Minkowski diagrams </a:t>
            </a:r>
          </a:p>
          <a:p>
            <a:pPr>
              <a:buFontTx/>
              <a:buNone/>
            </a:pPr>
            <a:r>
              <a:rPr lang="en-US" altLang="en-US" sz="2400">
                <a:solidFill>
                  <a:srgbClr val="000000"/>
                </a:solidFill>
              </a:rPr>
              <a:t>• Quantitative questions involving spacetime diagrams will be limited to constant velocity </a:t>
            </a:r>
          </a:p>
          <a:p>
            <a:pPr>
              <a:buFontTx/>
              <a:buNone/>
            </a:pPr>
            <a:r>
              <a:rPr lang="en-US" altLang="en-US" sz="2400">
                <a:solidFill>
                  <a:srgbClr val="000000"/>
                </a:solidFill>
              </a:rPr>
              <a:t>• Spacetime diagrams can have </a:t>
            </a:r>
            <a:r>
              <a:rPr lang="en-US" altLang="en-US" sz="2400" i="1">
                <a:solidFill>
                  <a:srgbClr val="000000"/>
                </a:solidFill>
              </a:rPr>
              <a:t>t </a:t>
            </a:r>
            <a:r>
              <a:rPr lang="en-US" altLang="en-US" sz="2400">
                <a:solidFill>
                  <a:srgbClr val="000000"/>
                </a:solidFill>
              </a:rPr>
              <a:t>or </a:t>
            </a:r>
            <a:r>
              <a:rPr lang="en-US" altLang="en-US" sz="2400" i="1">
                <a:solidFill>
                  <a:srgbClr val="000000"/>
                </a:solidFill>
              </a:rPr>
              <a:t>ct </a:t>
            </a:r>
            <a:r>
              <a:rPr lang="en-US" altLang="en-US" sz="2400">
                <a:solidFill>
                  <a:srgbClr val="000000"/>
                </a:solidFill>
              </a:rPr>
              <a:t>on the vertical axis </a:t>
            </a:r>
          </a:p>
          <a:p>
            <a:pPr>
              <a:buFontTx/>
              <a:buNone/>
            </a:pPr>
            <a:r>
              <a:rPr lang="en-US" altLang="en-US" sz="2400">
                <a:solidFill>
                  <a:srgbClr val="000000"/>
                </a:solidFill>
              </a:rPr>
              <a:t>• Examination questions may use units in which </a:t>
            </a:r>
            <a:r>
              <a:rPr lang="en-US" altLang="en-US" sz="2400" i="1">
                <a:solidFill>
                  <a:srgbClr val="000000"/>
                </a:solidFill>
              </a:rPr>
              <a:t>c </a:t>
            </a:r>
            <a:r>
              <a:rPr lang="en-US" altLang="en-US" sz="2400">
                <a:solidFill>
                  <a:srgbClr val="000000"/>
                </a:solidFill>
              </a:rPr>
              <a:t>= 1</a:t>
            </a:r>
          </a:p>
        </p:txBody>
      </p:sp>
      <p:sp>
        <p:nvSpPr>
          <p:cNvPr id="4099" name="Rectangle 118"/>
          <p:cNvSpPr>
            <a:spLocks noGrp="1" noChangeArrowheads="1"/>
          </p:cNvSpPr>
          <p:nvPr>
            <p:ph type="ctrTitle" idx="4294967295"/>
          </p:nvPr>
        </p:nvSpPr>
        <p:spPr>
          <a:xfrm>
            <a:off x="685800" y="409575"/>
            <a:ext cx="7772400" cy="896938"/>
          </a:xfrm>
        </p:spPr>
        <p:txBody>
          <a:bodyPr/>
          <a:lstStyle/>
          <a:p>
            <a:pPr algn="l" eaLnBrk="1" hangingPunct="1"/>
            <a:r>
              <a:rPr lang="en-US" altLang="en-US" sz="2800" b="1" smtClean="0"/>
              <a:t>Option A: Relativity</a:t>
            </a:r>
            <a:br>
              <a:rPr lang="en-US" altLang="en-US" sz="2800" b="1" smtClean="0"/>
            </a:br>
            <a:r>
              <a:rPr lang="en-US" altLang="en-US" sz="2800" smtClean="0">
                <a:solidFill>
                  <a:schemeClr val="tx1"/>
                </a:solidFill>
              </a:rPr>
              <a:t>A.3 – Spacetime diagrams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1" end="1"/>
                                            </p:txEl>
                                          </p:spTgt>
                                        </p:tgtEl>
                                        <p:attrNameLst>
                                          <p:attrName>style.visibility</p:attrName>
                                        </p:attrNameLst>
                                      </p:cBhvr>
                                      <p:to>
                                        <p:strVal val="visible"/>
                                      </p:to>
                                    </p:set>
                                    <p:anim calcmode="lin" valueType="num">
                                      <p:cBhvr additive="base">
                                        <p:cTn id="7"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2" end="2"/>
                                            </p:txEl>
                                          </p:spTgt>
                                        </p:tgtEl>
                                        <p:attrNameLst>
                                          <p:attrName>style.visibility</p:attrName>
                                        </p:attrNameLst>
                                      </p:cBhvr>
                                      <p:to>
                                        <p:strVal val="visible"/>
                                      </p:to>
                                    </p:set>
                                    <p:anim calcmode="lin" valueType="num">
                                      <p:cBhvr additive="base">
                                        <p:cTn id="13"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3" end="3"/>
                                            </p:txEl>
                                          </p:spTgt>
                                        </p:tgtEl>
                                        <p:attrNameLst>
                                          <p:attrName>style.visibility</p:attrName>
                                        </p:attrNameLst>
                                      </p:cBhvr>
                                      <p:to>
                                        <p:strVal val="visible"/>
                                      </p:to>
                                    </p:set>
                                    <p:anim calcmode="lin" valueType="num">
                                      <p:cBhvr additive="base">
                                        <p:cTn id="19"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4" end="4"/>
                                            </p:txEl>
                                          </p:spTgt>
                                        </p:tgtEl>
                                        <p:attrNameLst>
                                          <p:attrName>style.visibility</p:attrName>
                                        </p:attrNameLst>
                                      </p:cBhvr>
                                      <p:to>
                                        <p:strVal val="visible"/>
                                      </p:to>
                                    </p:set>
                                    <p:anim calcmode="lin" valueType="num">
                                      <p:cBhvr additive="base">
                                        <p:cTn id="25"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5" end="5"/>
                                            </p:txEl>
                                          </p:spTgt>
                                        </p:tgtEl>
                                        <p:attrNameLst>
                                          <p:attrName>style.visibility</p:attrName>
                                        </p:attrNameLst>
                                      </p:cBhvr>
                                      <p:to>
                                        <p:strVal val="visible"/>
                                      </p:to>
                                    </p:set>
                                    <p:anim calcmode="lin" valueType="num">
                                      <p:cBhvr additive="base">
                                        <p:cTn id="31"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6" end="6"/>
                                            </p:txEl>
                                          </p:spTgt>
                                        </p:tgtEl>
                                        <p:attrNameLst>
                                          <p:attrName>style.visibility</p:attrName>
                                        </p:attrNameLst>
                                      </p:cBhvr>
                                      <p:to>
                                        <p:strVal val="visible"/>
                                      </p:to>
                                    </p:set>
                                    <p:anim calcmode="lin" valueType="num">
                                      <p:cBhvr additive="base">
                                        <p:cTn id="37" dur="5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93187">
                                            <p:txEl>
                                              <p:pRg st="7" end="7"/>
                                            </p:txEl>
                                          </p:spTgt>
                                        </p:tgtEl>
                                        <p:attrNameLst>
                                          <p:attrName>style.visibility</p:attrName>
                                        </p:attrNameLst>
                                      </p:cBhvr>
                                      <p:to>
                                        <p:strVal val="visible"/>
                                      </p:to>
                                    </p:set>
                                    <p:anim calcmode="lin" valueType="num">
                                      <p:cBhvr additive="base">
                                        <p:cTn id="43" dur="500" fill="hold"/>
                                        <p:tgtEl>
                                          <p:spTgt spid="93187">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3187">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ChangeArrowheads="1"/>
          </p:cNvSpPr>
          <p:nvPr/>
        </p:nvSpPr>
        <p:spPr bwMode="auto">
          <a:xfrm>
            <a:off x="685800" y="1746250"/>
            <a:ext cx="7772400" cy="511175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a:solidFill>
                  <a:srgbClr val="000000"/>
                </a:solidFill>
                <a:sym typeface="Symbol" pitchFamily="18" charset="2"/>
              </a:rPr>
              <a:t>EXAMPLE: </a:t>
            </a:r>
            <a:r>
              <a:rPr lang="en-US" altLang="en-US" sz="2400"/>
              <a:t>Show that the Lorentz transformations work for a point located at </a:t>
            </a:r>
            <a:r>
              <a:rPr lang="en-US" altLang="en-US" sz="2400" i="1"/>
              <a:t>x</a:t>
            </a:r>
            <a:r>
              <a:rPr lang="en-US" altLang="en-US" sz="2400"/>
              <a:t> = 3                                                       and </a:t>
            </a:r>
            <a:r>
              <a:rPr lang="en-US" altLang="en-US" sz="2400" i="1"/>
              <a:t>ct</a:t>
            </a:r>
            <a:r>
              <a:rPr lang="en-US" altLang="en-US" sz="2400"/>
              <a:t> = 2 in the rest frame. </a:t>
            </a:r>
          </a:p>
          <a:p>
            <a:pPr>
              <a:buFontTx/>
              <a:buNone/>
            </a:pPr>
            <a:r>
              <a:rPr lang="en-US" altLang="en-US" sz="2400">
                <a:solidFill>
                  <a:srgbClr val="000000"/>
                </a:solidFill>
                <a:sym typeface="Symbol" pitchFamily="18" charset="2"/>
              </a:rPr>
              <a:t>SOLUTION:</a:t>
            </a:r>
          </a:p>
          <a:p>
            <a:pPr>
              <a:buFontTx/>
              <a:buNone/>
            </a:pPr>
            <a:r>
              <a:rPr lang="en-US" altLang="en-US" sz="2400">
                <a:solidFill>
                  <a:srgbClr val="000000"/>
                </a:solidFill>
                <a:sym typeface="Symbol" pitchFamily="18" charset="2"/>
              </a:rPr>
              <a:t></a:t>
            </a:r>
            <a:r>
              <a:rPr lang="en-US" altLang="en-US" sz="2400"/>
              <a:t>Now find the Lorentz                                                             factor:</a:t>
            </a:r>
            <a:endParaRPr lang="en-US" altLang="en-US" sz="2400">
              <a:solidFill>
                <a:srgbClr val="000000"/>
              </a:solidFill>
              <a:sym typeface="Symbol" pitchFamily="18" charset="2"/>
            </a:endParaRPr>
          </a:p>
          <a:p>
            <a:pPr>
              <a:buFontTx/>
              <a:buNone/>
            </a:pPr>
            <a:r>
              <a:rPr lang="en-US" altLang="en-US" sz="2400">
                <a:sym typeface="Symbol" pitchFamily="18" charset="2"/>
              </a:rPr>
              <a:t>        	= (1 – </a:t>
            </a:r>
            <a:r>
              <a:rPr lang="en-US" altLang="en-US" sz="2400" i="1">
                <a:sym typeface="Symbol" pitchFamily="18" charset="2"/>
              </a:rPr>
              <a:t>v</a:t>
            </a:r>
            <a:r>
              <a:rPr lang="en-US" altLang="en-US" sz="2400" baseline="30000">
                <a:sym typeface="Symbol" pitchFamily="18" charset="2"/>
              </a:rPr>
              <a:t>2 </a:t>
            </a:r>
            <a:r>
              <a:rPr lang="en-US" altLang="en-US" sz="2400" i="1">
                <a:sym typeface="Symbol" pitchFamily="18" charset="2"/>
              </a:rPr>
              <a:t>/ c</a:t>
            </a:r>
            <a:r>
              <a:rPr lang="en-US" altLang="en-US" sz="2400" baseline="30000">
                <a:sym typeface="Symbol" pitchFamily="18" charset="2"/>
              </a:rPr>
              <a:t>2</a:t>
            </a:r>
            <a:r>
              <a:rPr lang="en-US" altLang="en-US" sz="2400">
                <a:sym typeface="Symbol" pitchFamily="18" charset="2"/>
              </a:rPr>
              <a:t>)</a:t>
            </a:r>
            <a:r>
              <a:rPr lang="en-US" altLang="en-US" sz="2400" baseline="30000">
                <a:sym typeface="Symbol" pitchFamily="18" charset="2"/>
              </a:rPr>
              <a:t>-1/2</a:t>
            </a:r>
          </a:p>
          <a:p>
            <a:pPr>
              <a:buFontTx/>
              <a:buNone/>
            </a:pPr>
            <a:r>
              <a:rPr lang="en-US" altLang="en-US" sz="2400">
                <a:solidFill>
                  <a:srgbClr val="000000"/>
                </a:solidFill>
                <a:sym typeface="Symbol" pitchFamily="18" charset="2"/>
              </a:rPr>
              <a:t>	= (1 </a:t>
            </a:r>
            <a:r>
              <a:rPr lang="en-US" altLang="en-US" sz="2400">
                <a:sym typeface="Symbol" pitchFamily="18" charset="2"/>
              </a:rPr>
              <a:t>–</a:t>
            </a:r>
            <a:r>
              <a:rPr lang="en-US" altLang="en-US" sz="2400">
                <a:solidFill>
                  <a:srgbClr val="000000"/>
                </a:solidFill>
                <a:sym typeface="Symbol" pitchFamily="18" charset="2"/>
              </a:rPr>
              <a:t> 0.1795</a:t>
            </a:r>
            <a:r>
              <a:rPr lang="en-US" altLang="en-US" sz="2400" baseline="30000">
                <a:solidFill>
                  <a:srgbClr val="000000"/>
                </a:solidFill>
                <a:sym typeface="Symbol" pitchFamily="18" charset="2"/>
              </a:rPr>
              <a:t>2</a:t>
            </a:r>
            <a:r>
              <a:rPr lang="en-US" altLang="en-US" sz="2400">
                <a:solidFill>
                  <a:srgbClr val="000000"/>
                </a:solidFill>
                <a:sym typeface="Symbol" pitchFamily="18" charset="2"/>
              </a:rPr>
              <a:t>)</a:t>
            </a:r>
            <a:r>
              <a:rPr lang="en-US" altLang="en-US" sz="2400" baseline="30000">
                <a:solidFill>
                  <a:srgbClr val="000000"/>
                </a:solidFill>
                <a:sym typeface="Symbol" pitchFamily="18" charset="2"/>
              </a:rPr>
              <a:t>-1/2</a:t>
            </a:r>
          </a:p>
          <a:p>
            <a:pPr>
              <a:buFontTx/>
              <a:buNone/>
            </a:pPr>
            <a:r>
              <a:rPr lang="en-US" altLang="en-US" sz="2400">
                <a:solidFill>
                  <a:srgbClr val="000000"/>
                </a:solidFill>
                <a:sym typeface="Symbol" pitchFamily="18" charset="2"/>
              </a:rPr>
              <a:t>	= 1.0165.</a:t>
            </a:r>
          </a:p>
          <a:p>
            <a:pPr>
              <a:buFontTx/>
              <a:buNone/>
            </a:pPr>
            <a:r>
              <a:rPr lang="en-US" altLang="en-US" sz="2400">
                <a:solidFill>
                  <a:srgbClr val="000000"/>
                </a:solidFill>
                <a:sym typeface="Symbol" pitchFamily="18" charset="2"/>
              </a:rPr>
              <a:t></a:t>
            </a:r>
            <a:r>
              <a:rPr lang="en-US" altLang="en-US" sz="2400"/>
              <a:t>Recall the transformations: </a:t>
            </a:r>
          </a:p>
          <a:p>
            <a:pPr>
              <a:buFontTx/>
              <a:buNone/>
            </a:pPr>
            <a:r>
              <a:rPr lang="en-US" altLang="en-US" sz="2400" i="1"/>
              <a:t>       x’</a:t>
            </a:r>
            <a:r>
              <a:rPr lang="en-US" altLang="en-US" sz="2400"/>
              <a:t> 	= </a:t>
            </a:r>
            <a:r>
              <a:rPr lang="en-US" altLang="en-US" sz="2400">
                <a:sym typeface="Symbol" pitchFamily="18" charset="2"/>
              </a:rPr>
              <a:t>(</a:t>
            </a:r>
            <a:r>
              <a:rPr lang="en-US" altLang="en-US" sz="2400" i="1">
                <a:sym typeface="Symbol" pitchFamily="18" charset="2"/>
              </a:rPr>
              <a:t>x</a:t>
            </a:r>
            <a:r>
              <a:rPr lang="en-US" altLang="en-US" sz="2400">
                <a:sym typeface="Symbol" pitchFamily="18" charset="2"/>
              </a:rPr>
              <a:t> – </a:t>
            </a:r>
            <a:r>
              <a:rPr lang="en-US" altLang="en-US" sz="2400" i="1">
                <a:sym typeface="Symbol" pitchFamily="18" charset="2"/>
              </a:rPr>
              <a:t>vt</a:t>
            </a:r>
            <a:r>
              <a:rPr lang="en-US" altLang="en-US" sz="2400">
                <a:sym typeface="Symbol" pitchFamily="18" charset="2"/>
              </a:rPr>
              <a:t>),</a:t>
            </a:r>
          </a:p>
          <a:p>
            <a:pPr>
              <a:buFontTx/>
              <a:buNone/>
            </a:pPr>
            <a:r>
              <a:rPr lang="en-US" altLang="en-US" sz="2400" i="1">
                <a:solidFill>
                  <a:srgbClr val="000000"/>
                </a:solidFill>
                <a:sym typeface="Symbol" pitchFamily="18" charset="2"/>
              </a:rPr>
              <a:t>       t’</a:t>
            </a:r>
            <a:r>
              <a:rPr lang="en-US" altLang="en-US" sz="2400">
                <a:solidFill>
                  <a:srgbClr val="000000"/>
                </a:solidFill>
                <a:sym typeface="Symbol" pitchFamily="18" charset="2"/>
              </a:rPr>
              <a:t> 	= </a:t>
            </a:r>
            <a:r>
              <a:rPr lang="en-US" altLang="en-US" sz="2400">
                <a:sym typeface="Symbol" pitchFamily="18" charset="2"/>
              </a:rPr>
              <a:t>(</a:t>
            </a:r>
            <a:r>
              <a:rPr lang="en-US" altLang="en-US" sz="2400" i="1">
                <a:sym typeface="Symbol" pitchFamily="18" charset="2"/>
              </a:rPr>
              <a:t>t</a:t>
            </a:r>
            <a:r>
              <a:rPr lang="en-US" altLang="en-US" sz="2400">
                <a:sym typeface="Symbol" pitchFamily="18" charset="2"/>
              </a:rPr>
              <a:t> – x</a:t>
            </a:r>
            <a:r>
              <a:rPr lang="en-US" altLang="en-US" sz="2400" i="1">
                <a:sym typeface="Symbol" pitchFamily="18" charset="2"/>
              </a:rPr>
              <a:t>v/c</a:t>
            </a:r>
            <a:r>
              <a:rPr lang="en-US" altLang="en-US" sz="2400" baseline="30000">
                <a:sym typeface="Symbol" pitchFamily="18" charset="2"/>
              </a:rPr>
              <a:t>2</a:t>
            </a:r>
            <a:r>
              <a:rPr lang="en-US" altLang="en-US" sz="2400">
                <a:sym typeface="Symbol" pitchFamily="18" charset="2"/>
              </a:rPr>
              <a:t>).</a:t>
            </a:r>
            <a:endParaRPr lang="en-US" altLang="en-US" sz="2400" i="1">
              <a:solidFill>
                <a:srgbClr val="000000"/>
              </a:solidFill>
              <a:sym typeface="Symbol" pitchFamily="18" charset="2"/>
            </a:endParaRPr>
          </a:p>
        </p:txBody>
      </p:sp>
      <p:pic>
        <p:nvPicPr>
          <p:cNvPr id="16" name="Picture 16"/>
          <p:cNvPicPr>
            <a:picLocks noChangeAspect="1" noChangeArrowheads="1"/>
          </p:cNvPicPr>
          <p:nvPr/>
        </p:nvPicPr>
        <p:blipFill>
          <a:blip r:embed="rId5"/>
          <a:srcRect/>
          <a:stretch>
            <a:fillRect/>
          </a:stretch>
        </p:blipFill>
        <p:spPr bwMode="auto">
          <a:xfrm>
            <a:off x="4489450" y="2232025"/>
            <a:ext cx="4552950" cy="45339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748" name="Rectangle 2"/>
          <p:cNvSpPr>
            <a:spLocks noChangeArrowheads="1"/>
          </p:cNvSpPr>
          <p:nvPr/>
        </p:nvSpPr>
        <p:spPr bwMode="auto">
          <a:xfrm>
            <a:off x="685800" y="1338263"/>
            <a:ext cx="7772400" cy="430212"/>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a:solidFill>
                  <a:srgbClr val="333399"/>
                </a:solidFill>
              </a:rPr>
              <a:t>Spacetime diagrams</a:t>
            </a:r>
            <a:r>
              <a:rPr lang="en-US" altLang="en-US" sz="2400">
                <a:solidFill>
                  <a:srgbClr val="333399"/>
                </a:solidFill>
              </a:rPr>
              <a:t> – Lorentz transformations</a:t>
            </a:r>
            <a:endParaRPr lang="en-US" altLang="en-US" sz="2000">
              <a:solidFill>
                <a:srgbClr val="000000"/>
              </a:solidFill>
              <a:latin typeface="Courier New" pitchFamily="49" charset="0"/>
              <a:cs typeface="Times New Roman" pitchFamily="18" charset="0"/>
            </a:endParaRPr>
          </a:p>
        </p:txBody>
      </p:sp>
      <p:sp>
        <p:nvSpPr>
          <p:cNvPr id="31749" name="Rectangle 118"/>
          <p:cNvSpPr>
            <a:spLocks noChangeArrowheads="1"/>
          </p:cNvSpPr>
          <p:nvPr/>
        </p:nvSpPr>
        <p:spPr bwMode="auto">
          <a:xfrm>
            <a:off x="685800" y="393700"/>
            <a:ext cx="77724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b="1">
                <a:solidFill>
                  <a:schemeClr val="tx2"/>
                </a:solidFill>
              </a:rPr>
              <a:t>Option A: Relativity</a:t>
            </a:r>
            <a:br>
              <a:rPr lang="en-US" altLang="en-US" sz="2800" b="1">
                <a:solidFill>
                  <a:schemeClr val="tx2"/>
                </a:solidFill>
              </a:rPr>
            </a:br>
            <a:r>
              <a:rPr lang="en-US" altLang="en-US" sz="2800"/>
              <a:t>A.3 – Spacetime diagrams</a:t>
            </a:r>
          </a:p>
        </p:txBody>
      </p:sp>
      <p:pic>
        <p:nvPicPr>
          <p:cNvPr id="31750" name="Picture 5" descr="http://upload.wikimedia.org/wikipedia/commons/thumb/9/9f/Graph-paper.svg/2000px-Graph-paper.svg.pn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05338" y="2971800"/>
            <a:ext cx="3743325"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6"/>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97400" y="2451100"/>
            <a:ext cx="4340225" cy="427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p:cNvCxnSpPr/>
          <p:nvPr/>
        </p:nvCxnSpPr>
        <p:spPr>
          <a:xfrm flipV="1">
            <a:off x="4597400" y="2403475"/>
            <a:ext cx="4335463" cy="4313238"/>
          </a:xfrm>
          <a:prstGeom prst="line">
            <a:avLst/>
          </a:prstGeom>
        </p:spPr>
        <p:style>
          <a:lnRef idx="1">
            <a:schemeClr val="accent1"/>
          </a:lnRef>
          <a:fillRef idx="0">
            <a:schemeClr val="accent1"/>
          </a:fillRef>
          <a:effectRef idx="0">
            <a:schemeClr val="accent1"/>
          </a:effectRef>
          <a:fontRef idx="minor">
            <a:schemeClr val="tx1"/>
          </a:fontRef>
        </p:style>
      </p:cxnSp>
      <p:grpSp>
        <p:nvGrpSpPr>
          <p:cNvPr id="31753" name="Group 10"/>
          <p:cNvGrpSpPr>
            <a:grpSpLocks/>
          </p:cNvGrpSpPr>
          <p:nvPr/>
        </p:nvGrpSpPr>
        <p:grpSpPr bwMode="auto">
          <a:xfrm>
            <a:off x="7242175" y="4660900"/>
            <a:ext cx="338138" cy="323850"/>
            <a:chOff x="1917290" y="4218039"/>
            <a:chExt cx="339213" cy="324464"/>
          </a:xfrm>
        </p:grpSpPr>
        <p:cxnSp>
          <p:nvCxnSpPr>
            <p:cNvPr id="6" name="Straight Connector 5"/>
            <p:cNvCxnSpPr/>
            <p:nvPr/>
          </p:nvCxnSpPr>
          <p:spPr>
            <a:xfrm>
              <a:off x="1917290" y="4218039"/>
              <a:ext cx="339213" cy="324464"/>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1947549" y="4232354"/>
              <a:ext cx="294621" cy="295835"/>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grpSp>
      <p:sp>
        <p:nvSpPr>
          <p:cNvPr id="31754" name="Freeform 24"/>
          <p:cNvSpPr>
            <a:spLocks/>
          </p:cNvSpPr>
          <p:nvPr/>
        </p:nvSpPr>
        <p:spPr bwMode="auto">
          <a:xfrm>
            <a:off x="4597400" y="3052763"/>
            <a:ext cx="652463" cy="3662362"/>
          </a:xfrm>
          <a:custGeom>
            <a:avLst/>
            <a:gdLst>
              <a:gd name="T0" fmla="*/ 2147483647 w 326"/>
              <a:gd name="T1" fmla="*/ 0 h 1016"/>
              <a:gd name="T2" fmla="*/ 0 w 326"/>
              <a:gd name="T3" fmla="*/ 0 h 1016"/>
              <a:gd name="T4" fmla="*/ 0 w 326"/>
              <a:gd name="T5" fmla="*/ 2147483647 h 1016"/>
              <a:gd name="T6" fmla="*/ 2147483647 w 326"/>
              <a:gd name="T7" fmla="*/ 0 h 1016"/>
              <a:gd name="T8" fmla="*/ 0 60000 65536"/>
              <a:gd name="T9" fmla="*/ 0 60000 65536"/>
              <a:gd name="T10" fmla="*/ 0 60000 65536"/>
              <a:gd name="T11" fmla="*/ 0 60000 65536"/>
              <a:gd name="T12" fmla="*/ 0 w 326"/>
              <a:gd name="T13" fmla="*/ 0 h 1016"/>
              <a:gd name="T14" fmla="*/ 326 w 326"/>
              <a:gd name="T15" fmla="*/ 1016 h 1016"/>
            </a:gdLst>
            <a:ahLst/>
            <a:cxnLst>
              <a:cxn ang="T8">
                <a:pos x="T0" y="T1"/>
              </a:cxn>
              <a:cxn ang="T9">
                <a:pos x="T2" y="T3"/>
              </a:cxn>
              <a:cxn ang="T10">
                <a:pos x="T4" y="T5"/>
              </a:cxn>
              <a:cxn ang="T11">
                <a:pos x="T6" y="T7"/>
              </a:cxn>
            </a:cxnLst>
            <a:rect l="T12" t="T13" r="T14" b="T15"/>
            <a:pathLst>
              <a:path w="326" h="1016">
                <a:moveTo>
                  <a:pt x="326" y="0"/>
                </a:moveTo>
                <a:lnTo>
                  <a:pt x="0" y="0"/>
                </a:lnTo>
                <a:lnTo>
                  <a:pt x="0" y="1016"/>
                </a:lnTo>
                <a:lnTo>
                  <a:pt x="326" y="0"/>
                </a:lnTo>
                <a:close/>
              </a:path>
            </a:pathLst>
          </a:custGeom>
          <a:noFill/>
          <a:ln w="19050" cap="flat" cmpd="sng">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755" name="Text Box 26"/>
          <p:cNvSpPr txBox="1">
            <a:spLocks noChangeArrowheads="1"/>
          </p:cNvSpPr>
          <p:nvPr/>
        </p:nvSpPr>
        <p:spPr bwMode="auto">
          <a:xfrm>
            <a:off x="4557713" y="5159375"/>
            <a:ext cx="342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ym typeface="Symbol" pitchFamily="18" charset="2"/>
              </a:rPr>
              <a:t></a:t>
            </a:r>
          </a:p>
        </p:txBody>
      </p:sp>
      <p:sp>
        <p:nvSpPr>
          <p:cNvPr id="31756" name="Text Box 27"/>
          <p:cNvSpPr txBox="1">
            <a:spLocks noChangeArrowheads="1"/>
          </p:cNvSpPr>
          <p:nvPr/>
        </p:nvSpPr>
        <p:spPr bwMode="auto">
          <a:xfrm>
            <a:off x="4683125" y="2589213"/>
            <a:ext cx="522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ym typeface="Symbol" pitchFamily="18" charset="2"/>
              </a:rPr>
              <a:t></a:t>
            </a:r>
            <a:r>
              <a:rPr lang="en-US" altLang="en-US" sz="2400" i="1">
                <a:sym typeface="Symbol" pitchFamily="18" charset="2"/>
              </a:rPr>
              <a:t>x</a:t>
            </a:r>
            <a:endParaRPr lang="en-US" altLang="en-US" sz="2400">
              <a:sym typeface="Symbol" pitchFamily="18" charset="2"/>
            </a:endParaRPr>
          </a:p>
        </p:txBody>
      </p:sp>
      <p:sp>
        <p:nvSpPr>
          <p:cNvPr id="31757" name="Text Box 28"/>
          <p:cNvSpPr txBox="1">
            <a:spLocks noChangeArrowheads="1"/>
          </p:cNvSpPr>
          <p:nvPr/>
        </p:nvSpPr>
        <p:spPr bwMode="auto">
          <a:xfrm rot="-5400000">
            <a:off x="4130675" y="4497388"/>
            <a:ext cx="606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ym typeface="Symbol" pitchFamily="18" charset="2"/>
              </a:rPr>
              <a:t>c</a:t>
            </a:r>
            <a:r>
              <a:rPr lang="en-US" altLang="en-US" sz="2400">
                <a:sym typeface="Symbol" pitchFamily="18" charset="2"/>
              </a:rPr>
              <a:t></a:t>
            </a:r>
            <a:r>
              <a:rPr lang="en-US" altLang="en-US" sz="2400" i="1">
                <a:sym typeface="Symbol" pitchFamily="18" charset="2"/>
              </a:rPr>
              <a:t>t</a:t>
            </a:r>
            <a:endParaRPr lang="en-US" altLang="en-US" sz="2400">
              <a:sym typeface="Symbol" pitchFamily="18" charset="2"/>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 calcmode="lin" valueType="num">
                                      <p:cBhvr additive="base">
                                        <p:cTn id="7"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anim calcmode="lin" valueType="num">
                                      <p:cBhvr additive="base">
                                        <p:cTn id="13"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anim calcmode="lin" valueType="num">
                                      <p:cBhvr additive="base">
                                        <p:cTn id="19"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5" end="5"/>
                                            </p:txEl>
                                          </p:spTgt>
                                        </p:tgtEl>
                                        <p:attrNameLst>
                                          <p:attrName>style.visibility</p:attrName>
                                        </p:attrNameLst>
                                      </p:cBhvr>
                                      <p:to>
                                        <p:strVal val="visible"/>
                                      </p:to>
                                    </p:set>
                                    <p:anim calcmode="lin" valueType="num">
                                      <p:cBhvr additive="base">
                                        <p:cTn id="25"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anim calcmode="lin" valueType="num">
                                      <p:cBhvr additive="base">
                                        <p:cTn id="31"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9">
                                            <p:txEl>
                                              <p:pRg st="7" end="7"/>
                                            </p:txEl>
                                          </p:spTgt>
                                        </p:tgtEl>
                                        <p:attrNameLst>
                                          <p:attrName>style.visibility</p:attrName>
                                        </p:attrNameLst>
                                      </p:cBhvr>
                                      <p:to>
                                        <p:strVal val="visible"/>
                                      </p:to>
                                    </p:set>
                                    <p:anim calcmode="lin" valueType="num">
                                      <p:cBhvr additive="base">
                                        <p:cTn id="37"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9">
                                            <p:txEl>
                                              <p:pRg st="8" end="8"/>
                                            </p:txEl>
                                          </p:spTgt>
                                        </p:tgtEl>
                                        <p:attrNameLst>
                                          <p:attrName>style.visibility</p:attrName>
                                        </p:attrNameLst>
                                      </p:cBhvr>
                                      <p:to>
                                        <p:strVal val="visible"/>
                                      </p:to>
                                    </p:set>
                                    <p:anim calcmode="lin" valueType="num">
                                      <p:cBhvr additive="base">
                                        <p:cTn id="43" dur="500" fill="hold"/>
                                        <p:tgtEl>
                                          <p:spTgt spid="9">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ChangeArrowheads="1"/>
          </p:cNvSpPr>
          <p:nvPr/>
        </p:nvSpPr>
        <p:spPr bwMode="auto">
          <a:xfrm>
            <a:off x="685800" y="1746250"/>
            <a:ext cx="7772400" cy="511175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a:solidFill>
                  <a:srgbClr val="000000"/>
                </a:solidFill>
                <a:sym typeface="Symbol" pitchFamily="18" charset="2"/>
              </a:rPr>
              <a:t>EXAMPLE: </a:t>
            </a:r>
            <a:r>
              <a:rPr lang="en-US" altLang="en-US" sz="2400"/>
              <a:t>Show that the Lorentz transformations work for a point located at </a:t>
            </a:r>
            <a:r>
              <a:rPr lang="en-US" altLang="en-US" sz="2400" i="1"/>
              <a:t>x</a:t>
            </a:r>
            <a:r>
              <a:rPr lang="en-US" altLang="en-US" sz="2400"/>
              <a:t> = 3                                                       and </a:t>
            </a:r>
            <a:r>
              <a:rPr lang="en-US" altLang="en-US" sz="2400" i="1"/>
              <a:t>ct</a:t>
            </a:r>
            <a:r>
              <a:rPr lang="en-US" altLang="en-US" sz="2400"/>
              <a:t> = 2 in the rest frame. </a:t>
            </a:r>
          </a:p>
          <a:p>
            <a:pPr>
              <a:buFontTx/>
              <a:buNone/>
            </a:pPr>
            <a:r>
              <a:rPr lang="en-US" altLang="en-US" sz="2400">
                <a:solidFill>
                  <a:srgbClr val="000000"/>
                </a:solidFill>
                <a:sym typeface="Symbol" pitchFamily="18" charset="2"/>
              </a:rPr>
              <a:t>SOLUTION:</a:t>
            </a:r>
          </a:p>
          <a:p>
            <a:pPr>
              <a:buFontTx/>
              <a:buNone/>
            </a:pPr>
            <a:r>
              <a:rPr lang="en-US" altLang="en-US" sz="2400">
                <a:solidFill>
                  <a:srgbClr val="000000"/>
                </a:solidFill>
                <a:sym typeface="Symbol" pitchFamily="18" charset="2"/>
              </a:rPr>
              <a:t></a:t>
            </a:r>
            <a:r>
              <a:rPr lang="en-US" altLang="en-US" sz="2400"/>
              <a:t>For </a:t>
            </a:r>
            <a:r>
              <a:rPr lang="en-US" altLang="en-US" sz="2400" i="1"/>
              <a:t>x’</a:t>
            </a:r>
            <a:r>
              <a:rPr lang="en-US" altLang="en-US" sz="2400"/>
              <a:t>:</a:t>
            </a:r>
            <a:endParaRPr lang="en-US" altLang="en-US" sz="2400">
              <a:solidFill>
                <a:srgbClr val="000000"/>
              </a:solidFill>
              <a:sym typeface="Symbol" pitchFamily="18" charset="2"/>
            </a:endParaRPr>
          </a:p>
          <a:p>
            <a:pPr>
              <a:buFontTx/>
              <a:buNone/>
            </a:pPr>
            <a:r>
              <a:rPr lang="en-US" altLang="en-US" sz="2400" i="1"/>
              <a:t>  x’</a:t>
            </a:r>
            <a:r>
              <a:rPr lang="en-US" altLang="en-US" sz="2400"/>
              <a:t> = </a:t>
            </a:r>
            <a:r>
              <a:rPr lang="en-US" altLang="en-US" sz="2400">
                <a:sym typeface="Symbol" pitchFamily="18" charset="2"/>
              </a:rPr>
              <a:t>(</a:t>
            </a:r>
            <a:r>
              <a:rPr lang="en-US" altLang="en-US" sz="2400" i="1">
                <a:sym typeface="Symbol" pitchFamily="18" charset="2"/>
              </a:rPr>
              <a:t>x</a:t>
            </a:r>
            <a:r>
              <a:rPr lang="en-US" altLang="en-US" sz="2400">
                <a:sym typeface="Symbol" pitchFamily="18" charset="2"/>
              </a:rPr>
              <a:t> – </a:t>
            </a:r>
            <a:r>
              <a:rPr lang="en-US" altLang="en-US" sz="2400" i="1">
                <a:sym typeface="Symbol" pitchFamily="18" charset="2"/>
              </a:rPr>
              <a:t>vt</a:t>
            </a:r>
            <a:r>
              <a:rPr lang="en-US" altLang="en-US" sz="2400">
                <a:sym typeface="Symbol" pitchFamily="18" charset="2"/>
              </a:rPr>
              <a:t>)</a:t>
            </a:r>
          </a:p>
          <a:p>
            <a:pPr>
              <a:buFontTx/>
              <a:buNone/>
            </a:pPr>
            <a:r>
              <a:rPr lang="en-US" altLang="en-US" sz="2400">
                <a:solidFill>
                  <a:srgbClr val="000000"/>
                </a:solidFill>
                <a:sym typeface="Symbol" pitchFamily="18" charset="2"/>
              </a:rPr>
              <a:t>      = </a:t>
            </a:r>
            <a:r>
              <a:rPr lang="en-US" altLang="en-US" sz="2400">
                <a:sym typeface="Symbol" pitchFamily="18" charset="2"/>
              </a:rPr>
              <a:t>(</a:t>
            </a:r>
            <a:r>
              <a:rPr lang="en-US" altLang="en-US" sz="2400" i="1">
                <a:sym typeface="Symbol" pitchFamily="18" charset="2"/>
              </a:rPr>
              <a:t>x</a:t>
            </a:r>
            <a:r>
              <a:rPr lang="en-US" altLang="en-US" sz="2400">
                <a:sym typeface="Symbol" pitchFamily="18" charset="2"/>
              </a:rPr>
              <a:t> – </a:t>
            </a:r>
            <a:r>
              <a:rPr lang="en-US" altLang="en-US" sz="2400" i="1">
                <a:sym typeface="Symbol" pitchFamily="18" charset="2"/>
              </a:rPr>
              <a:t>vct / c</a:t>
            </a:r>
            <a:r>
              <a:rPr lang="en-US" altLang="en-US" sz="2400">
                <a:sym typeface="Symbol" pitchFamily="18" charset="2"/>
              </a:rPr>
              <a:t>)</a:t>
            </a:r>
          </a:p>
          <a:p>
            <a:pPr>
              <a:buFontTx/>
              <a:buNone/>
            </a:pPr>
            <a:r>
              <a:rPr lang="en-US" altLang="en-US" sz="2400">
                <a:solidFill>
                  <a:srgbClr val="000000"/>
                </a:solidFill>
                <a:sym typeface="Symbol" pitchFamily="18" charset="2"/>
              </a:rPr>
              <a:t>      = </a:t>
            </a:r>
            <a:r>
              <a:rPr lang="en-US" altLang="en-US" sz="2400">
                <a:sym typeface="Symbol" pitchFamily="18" charset="2"/>
              </a:rPr>
              <a:t>(</a:t>
            </a:r>
            <a:r>
              <a:rPr lang="en-US" altLang="en-US" sz="2400" i="1">
                <a:sym typeface="Symbol" pitchFamily="18" charset="2"/>
              </a:rPr>
              <a:t>x</a:t>
            </a:r>
            <a:r>
              <a:rPr lang="en-US" altLang="en-US" sz="2400">
                <a:sym typeface="Symbol" pitchFamily="18" charset="2"/>
              </a:rPr>
              <a:t> – </a:t>
            </a:r>
            <a:r>
              <a:rPr lang="en-US" altLang="en-US" sz="2400" i="1">
                <a:sym typeface="Symbol" pitchFamily="18" charset="2"/>
              </a:rPr>
              <a:t>ct</a:t>
            </a:r>
            <a:r>
              <a:rPr lang="en-US" altLang="en-US" sz="2400">
                <a:sym typeface="Symbol" pitchFamily="18" charset="2"/>
              </a:rPr>
              <a:t></a:t>
            </a:r>
            <a:r>
              <a:rPr lang="en-US" altLang="en-US" sz="2400" i="1">
                <a:sym typeface="Symbol" pitchFamily="18" charset="2"/>
              </a:rPr>
              <a:t>v/c</a:t>
            </a:r>
            <a:r>
              <a:rPr lang="en-US" altLang="en-US" sz="2400">
                <a:sym typeface="Symbol" pitchFamily="18" charset="2"/>
              </a:rPr>
              <a:t>)</a:t>
            </a:r>
          </a:p>
          <a:p>
            <a:pPr>
              <a:buFontTx/>
              <a:buNone/>
            </a:pPr>
            <a:r>
              <a:rPr lang="en-US" altLang="en-US" sz="2400">
                <a:sym typeface="Symbol" pitchFamily="18" charset="2"/>
              </a:rPr>
              <a:t>      = </a:t>
            </a:r>
            <a:r>
              <a:rPr lang="en-US" altLang="en-US" sz="2400">
                <a:solidFill>
                  <a:srgbClr val="000000"/>
                </a:solidFill>
                <a:sym typeface="Symbol" pitchFamily="18" charset="2"/>
              </a:rPr>
              <a:t>1.0165(3 </a:t>
            </a:r>
            <a:r>
              <a:rPr lang="en-US" altLang="en-US" sz="2400">
                <a:sym typeface="Symbol" pitchFamily="18" charset="2"/>
              </a:rPr>
              <a:t>–</a:t>
            </a:r>
            <a:r>
              <a:rPr lang="en-US" altLang="en-US" sz="2400">
                <a:solidFill>
                  <a:srgbClr val="000000"/>
                </a:solidFill>
                <a:sym typeface="Symbol" pitchFamily="18" charset="2"/>
              </a:rPr>
              <a:t> 20.1795)</a:t>
            </a:r>
          </a:p>
          <a:p>
            <a:pPr>
              <a:buFontTx/>
              <a:buNone/>
            </a:pPr>
            <a:r>
              <a:rPr lang="en-US" altLang="en-US" sz="2400">
                <a:solidFill>
                  <a:srgbClr val="000000"/>
                </a:solidFill>
                <a:sym typeface="Symbol" pitchFamily="18" charset="2"/>
              </a:rPr>
              <a:t>      = 2.68.</a:t>
            </a:r>
            <a:endParaRPr lang="en-US" altLang="en-US" sz="2400">
              <a:sym typeface="Symbol" pitchFamily="18" charset="2"/>
            </a:endParaRPr>
          </a:p>
          <a:p>
            <a:pPr>
              <a:buFontTx/>
              <a:buNone/>
            </a:pPr>
            <a:endParaRPr lang="en-US" altLang="en-US" sz="2400">
              <a:sym typeface="Symbol" pitchFamily="18" charset="2"/>
            </a:endParaRPr>
          </a:p>
          <a:p>
            <a:pPr>
              <a:buFontTx/>
              <a:buNone/>
            </a:pPr>
            <a:endParaRPr lang="en-US" altLang="en-US" sz="2400">
              <a:solidFill>
                <a:srgbClr val="000000"/>
              </a:solidFill>
              <a:sym typeface="Symbol" pitchFamily="18" charset="2"/>
            </a:endParaRPr>
          </a:p>
        </p:txBody>
      </p:sp>
      <p:pic>
        <p:nvPicPr>
          <p:cNvPr id="18" name="Picture 16"/>
          <p:cNvPicPr>
            <a:picLocks noChangeAspect="1" noChangeArrowheads="1"/>
          </p:cNvPicPr>
          <p:nvPr/>
        </p:nvPicPr>
        <p:blipFill>
          <a:blip r:embed="rId7"/>
          <a:srcRect/>
          <a:stretch>
            <a:fillRect/>
          </a:stretch>
        </p:blipFill>
        <p:spPr bwMode="auto">
          <a:xfrm>
            <a:off x="4489450" y="2232025"/>
            <a:ext cx="4552950" cy="45339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772" name="Rectangle 2"/>
          <p:cNvSpPr>
            <a:spLocks noChangeArrowheads="1"/>
          </p:cNvSpPr>
          <p:nvPr/>
        </p:nvSpPr>
        <p:spPr bwMode="auto">
          <a:xfrm>
            <a:off x="685800" y="1338263"/>
            <a:ext cx="7772400" cy="430212"/>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a:solidFill>
                  <a:srgbClr val="333399"/>
                </a:solidFill>
              </a:rPr>
              <a:t>Spacetime diagrams</a:t>
            </a:r>
            <a:r>
              <a:rPr lang="en-US" altLang="en-US" sz="2400">
                <a:solidFill>
                  <a:srgbClr val="333399"/>
                </a:solidFill>
              </a:rPr>
              <a:t> – Lorentz transformations</a:t>
            </a:r>
            <a:endParaRPr lang="en-US" altLang="en-US" sz="2000">
              <a:solidFill>
                <a:srgbClr val="000000"/>
              </a:solidFill>
              <a:latin typeface="Courier New" pitchFamily="49" charset="0"/>
              <a:cs typeface="Times New Roman" pitchFamily="18" charset="0"/>
            </a:endParaRPr>
          </a:p>
        </p:txBody>
      </p:sp>
      <p:sp>
        <p:nvSpPr>
          <p:cNvPr id="32773" name="Rectangle 118"/>
          <p:cNvSpPr>
            <a:spLocks noChangeArrowheads="1"/>
          </p:cNvSpPr>
          <p:nvPr/>
        </p:nvSpPr>
        <p:spPr bwMode="auto">
          <a:xfrm>
            <a:off x="685800" y="393700"/>
            <a:ext cx="77724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b="1">
                <a:solidFill>
                  <a:schemeClr val="tx2"/>
                </a:solidFill>
              </a:rPr>
              <a:t>Option A: Relativity</a:t>
            </a:r>
            <a:br>
              <a:rPr lang="en-US" altLang="en-US" sz="2800" b="1">
                <a:solidFill>
                  <a:schemeClr val="tx2"/>
                </a:solidFill>
              </a:rPr>
            </a:br>
            <a:r>
              <a:rPr lang="en-US" altLang="en-US" sz="2800"/>
              <a:t>A.3 – Spacetime diagrams</a:t>
            </a:r>
          </a:p>
        </p:txBody>
      </p:sp>
      <p:pic>
        <p:nvPicPr>
          <p:cNvPr id="32774" name="Picture 5" descr="http://upload.wikimedia.org/wikipedia/commons/thumb/9/9f/Graph-paper.svg/2000px-Graph-paper.svg.pn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605338" y="2971800"/>
            <a:ext cx="3743325"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6"/>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97400" y="2451100"/>
            <a:ext cx="4340225" cy="427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p:cNvCxnSpPr/>
          <p:nvPr/>
        </p:nvCxnSpPr>
        <p:spPr>
          <a:xfrm flipV="1">
            <a:off x="4597400" y="2403475"/>
            <a:ext cx="4335463" cy="43132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7132638" y="2574925"/>
            <a:ext cx="685800" cy="374967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2778" name="Group 10"/>
          <p:cNvGrpSpPr>
            <a:grpSpLocks/>
          </p:cNvGrpSpPr>
          <p:nvPr/>
        </p:nvGrpSpPr>
        <p:grpSpPr bwMode="auto">
          <a:xfrm>
            <a:off x="7242175" y="4660900"/>
            <a:ext cx="338138" cy="323850"/>
            <a:chOff x="1917290" y="4218039"/>
            <a:chExt cx="339213" cy="324464"/>
          </a:xfrm>
        </p:grpSpPr>
        <p:cxnSp>
          <p:nvCxnSpPr>
            <p:cNvPr id="6" name="Straight Connector 5"/>
            <p:cNvCxnSpPr/>
            <p:nvPr/>
          </p:nvCxnSpPr>
          <p:spPr>
            <a:xfrm>
              <a:off x="1917290" y="4218039"/>
              <a:ext cx="339213" cy="324464"/>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1947549" y="4232354"/>
              <a:ext cx="294621" cy="295835"/>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grpSp>
      <p:sp>
        <p:nvSpPr>
          <p:cNvPr id="32779" name="Freeform 24"/>
          <p:cNvSpPr>
            <a:spLocks/>
          </p:cNvSpPr>
          <p:nvPr/>
        </p:nvSpPr>
        <p:spPr bwMode="auto">
          <a:xfrm>
            <a:off x="4597400" y="3052763"/>
            <a:ext cx="652463" cy="3662362"/>
          </a:xfrm>
          <a:custGeom>
            <a:avLst/>
            <a:gdLst>
              <a:gd name="T0" fmla="*/ 2147483647 w 326"/>
              <a:gd name="T1" fmla="*/ 0 h 1016"/>
              <a:gd name="T2" fmla="*/ 0 w 326"/>
              <a:gd name="T3" fmla="*/ 0 h 1016"/>
              <a:gd name="T4" fmla="*/ 0 w 326"/>
              <a:gd name="T5" fmla="*/ 2147483647 h 1016"/>
              <a:gd name="T6" fmla="*/ 2147483647 w 326"/>
              <a:gd name="T7" fmla="*/ 0 h 1016"/>
              <a:gd name="T8" fmla="*/ 0 60000 65536"/>
              <a:gd name="T9" fmla="*/ 0 60000 65536"/>
              <a:gd name="T10" fmla="*/ 0 60000 65536"/>
              <a:gd name="T11" fmla="*/ 0 60000 65536"/>
              <a:gd name="T12" fmla="*/ 0 w 326"/>
              <a:gd name="T13" fmla="*/ 0 h 1016"/>
              <a:gd name="T14" fmla="*/ 326 w 326"/>
              <a:gd name="T15" fmla="*/ 1016 h 1016"/>
            </a:gdLst>
            <a:ahLst/>
            <a:cxnLst>
              <a:cxn ang="T8">
                <a:pos x="T0" y="T1"/>
              </a:cxn>
              <a:cxn ang="T9">
                <a:pos x="T2" y="T3"/>
              </a:cxn>
              <a:cxn ang="T10">
                <a:pos x="T4" y="T5"/>
              </a:cxn>
              <a:cxn ang="T11">
                <a:pos x="T6" y="T7"/>
              </a:cxn>
            </a:cxnLst>
            <a:rect l="T12" t="T13" r="T14" b="T15"/>
            <a:pathLst>
              <a:path w="326" h="1016">
                <a:moveTo>
                  <a:pt x="326" y="0"/>
                </a:moveTo>
                <a:lnTo>
                  <a:pt x="0" y="0"/>
                </a:lnTo>
                <a:lnTo>
                  <a:pt x="0" y="1016"/>
                </a:lnTo>
                <a:lnTo>
                  <a:pt x="326" y="0"/>
                </a:lnTo>
                <a:close/>
              </a:path>
            </a:pathLst>
          </a:custGeom>
          <a:noFill/>
          <a:ln w="19050" cap="flat" cmpd="sng">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780" name="Text Box 26"/>
          <p:cNvSpPr txBox="1">
            <a:spLocks noChangeArrowheads="1"/>
          </p:cNvSpPr>
          <p:nvPr/>
        </p:nvSpPr>
        <p:spPr bwMode="auto">
          <a:xfrm>
            <a:off x="4557713" y="5159375"/>
            <a:ext cx="342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ym typeface="Symbol" pitchFamily="18" charset="2"/>
              </a:rPr>
              <a:t></a:t>
            </a:r>
          </a:p>
        </p:txBody>
      </p:sp>
      <p:sp>
        <p:nvSpPr>
          <p:cNvPr id="32781" name="Text Box 27"/>
          <p:cNvSpPr txBox="1">
            <a:spLocks noChangeArrowheads="1"/>
          </p:cNvSpPr>
          <p:nvPr/>
        </p:nvSpPr>
        <p:spPr bwMode="auto">
          <a:xfrm>
            <a:off x="4683125" y="2589213"/>
            <a:ext cx="522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ym typeface="Symbol" pitchFamily="18" charset="2"/>
              </a:rPr>
              <a:t></a:t>
            </a:r>
            <a:r>
              <a:rPr lang="en-US" altLang="en-US" sz="2400" i="1">
                <a:sym typeface="Symbol" pitchFamily="18" charset="2"/>
              </a:rPr>
              <a:t>x</a:t>
            </a:r>
            <a:endParaRPr lang="en-US" altLang="en-US" sz="2400">
              <a:sym typeface="Symbol" pitchFamily="18" charset="2"/>
            </a:endParaRPr>
          </a:p>
        </p:txBody>
      </p:sp>
      <p:sp>
        <p:nvSpPr>
          <p:cNvPr id="32782" name="Text Box 28"/>
          <p:cNvSpPr txBox="1">
            <a:spLocks noChangeArrowheads="1"/>
          </p:cNvSpPr>
          <p:nvPr/>
        </p:nvSpPr>
        <p:spPr bwMode="auto">
          <a:xfrm rot="-5400000">
            <a:off x="4130675" y="4497388"/>
            <a:ext cx="606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ym typeface="Symbol" pitchFamily="18" charset="2"/>
              </a:rPr>
              <a:t>c</a:t>
            </a:r>
            <a:r>
              <a:rPr lang="en-US" altLang="en-US" sz="2400">
                <a:sym typeface="Symbol" pitchFamily="18" charset="2"/>
              </a:rPr>
              <a:t></a:t>
            </a:r>
            <a:r>
              <a:rPr lang="en-US" altLang="en-US" sz="2400" i="1">
                <a:sym typeface="Symbol" pitchFamily="18" charset="2"/>
              </a:rPr>
              <a:t>t</a:t>
            </a:r>
            <a:endParaRPr lang="en-US" altLang="en-US" sz="2400">
              <a:sym typeface="Symbol" pitchFamily="18" charset="2"/>
            </a:endParaRPr>
          </a:p>
        </p:txBody>
      </p:sp>
      <p:cxnSp>
        <p:nvCxnSpPr>
          <p:cNvPr id="23" name="Straight Connector 22"/>
          <p:cNvCxnSpPr/>
          <p:nvPr/>
        </p:nvCxnSpPr>
        <p:spPr>
          <a:xfrm flipV="1">
            <a:off x="4627563" y="6308725"/>
            <a:ext cx="2505075" cy="39687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 calcmode="lin" valueType="num">
                                      <p:cBhvr additive="base">
                                        <p:cTn id="7"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anim calcmode="lin" valueType="num">
                                      <p:cBhvr additive="base">
                                        <p:cTn id="13"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anim calcmode="lin" valueType="num">
                                      <p:cBhvr additive="base">
                                        <p:cTn id="19"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5" end="5"/>
                                            </p:txEl>
                                          </p:spTgt>
                                        </p:tgtEl>
                                        <p:attrNameLst>
                                          <p:attrName>style.visibility</p:attrName>
                                        </p:attrNameLst>
                                      </p:cBhvr>
                                      <p:to>
                                        <p:strVal val="visible"/>
                                      </p:to>
                                    </p:set>
                                    <p:anim calcmode="lin" valueType="num">
                                      <p:cBhvr additive="base">
                                        <p:cTn id="25"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anim calcmode="lin" valueType="num">
                                      <p:cBhvr additive="base">
                                        <p:cTn id="31"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9">
                                            <p:txEl>
                                              <p:pRg st="7" end="7"/>
                                            </p:txEl>
                                          </p:spTgt>
                                        </p:tgtEl>
                                        <p:attrNameLst>
                                          <p:attrName>style.visibility</p:attrName>
                                        </p:attrNameLst>
                                      </p:cBhvr>
                                      <p:to>
                                        <p:strVal val="visible"/>
                                      </p:to>
                                    </p:set>
                                    <p:anim calcmode="lin" valueType="num">
                                      <p:cBhvr additive="base">
                                        <p:cTn id="37"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2000" fill="hold"/>
                                        <p:tgtEl>
                                          <p:spTgt spid="15"/>
                                        </p:tgtEl>
                                        <p:attrNameLst>
                                          <p:attrName>ppt_x</p:attrName>
                                        </p:attrNameLst>
                                      </p:cBhvr>
                                      <p:tavLst>
                                        <p:tav tm="0">
                                          <p:val>
                                            <p:strVal val="1+#ppt_w/2"/>
                                          </p:val>
                                        </p:tav>
                                        <p:tav tm="100000">
                                          <p:val>
                                            <p:strVal val="#ppt_x"/>
                                          </p:val>
                                        </p:tav>
                                      </p:tavLst>
                                    </p:anim>
                                    <p:anim calcmode="lin" valueType="num">
                                      <p:cBhvr additive="base">
                                        <p:cTn id="44" dur="2000" fill="hold"/>
                                        <p:tgtEl>
                                          <p:spTgt spid="1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5" name="push.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2000"/>
                                        <p:tgtEl>
                                          <p:spTgt spid="23"/>
                                        </p:tgtEl>
                                      </p:cBhvr>
                                    </p:animEffect>
                                  </p:childTnLst>
                                  <p:subTnLst>
                                    <p:audio>
                                      <p:cMediaNode>
                                        <p:cTn display="0" masterRel="sameClick">
                                          <p:stCondLst>
                                            <p:cond evt="begin" delay="0">
                                              <p:tn val="47"/>
                                            </p:cond>
                                          </p:stCondLst>
                                          <p:endCondLst>
                                            <p:cond evt="onStopAudio" delay="0">
                                              <p:tgtEl>
                                                <p:sldTgt/>
                                              </p:tgtEl>
                                            </p:cond>
                                          </p:endCondLst>
                                        </p:cTn>
                                        <p:tgtEl>
                                          <p:sndTgt r:embed="rId6"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ChangeArrowheads="1"/>
          </p:cNvSpPr>
          <p:nvPr/>
        </p:nvSpPr>
        <p:spPr bwMode="auto">
          <a:xfrm>
            <a:off x="685800" y="1746250"/>
            <a:ext cx="7772400" cy="511175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a:solidFill>
                  <a:srgbClr val="000000"/>
                </a:solidFill>
                <a:sym typeface="Symbol" pitchFamily="18" charset="2"/>
              </a:rPr>
              <a:t>EXAMPLE: </a:t>
            </a:r>
            <a:r>
              <a:rPr lang="en-US" altLang="en-US" sz="2400"/>
              <a:t>Show that the Lorentz transformations work for a point located at </a:t>
            </a:r>
            <a:r>
              <a:rPr lang="en-US" altLang="en-US" sz="2400" i="1"/>
              <a:t>x</a:t>
            </a:r>
            <a:r>
              <a:rPr lang="en-US" altLang="en-US" sz="2400"/>
              <a:t> = 3                                                       and </a:t>
            </a:r>
            <a:r>
              <a:rPr lang="en-US" altLang="en-US" sz="2400" i="1"/>
              <a:t>ct</a:t>
            </a:r>
            <a:r>
              <a:rPr lang="en-US" altLang="en-US" sz="2400"/>
              <a:t> = 2 in the rest frame. </a:t>
            </a:r>
          </a:p>
          <a:p>
            <a:pPr>
              <a:buFontTx/>
              <a:buNone/>
            </a:pPr>
            <a:r>
              <a:rPr lang="en-US" altLang="en-US" sz="2400">
                <a:solidFill>
                  <a:srgbClr val="000000"/>
                </a:solidFill>
                <a:sym typeface="Symbol" pitchFamily="18" charset="2"/>
              </a:rPr>
              <a:t>SOLUTION:</a:t>
            </a:r>
          </a:p>
          <a:p>
            <a:pPr>
              <a:buFontTx/>
              <a:buNone/>
            </a:pPr>
            <a:r>
              <a:rPr lang="en-US" altLang="en-US" sz="2400">
                <a:solidFill>
                  <a:srgbClr val="000000"/>
                </a:solidFill>
                <a:sym typeface="Symbol" pitchFamily="18" charset="2"/>
              </a:rPr>
              <a:t></a:t>
            </a:r>
            <a:r>
              <a:rPr lang="en-US" altLang="en-US" sz="2400"/>
              <a:t>For </a:t>
            </a:r>
            <a:r>
              <a:rPr lang="en-US" altLang="en-US" sz="2400" i="1"/>
              <a:t>t’</a:t>
            </a:r>
            <a:r>
              <a:rPr lang="en-US" altLang="en-US" sz="2400"/>
              <a:t>:</a:t>
            </a:r>
            <a:endParaRPr lang="en-US" altLang="en-US" sz="2400">
              <a:solidFill>
                <a:srgbClr val="000000"/>
              </a:solidFill>
              <a:sym typeface="Symbol" pitchFamily="18" charset="2"/>
            </a:endParaRPr>
          </a:p>
          <a:p>
            <a:pPr>
              <a:buFontTx/>
              <a:buNone/>
            </a:pPr>
            <a:r>
              <a:rPr lang="en-US" altLang="en-US" sz="2400" i="1">
                <a:solidFill>
                  <a:srgbClr val="000000"/>
                </a:solidFill>
                <a:sym typeface="Symbol" pitchFamily="18" charset="2"/>
              </a:rPr>
              <a:t>  t’</a:t>
            </a:r>
            <a:r>
              <a:rPr lang="en-US" altLang="en-US" sz="2400">
                <a:solidFill>
                  <a:srgbClr val="000000"/>
                </a:solidFill>
                <a:sym typeface="Symbol" pitchFamily="18" charset="2"/>
              </a:rPr>
              <a:t> = </a:t>
            </a:r>
            <a:r>
              <a:rPr lang="en-US" altLang="en-US" sz="2400">
                <a:sym typeface="Symbol" pitchFamily="18" charset="2"/>
              </a:rPr>
              <a:t>(</a:t>
            </a:r>
            <a:r>
              <a:rPr lang="en-US" altLang="en-US" sz="2400" i="1">
                <a:sym typeface="Symbol" pitchFamily="18" charset="2"/>
              </a:rPr>
              <a:t>t</a:t>
            </a:r>
            <a:r>
              <a:rPr lang="en-US" altLang="en-US" sz="2400">
                <a:sym typeface="Symbol" pitchFamily="18" charset="2"/>
              </a:rPr>
              <a:t> – x</a:t>
            </a:r>
            <a:r>
              <a:rPr lang="en-US" altLang="en-US" sz="2400" i="1">
                <a:sym typeface="Symbol" pitchFamily="18" charset="2"/>
              </a:rPr>
              <a:t>v/c</a:t>
            </a:r>
            <a:r>
              <a:rPr lang="en-US" altLang="en-US" sz="2400" baseline="30000">
                <a:sym typeface="Symbol" pitchFamily="18" charset="2"/>
              </a:rPr>
              <a:t>2</a:t>
            </a:r>
            <a:r>
              <a:rPr lang="en-US" altLang="en-US" sz="2400">
                <a:sym typeface="Symbol" pitchFamily="18" charset="2"/>
              </a:rPr>
              <a:t>).</a:t>
            </a:r>
          </a:p>
          <a:p>
            <a:pPr>
              <a:buFontTx/>
              <a:buNone/>
            </a:pPr>
            <a:r>
              <a:rPr lang="en-US" altLang="en-US" sz="2400" i="1">
                <a:solidFill>
                  <a:srgbClr val="000000"/>
                </a:solidFill>
                <a:sym typeface="Symbol" pitchFamily="18" charset="2"/>
              </a:rPr>
              <a:t>ct’</a:t>
            </a:r>
            <a:r>
              <a:rPr lang="en-US" altLang="en-US" sz="2400">
                <a:solidFill>
                  <a:srgbClr val="000000"/>
                </a:solidFill>
                <a:sym typeface="Symbol" pitchFamily="18" charset="2"/>
              </a:rPr>
              <a:t> = </a:t>
            </a:r>
            <a:r>
              <a:rPr lang="en-US" altLang="en-US" sz="2400">
                <a:sym typeface="Symbol" pitchFamily="18" charset="2"/>
              </a:rPr>
              <a:t>(</a:t>
            </a:r>
            <a:r>
              <a:rPr lang="en-US" altLang="en-US" sz="2400" i="1">
                <a:sym typeface="Symbol" pitchFamily="18" charset="2"/>
              </a:rPr>
              <a:t>ct</a:t>
            </a:r>
            <a:r>
              <a:rPr lang="en-US" altLang="en-US" sz="2400">
                <a:sym typeface="Symbol" pitchFamily="18" charset="2"/>
              </a:rPr>
              <a:t> – </a:t>
            </a:r>
            <a:r>
              <a:rPr lang="en-US" altLang="en-US" sz="2400" i="1">
                <a:sym typeface="Symbol" pitchFamily="18" charset="2"/>
              </a:rPr>
              <a:t>xv/c</a:t>
            </a:r>
            <a:r>
              <a:rPr lang="en-US" altLang="en-US" sz="2400">
                <a:sym typeface="Symbol" pitchFamily="18" charset="2"/>
              </a:rPr>
              <a:t>)</a:t>
            </a:r>
          </a:p>
          <a:p>
            <a:pPr>
              <a:buFontTx/>
              <a:buNone/>
            </a:pPr>
            <a:r>
              <a:rPr lang="en-US" altLang="en-US" sz="2400">
                <a:sym typeface="Symbol" pitchFamily="18" charset="2"/>
              </a:rPr>
              <a:t>     = </a:t>
            </a:r>
            <a:r>
              <a:rPr lang="en-US" altLang="en-US" sz="2400">
                <a:solidFill>
                  <a:srgbClr val="000000"/>
                </a:solidFill>
                <a:sym typeface="Symbol" pitchFamily="18" charset="2"/>
              </a:rPr>
              <a:t>1.0165(2 </a:t>
            </a:r>
            <a:r>
              <a:rPr lang="en-US" altLang="en-US" sz="2400">
                <a:sym typeface="Symbol" pitchFamily="18" charset="2"/>
              </a:rPr>
              <a:t>–</a:t>
            </a:r>
            <a:r>
              <a:rPr lang="en-US" altLang="en-US" sz="2400">
                <a:solidFill>
                  <a:srgbClr val="000000"/>
                </a:solidFill>
                <a:sym typeface="Symbol" pitchFamily="18" charset="2"/>
              </a:rPr>
              <a:t> 30.1795)</a:t>
            </a:r>
          </a:p>
          <a:p>
            <a:pPr>
              <a:buFontTx/>
              <a:buNone/>
            </a:pPr>
            <a:r>
              <a:rPr lang="en-US" altLang="en-US" sz="2400">
                <a:solidFill>
                  <a:srgbClr val="000000"/>
                </a:solidFill>
                <a:sym typeface="Symbol" pitchFamily="18" charset="2"/>
              </a:rPr>
              <a:t>     = 1.49.</a:t>
            </a:r>
            <a:endParaRPr lang="en-US" altLang="en-US" sz="2400">
              <a:sym typeface="Symbol" pitchFamily="18" charset="2"/>
            </a:endParaRPr>
          </a:p>
          <a:p>
            <a:pPr>
              <a:buFontTx/>
              <a:buNone/>
            </a:pPr>
            <a:endParaRPr lang="en-US" altLang="en-US" sz="2400">
              <a:sym typeface="Symbol" pitchFamily="18" charset="2"/>
            </a:endParaRPr>
          </a:p>
          <a:p>
            <a:pPr>
              <a:buFontTx/>
              <a:buNone/>
            </a:pPr>
            <a:endParaRPr lang="en-US" altLang="en-US" sz="2400">
              <a:solidFill>
                <a:srgbClr val="000000"/>
              </a:solidFill>
              <a:sym typeface="Symbol" pitchFamily="18" charset="2"/>
            </a:endParaRPr>
          </a:p>
        </p:txBody>
      </p:sp>
      <p:pic>
        <p:nvPicPr>
          <p:cNvPr id="20" name="Picture 16"/>
          <p:cNvPicPr>
            <a:picLocks noChangeAspect="1" noChangeArrowheads="1"/>
          </p:cNvPicPr>
          <p:nvPr/>
        </p:nvPicPr>
        <p:blipFill>
          <a:blip r:embed="rId7"/>
          <a:srcRect/>
          <a:stretch>
            <a:fillRect/>
          </a:stretch>
        </p:blipFill>
        <p:spPr bwMode="auto">
          <a:xfrm>
            <a:off x="4489450" y="2232025"/>
            <a:ext cx="4552950" cy="45339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796" name="Rectangle 2"/>
          <p:cNvSpPr>
            <a:spLocks noChangeArrowheads="1"/>
          </p:cNvSpPr>
          <p:nvPr/>
        </p:nvSpPr>
        <p:spPr bwMode="auto">
          <a:xfrm>
            <a:off x="685800" y="1338263"/>
            <a:ext cx="7772400" cy="430212"/>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a:solidFill>
                  <a:srgbClr val="333399"/>
                </a:solidFill>
              </a:rPr>
              <a:t>Spacetime diagrams</a:t>
            </a:r>
            <a:r>
              <a:rPr lang="en-US" altLang="en-US" sz="2400">
                <a:solidFill>
                  <a:srgbClr val="333399"/>
                </a:solidFill>
              </a:rPr>
              <a:t> – Lorentz transformations</a:t>
            </a:r>
            <a:endParaRPr lang="en-US" altLang="en-US" sz="2000">
              <a:solidFill>
                <a:srgbClr val="000000"/>
              </a:solidFill>
              <a:latin typeface="Courier New" pitchFamily="49" charset="0"/>
              <a:cs typeface="Times New Roman" pitchFamily="18" charset="0"/>
            </a:endParaRPr>
          </a:p>
        </p:txBody>
      </p:sp>
      <p:sp>
        <p:nvSpPr>
          <p:cNvPr id="33797" name="Rectangle 118"/>
          <p:cNvSpPr>
            <a:spLocks noChangeArrowheads="1"/>
          </p:cNvSpPr>
          <p:nvPr/>
        </p:nvSpPr>
        <p:spPr bwMode="auto">
          <a:xfrm>
            <a:off x="685800" y="393700"/>
            <a:ext cx="77724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b="1">
                <a:solidFill>
                  <a:schemeClr val="tx2"/>
                </a:solidFill>
              </a:rPr>
              <a:t>Option A: Relativity</a:t>
            </a:r>
            <a:br>
              <a:rPr lang="en-US" altLang="en-US" sz="2800" b="1">
                <a:solidFill>
                  <a:schemeClr val="tx2"/>
                </a:solidFill>
              </a:rPr>
            </a:br>
            <a:r>
              <a:rPr lang="en-US" altLang="en-US" sz="2800"/>
              <a:t>A.3 – Spacetime diagrams</a:t>
            </a:r>
          </a:p>
        </p:txBody>
      </p:sp>
      <p:pic>
        <p:nvPicPr>
          <p:cNvPr id="33798" name="Picture 5" descr="http://upload.wikimedia.org/wikipedia/commons/thumb/9/9f/Graph-paper.svg/2000px-Graph-paper.svg.pn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605338" y="2971800"/>
            <a:ext cx="3743325"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6"/>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97400" y="2451100"/>
            <a:ext cx="4340225" cy="427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p:cNvCxnSpPr/>
          <p:nvPr/>
        </p:nvCxnSpPr>
        <p:spPr>
          <a:xfrm flipV="1">
            <a:off x="4597400" y="2403475"/>
            <a:ext cx="4335463" cy="43132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7132638" y="2574925"/>
            <a:ext cx="685800" cy="374967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4794250" y="4632325"/>
            <a:ext cx="3800475" cy="64135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grpSp>
        <p:nvGrpSpPr>
          <p:cNvPr id="33803" name="Group 10"/>
          <p:cNvGrpSpPr>
            <a:grpSpLocks/>
          </p:cNvGrpSpPr>
          <p:nvPr/>
        </p:nvGrpSpPr>
        <p:grpSpPr bwMode="auto">
          <a:xfrm>
            <a:off x="7242175" y="4660900"/>
            <a:ext cx="338138" cy="323850"/>
            <a:chOff x="1917290" y="4218039"/>
            <a:chExt cx="339213" cy="324464"/>
          </a:xfrm>
        </p:grpSpPr>
        <p:cxnSp>
          <p:nvCxnSpPr>
            <p:cNvPr id="6" name="Straight Connector 5"/>
            <p:cNvCxnSpPr/>
            <p:nvPr/>
          </p:nvCxnSpPr>
          <p:spPr>
            <a:xfrm>
              <a:off x="1917290" y="4218039"/>
              <a:ext cx="339213" cy="324464"/>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1947549" y="4232354"/>
              <a:ext cx="294621" cy="295835"/>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grpSp>
      <p:sp>
        <p:nvSpPr>
          <p:cNvPr id="33804" name="Freeform 24"/>
          <p:cNvSpPr>
            <a:spLocks/>
          </p:cNvSpPr>
          <p:nvPr/>
        </p:nvSpPr>
        <p:spPr bwMode="auto">
          <a:xfrm>
            <a:off x="4597400" y="3052763"/>
            <a:ext cx="652463" cy="3662362"/>
          </a:xfrm>
          <a:custGeom>
            <a:avLst/>
            <a:gdLst>
              <a:gd name="T0" fmla="*/ 2147483647 w 326"/>
              <a:gd name="T1" fmla="*/ 0 h 1016"/>
              <a:gd name="T2" fmla="*/ 0 w 326"/>
              <a:gd name="T3" fmla="*/ 0 h 1016"/>
              <a:gd name="T4" fmla="*/ 0 w 326"/>
              <a:gd name="T5" fmla="*/ 2147483647 h 1016"/>
              <a:gd name="T6" fmla="*/ 2147483647 w 326"/>
              <a:gd name="T7" fmla="*/ 0 h 1016"/>
              <a:gd name="T8" fmla="*/ 0 60000 65536"/>
              <a:gd name="T9" fmla="*/ 0 60000 65536"/>
              <a:gd name="T10" fmla="*/ 0 60000 65536"/>
              <a:gd name="T11" fmla="*/ 0 60000 65536"/>
              <a:gd name="T12" fmla="*/ 0 w 326"/>
              <a:gd name="T13" fmla="*/ 0 h 1016"/>
              <a:gd name="T14" fmla="*/ 326 w 326"/>
              <a:gd name="T15" fmla="*/ 1016 h 1016"/>
            </a:gdLst>
            <a:ahLst/>
            <a:cxnLst>
              <a:cxn ang="T8">
                <a:pos x="T0" y="T1"/>
              </a:cxn>
              <a:cxn ang="T9">
                <a:pos x="T2" y="T3"/>
              </a:cxn>
              <a:cxn ang="T10">
                <a:pos x="T4" y="T5"/>
              </a:cxn>
              <a:cxn ang="T11">
                <a:pos x="T6" y="T7"/>
              </a:cxn>
            </a:cxnLst>
            <a:rect l="T12" t="T13" r="T14" b="T15"/>
            <a:pathLst>
              <a:path w="326" h="1016">
                <a:moveTo>
                  <a:pt x="326" y="0"/>
                </a:moveTo>
                <a:lnTo>
                  <a:pt x="0" y="0"/>
                </a:lnTo>
                <a:lnTo>
                  <a:pt x="0" y="1016"/>
                </a:lnTo>
                <a:lnTo>
                  <a:pt x="326" y="0"/>
                </a:lnTo>
                <a:close/>
              </a:path>
            </a:pathLst>
          </a:custGeom>
          <a:noFill/>
          <a:ln w="19050" cap="flat" cmpd="sng">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805" name="Text Box 26"/>
          <p:cNvSpPr txBox="1">
            <a:spLocks noChangeArrowheads="1"/>
          </p:cNvSpPr>
          <p:nvPr/>
        </p:nvSpPr>
        <p:spPr bwMode="auto">
          <a:xfrm>
            <a:off x="4557713" y="5159375"/>
            <a:ext cx="342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ym typeface="Symbol" pitchFamily="18" charset="2"/>
              </a:rPr>
              <a:t></a:t>
            </a:r>
          </a:p>
        </p:txBody>
      </p:sp>
      <p:sp>
        <p:nvSpPr>
          <p:cNvPr id="33806" name="Text Box 27"/>
          <p:cNvSpPr txBox="1">
            <a:spLocks noChangeArrowheads="1"/>
          </p:cNvSpPr>
          <p:nvPr/>
        </p:nvSpPr>
        <p:spPr bwMode="auto">
          <a:xfrm>
            <a:off x="4683125" y="2589213"/>
            <a:ext cx="522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ym typeface="Symbol" pitchFamily="18" charset="2"/>
              </a:rPr>
              <a:t></a:t>
            </a:r>
            <a:r>
              <a:rPr lang="en-US" altLang="en-US" sz="2400" i="1">
                <a:sym typeface="Symbol" pitchFamily="18" charset="2"/>
              </a:rPr>
              <a:t>x</a:t>
            </a:r>
            <a:endParaRPr lang="en-US" altLang="en-US" sz="2400">
              <a:sym typeface="Symbol" pitchFamily="18" charset="2"/>
            </a:endParaRPr>
          </a:p>
        </p:txBody>
      </p:sp>
      <p:sp>
        <p:nvSpPr>
          <p:cNvPr id="33807" name="Text Box 28"/>
          <p:cNvSpPr txBox="1">
            <a:spLocks noChangeArrowheads="1"/>
          </p:cNvSpPr>
          <p:nvPr/>
        </p:nvSpPr>
        <p:spPr bwMode="auto">
          <a:xfrm rot="-5400000">
            <a:off x="4130675" y="4497388"/>
            <a:ext cx="606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ym typeface="Symbol" pitchFamily="18" charset="2"/>
              </a:rPr>
              <a:t>c</a:t>
            </a:r>
            <a:r>
              <a:rPr lang="en-US" altLang="en-US" sz="2400">
                <a:sym typeface="Symbol" pitchFamily="18" charset="2"/>
              </a:rPr>
              <a:t></a:t>
            </a:r>
            <a:r>
              <a:rPr lang="en-US" altLang="en-US" sz="2400" i="1">
                <a:sym typeface="Symbol" pitchFamily="18" charset="2"/>
              </a:rPr>
              <a:t>t</a:t>
            </a:r>
            <a:endParaRPr lang="en-US" altLang="en-US" sz="2400">
              <a:sym typeface="Symbol" pitchFamily="18" charset="2"/>
            </a:endParaRPr>
          </a:p>
        </p:txBody>
      </p:sp>
      <p:cxnSp>
        <p:nvCxnSpPr>
          <p:cNvPr id="23" name="Straight Connector 22"/>
          <p:cNvCxnSpPr/>
          <p:nvPr/>
        </p:nvCxnSpPr>
        <p:spPr>
          <a:xfrm flipV="1">
            <a:off x="4627563" y="6308725"/>
            <a:ext cx="2505075" cy="39687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4597400" y="5273675"/>
            <a:ext cx="263525" cy="1431925"/>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 calcmode="lin" valueType="num">
                                      <p:cBhvr additive="base">
                                        <p:cTn id="7"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anim calcmode="lin" valueType="num">
                                      <p:cBhvr additive="base">
                                        <p:cTn id="13"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anim calcmode="lin" valueType="num">
                                      <p:cBhvr additive="base">
                                        <p:cTn id="19"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5" end="5"/>
                                            </p:txEl>
                                          </p:spTgt>
                                        </p:tgtEl>
                                        <p:attrNameLst>
                                          <p:attrName>style.visibility</p:attrName>
                                        </p:attrNameLst>
                                      </p:cBhvr>
                                      <p:to>
                                        <p:strVal val="visible"/>
                                      </p:to>
                                    </p:set>
                                    <p:anim calcmode="lin" valueType="num">
                                      <p:cBhvr additive="base">
                                        <p:cTn id="25"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anim calcmode="lin" valueType="num">
                                      <p:cBhvr additive="base">
                                        <p:cTn id="31"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1"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2000" fill="hold"/>
                                        <p:tgtEl>
                                          <p:spTgt spid="18"/>
                                        </p:tgtEl>
                                        <p:attrNameLst>
                                          <p:attrName>ppt_x</p:attrName>
                                        </p:attrNameLst>
                                      </p:cBhvr>
                                      <p:tavLst>
                                        <p:tav tm="0">
                                          <p:val>
                                            <p:strVal val="#ppt_x"/>
                                          </p:val>
                                        </p:tav>
                                        <p:tav tm="100000">
                                          <p:val>
                                            <p:strVal val="#ppt_x"/>
                                          </p:val>
                                        </p:tav>
                                      </p:tavLst>
                                    </p:anim>
                                    <p:anim calcmode="lin" valueType="num">
                                      <p:cBhvr additive="base">
                                        <p:cTn id="38" dur="2000" fill="hold"/>
                                        <p:tgtEl>
                                          <p:spTgt spid="1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5" name="push.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2000"/>
                                        <p:tgtEl>
                                          <p:spTgt spid="24"/>
                                        </p:tgtEl>
                                      </p:cBhvr>
                                    </p:animEffect>
                                  </p:childTnLst>
                                  <p:subTnLst>
                                    <p:audio>
                                      <p:cMediaNode>
                                        <p:cTn display="0" masterRel="sameClick">
                                          <p:stCondLst>
                                            <p:cond evt="begin" delay="0">
                                              <p:tn val="41"/>
                                            </p:cond>
                                          </p:stCondLst>
                                          <p:endCondLst>
                                            <p:cond evt="onStopAudio" delay="0">
                                              <p:tgtEl>
                                                <p:sldTgt/>
                                              </p:tgtEl>
                                            </p:cond>
                                          </p:endCondLst>
                                        </p:cTn>
                                        <p:tgtEl>
                                          <p:sndTgt r:embed="rId6"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ChangeArrowheads="1"/>
          </p:cNvSpPr>
          <p:nvPr/>
        </p:nvSpPr>
        <p:spPr bwMode="auto">
          <a:xfrm>
            <a:off x="685800" y="1338263"/>
            <a:ext cx="7772400" cy="5519737"/>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a:solidFill>
                  <a:srgbClr val="333399"/>
                </a:solidFill>
              </a:rPr>
              <a:t>Spacetime diagrams</a:t>
            </a:r>
            <a:r>
              <a:rPr lang="en-US" altLang="en-US" sz="2400">
                <a:solidFill>
                  <a:srgbClr val="333399"/>
                </a:solidFill>
              </a:rPr>
              <a:t> – Determining the </a:t>
            </a:r>
            <a:r>
              <a:rPr lang="en-US" altLang="en-US" sz="2400">
                <a:solidFill>
                  <a:schemeClr val="accent2"/>
                </a:solidFill>
              </a:rPr>
              <a:t>angle </a:t>
            </a:r>
            <a:r>
              <a:rPr lang="en-US" altLang="en-US" sz="2400">
                <a:solidFill>
                  <a:schemeClr val="accent2"/>
                </a:solidFill>
                <a:sym typeface="Symbol" pitchFamily="18" charset="2"/>
              </a:rPr>
              <a:t></a:t>
            </a:r>
            <a:endParaRPr lang="en-US" altLang="en-US" sz="2000">
              <a:solidFill>
                <a:schemeClr val="accent2"/>
              </a:solidFill>
              <a:latin typeface="Courier New" pitchFamily="49" charset="0"/>
              <a:cs typeface="Times New Roman" pitchFamily="18" charset="0"/>
              <a:sym typeface="Symbol" pitchFamily="18" charset="2"/>
            </a:endParaRPr>
          </a:p>
          <a:p>
            <a:pPr>
              <a:buFontTx/>
              <a:buNone/>
            </a:pPr>
            <a:endParaRPr lang="en-US" altLang="en-US" sz="2400">
              <a:solidFill>
                <a:srgbClr val="000000"/>
              </a:solidFill>
              <a:sym typeface="Symbol" pitchFamily="18" charset="2"/>
            </a:endParaRPr>
          </a:p>
          <a:p>
            <a:pPr>
              <a:buFontTx/>
              <a:buNone/>
            </a:pPr>
            <a:r>
              <a:rPr lang="en-US" altLang="en-US" sz="2400">
                <a:solidFill>
                  <a:srgbClr val="000000"/>
                </a:solidFill>
                <a:sym typeface="Symbol" pitchFamily="18" charset="2"/>
              </a:rPr>
              <a:t>Suppose S’ is moving to the </a:t>
            </a:r>
            <a:r>
              <a:rPr lang="en-US" altLang="en-US" sz="2400" i="1">
                <a:solidFill>
                  <a:srgbClr val="000000"/>
                </a:solidFill>
                <a:sym typeface="Symbol" pitchFamily="18" charset="2"/>
              </a:rPr>
              <a:t>left</a:t>
            </a:r>
            <a:r>
              <a:rPr lang="en-US" altLang="en-US" sz="2400">
                <a:solidFill>
                  <a:srgbClr val="000000"/>
                </a:solidFill>
                <a:sym typeface="Symbol" pitchFamily="18" charset="2"/>
              </a:rPr>
              <a:t> relative to S at a constant velocity </a:t>
            </a:r>
            <a:r>
              <a:rPr lang="en-US" altLang="en-US" sz="2400" b="1">
                <a:solidFill>
                  <a:srgbClr val="000000"/>
                </a:solidFill>
                <a:sym typeface="Symbol" pitchFamily="18" charset="2"/>
              </a:rPr>
              <a:t>v</a:t>
            </a:r>
            <a:r>
              <a:rPr lang="en-US" altLang="en-US" sz="2400">
                <a:solidFill>
                  <a:srgbClr val="000000"/>
                </a:solidFill>
                <a:sym typeface="Symbol" pitchFamily="18" charset="2"/>
              </a:rPr>
              <a:t>.</a:t>
            </a:r>
          </a:p>
          <a:p>
            <a:pPr>
              <a:buFontTx/>
              <a:buNone/>
            </a:pPr>
            <a:r>
              <a:rPr lang="en-US" altLang="en-US" sz="2400">
                <a:solidFill>
                  <a:srgbClr val="000000"/>
                </a:solidFill>
                <a:sym typeface="Symbol" pitchFamily="18" charset="2"/>
              </a:rPr>
              <a:t></a:t>
            </a:r>
            <a:r>
              <a:rPr lang="en-US" altLang="en-US" sz="2400"/>
              <a:t>Then </a:t>
            </a:r>
            <a:r>
              <a:rPr lang="en-US" altLang="en-US" sz="2400" i="1"/>
              <a:t>v / c</a:t>
            </a:r>
            <a:r>
              <a:rPr lang="en-US" altLang="en-US" sz="2400"/>
              <a:t> becomes -</a:t>
            </a:r>
            <a:r>
              <a:rPr lang="en-US" altLang="en-US" sz="2400" i="1"/>
              <a:t>v / c</a:t>
            </a:r>
            <a:r>
              <a:rPr lang="en-US" altLang="en-US" sz="2400"/>
              <a:t>.</a:t>
            </a:r>
            <a:endParaRPr lang="en-US" altLang="en-US" sz="2400" i="1">
              <a:sym typeface="Symbol" pitchFamily="18" charset="2"/>
            </a:endParaRPr>
          </a:p>
          <a:p>
            <a:pPr>
              <a:buFontTx/>
              <a:buNone/>
            </a:pPr>
            <a:r>
              <a:rPr lang="en-US" altLang="en-US" sz="2400">
                <a:solidFill>
                  <a:srgbClr val="000000"/>
                </a:solidFill>
                <a:sym typeface="Symbol" pitchFamily="18" charset="2"/>
              </a:rPr>
              <a:t></a:t>
            </a:r>
            <a:r>
              <a:rPr lang="en-US" altLang="en-US" sz="2400">
                <a:solidFill>
                  <a:srgbClr val="000000"/>
                </a:solidFill>
              </a:rPr>
              <a:t>From the identity </a:t>
            </a:r>
          </a:p>
          <a:p>
            <a:pPr>
              <a:buFontTx/>
              <a:buNone/>
            </a:pPr>
            <a:r>
              <a:rPr lang="en-US" altLang="en-US" sz="2400">
                <a:solidFill>
                  <a:srgbClr val="000000"/>
                </a:solidFill>
              </a:rPr>
              <a:t>	        tan(</a:t>
            </a:r>
            <a:r>
              <a:rPr lang="en-US" altLang="en-US" sz="2400"/>
              <a:t>-</a:t>
            </a:r>
            <a:r>
              <a:rPr lang="en-US" altLang="en-US" sz="2400">
                <a:sym typeface="Symbol" pitchFamily="18" charset="2"/>
              </a:rPr>
              <a:t>) = - tan   </a:t>
            </a:r>
          </a:p>
          <a:p>
            <a:pPr>
              <a:buFontTx/>
              <a:buNone/>
            </a:pPr>
            <a:r>
              <a:rPr lang="en-US" altLang="en-US" sz="2400">
                <a:sym typeface="Symbol" pitchFamily="18" charset="2"/>
              </a:rPr>
              <a:t>we have</a:t>
            </a:r>
            <a:endParaRPr lang="en-US" altLang="en-US" sz="2400">
              <a:solidFill>
                <a:srgbClr val="000000"/>
              </a:solidFill>
            </a:endParaRPr>
          </a:p>
          <a:p>
            <a:pPr>
              <a:buFontTx/>
              <a:buNone/>
            </a:pPr>
            <a:r>
              <a:rPr lang="en-US" altLang="en-US" sz="2400"/>
              <a:t>	-</a:t>
            </a:r>
            <a:r>
              <a:rPr lang="en-US" altLang="en-US" sz="2400" i="1"/>
              <a:t>v / c</a:t>
            </a:r>
            <a:r>
              <a:rPr lang="en-US" altLang="en-US" sz="2400">
                <a:sym typeface="Symbol" pitchFamily="18" charset="2"/>
              </a:rPr>
              <a:t> = - ( tan  ) = </a:t>
            </a:r>
            <a:r>
              <a:rPr lang="en-US" altLang="en-US" sz="2400">
                <a:solidFill>
                  <a:srgbClr val="000000"/>
                </a:solidFill>
              </a:rPr>
              <a:t>tan(</a:t>
            </a:r>
            <a:r>
              <a:rPr lang="en-US" altLang="en-US" sz="2400"/>
              <a:t>-</a:t>
            </a:r>
            <a:r>
              <a:rPr lang="en-US" altLang="en-US" sz="2400">
                <a:sym typeface="Symbol" pitchFamily="18" charset="2"/>
              </a:rPr>
              <a:t>)</a:t>
            </a:r>
            <a:r>
              <a:rPr lang="en-US" altLang="en-US" sz="2400">
                <a:solidFill>
                  <a:srgbClr val="000000"/>
                </a:solidFill>
                <a:sym typeface="Symbol" pitchFamily="18" charset="2"/>
              </a:rPr>
              <a:t>.</a:t>
            </a:r>
          </a:p>
          <a:p>
            <a:pPr>
              <a:buFontTx/>
              <a:buNone/>
            </a:pPr>
            <a:r>
              <a:rPr lang="en-US" altLang="en-US" sz="2400">
                <a:solidFill>
                  <a:srgbClr val="000000"/>
                </a:solidFill>
                <a:sym typeface="Symbol" pitchFamily="18" charset="2"/>
              </a:rPr>
              <a:t></a:t>
            </a:r>
            <a:r>
              <a:rPr lang="en-US" altLang="en-US" sz="2400">
                <a:solidFill>
                  <a:srgbClr val="000000"/>
                </a:solidFill>
              </a:rPr>
              <a:t>We can then then sketch the                                        transformed S’ axes.</a:t>
            </a:r>
          </a:p>
          <a:p>
            <a:pPr>
              <a:buFontTx/>
              <a:buNone/>
            </a:pPr>
            <a:r>
              <a:rPr lang="en-US" altLang="en-US" sz="2400">
                <a:solidFill>
                  <a:srgbClr val="000000"/>
                </a:solidFill>
                <a:sym typeface="Symbol" pitchFamily="18" charset="2"/>
              </a:rPr>
              <a:t></a:t>
            </a:r>
            <a:r>
              <a:rPr lang="en-US" altLang="en-US" sz="2400">
                <a:solidFill>
                  <a:srgbClr val="000000"/>
                </a:solidFill>
              </a:rPr>
              <a:t>Note that the </a:t>
            </a:r>
            <a:r>
              <a:rPr lang="en-US" altLang="en-US" sz="2400">
                <a:solidFill>
                  <a:srgbClr val="006600"/>
                </a:solidFill>
              </a:rPr>
              <a:t>light lines</a:t>
            </a:r>
            <a:r>
              <a:rPr lang="en-US" altLang="en-US" sz="2400">
                <a:solidFill>
                  <a:srgbClr val="000000"/>
                </a:solidFill>
              </a:rPr>
              <a:t> still work                                           to preserve the coordinate gridlines.</a:t>
            </a:r>
          </a:p>
        </p:txBody>
      </p:sp>
      <p:sp>
        <p:nvSpPr>
          <p:cNvPr id="34819" name="Rectangle 118"/>
          <p:cNvSpPr>
            <a:spLocks noChangeArrowheads="1"/>
          </p:cNvSpPr>
          <p:nvPr/>
        </p:nvSpPr>
        <p:spPr bwMode="auto">
          <a:xfrm>
            <a:off x="685800" y="393700"/>
            <a:ext cx="77724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b="1">
                <a:solidFill>
                  <a:schemeClr val="tx2"/>
                </a:solidFill>
              </a:rPr>
              <a:t>Option A: Relativity</a:t>
            </a:r>
            <a:br>
              <a:rPr lang="en-US" altLang="en-US" sz="2800" b="1">
                <a:solidFill>
                  <a:schemeClr val="tx2"/>
                </a:solidFill>
              </a:rPr>
            </a:br>
            <a:r>
              <a:rPr lang="en-US" altLang="en-US" sz="2800"/>
              <a:t>A.3 – Spacetime diagrams</a:t>
            </a:r>
          </a:p>
        </p:txBody>
      </p:sp>
      <p:grpSp>
        <p:nvGrpSpPr>
          <p:cNvPr id="2" name="Group 15"/>
          <p:cNvGrpSpPr>
            <a:grpSpLocks/>
          </p:cNvGrpSpPr>
          <p:nvPr/>
        </p:nvGrpSpPr>
        <p:grpSpPr bwMode="auto">
          <a:xfrm>
            <a:off x="881063" y="1793875"/>
            <a:ext cx="7358062" cy="481013"/>
            <a:chOff x="555" y="3963"/>
            <a:chExt cx="4635" cy="303"/>
          </a:xfrm>
        </p:grpSpPr>
        <p:sp>
          <p:nvSpPr>
            <p:cNvPr id="34830" name="Text Box 30"/>
            <p:cNvSpPr txBox="1">
              <a:spLocks noChangeArrowheads="1"/>
            </p:cNvSpPr>
            <p:nvPr/>
          </p:nvSpPr>
          <p:spPr bwMode="auto">
            <a:xfrm>
              <a:off x="2402" y="3978"/>
              <a:ext cx="2787" cy="28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400">
                  <a:solidFill>
                    <a:schemeClr val="bg1"/>
                  </a:solidFill>
                </a:rPr>
                <a:t>angle between </a:t>
              </a:r>
              <a:r>
                <a:rPr lang="en-US" altLang="en-US" sz="2400" i="1">
                  <a:solidFill>
                    <a:schemeClr val="bg1"/>
                  </a:solidFill>
                </a:rPr>
                <a:t>ct</a:t>
              </a:r>
              <a:r>
                <a:rPr lang="en-US" altLang="en-US" sz="2400">
                  <a:solidFill>
                    <a:schemeClr val="bg1"/>
                  </a:solidFill>
                </a:rPr>
                <a:t> and </a:t>
              </a:r>
              <a:r>
                <a:rPr lang="en-US" altLang="en-US" sz="2400" i="1">
                  <a:solidFill>
                    <a:schemeClr val="bg1"/>
                  </a:solidFill>
                </a:rPr>
                <a:t>ct’</a:t>
              </a:r>
              <a:r>
                <a:rPr lang="en-US" altLang="en-US" sz="2400">
                  <a:solidFill>
                    <a:schemeClr val="bg1"/>
                  </a:solidFill>
                </a:rPr>
                <a:t> axes</a:t>
              </a:r>
            </a:p>
          </p:txBody>
        </p:sp>
        <p:sp>
          <p:nvSpPr>
            <p:cNvPr id="34831" name="Rectangle 31"/>
            <p:cNvSpPr>
              <a:spLocks noChangeArrowheads="1"/>
            </p:cNvSpPr>
            <p:nvPr/>
          </p:nvSpPr>
          <p:spPr bwMode="auto">
            <a:xfrm>
              <a:off x="555" y="3981"/>
              <a:ext cx="4635" cy="279"/>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34832" name="Rectangle 32"/>
            <p:cNvSpPr>
              <a:spLocks noChangeArrowheads="1"/>
            </p:cNvSpPr>
            <p:nvPr/>
          </p:nvSpPr>
          <p:spPr bwMode="auto">
            <a:xfrm>
              <a:off x="625" y="3963"/>
              <a:ext cx="3440"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90000"/>
                </a:lnSpc>
                <a:buFontTx/>
                <a:buNone/>
              </a:pPr>
              <a:r>
                <a:rPr lang="en-US" altLang="en-US" sz="2400">
                  <a:sym typeface="Symbol" pitchFamily="18" charset="2"/>
                </a:rPr>
                <a:t> = tan</a:t>
              </a:r>
              <a:r>
                <a:rPr lang="en-US" altLang="en-US" sz="2400" baseline="30000">
                  <a:sym typeface="Symbol" pitchFamily="18" charset="2"/>
                </a:rPr>
                <a:t>-1</a:t>
              </a:r>
              <a:r>
                <a:rPr lang="en-US" altLang="en-US" sz="2400">
                  <a:sym typeface="Symbol" pitchFamily="18" charset="2"/>
                </a:rPr>
                <a:t>( </a:t>
              </a:r>
              <a:r>
                <a:rPr lang="en-US" altLang="en-US" sz="2400" i="1">
                  <a:solidFill>
                    <a:srgbClr val="000000"/>
                  </a:solidFill>
                </a:rPr>
                <a:t>v</a:t>
              </a:r>
              <a:r>
                <a:rPr lang="en-US" altLang="en-US" sz="2400">
                  <a:solidFill>
                    <a:srgbClr val="000000"/>
                  </a:solidFill>
                  <a:sym typeface="Symbol" pitchFamily="18" charset="2"/>
                </a:rPr>
                <a:t> </a:t>
              </a:r>
              <a:r>
                <a:rPr lang="en-US" altLang="en-US" sz="2400" i="1">
                  <a:solidFill>
                    <a:srgbClr val="000000"/>
                  </a:solidFill>
                  <a:sym typeface="Symbol" pitchFamily="18" charset="2"/>
                </a:rPr>
                <a:t>/ c </a:t>
              </a:r>
              <a:r>
                <a:rPr lang="en-US" altLang="en-US" sz="2400">
                  <a:solidFill>
                    <a:srgbClr val="000000"/>
                  </a:solidFill>
                  <a:sym typeface="Symbol" pitchFamily="18" charset="2"/>
                </a:rPr>
                <a:t>).</a:t>
              </a:r>
            </a:p>
          </p:txBody>
        </p:sp>
      </p:grpSp>
      <p:pic>
        <p:nvPicPr>
          <p:cNvPr id="79895" name="Picture 23"/>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22975" y="3154363"/>
            <a:ext cx="2676525" cy="25336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29"/>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80000">
            <a:off x="5381625" y="3071813"/>
            <a:ext cx="3479800" cy="34480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96" name="Line 24"/>
          <p:cNvSpPr>
            <a:spLocks noChangeShapeType="1"/>
          </p:cNvSpPr>
          <p:nvPr/>
        </p:nvSpPr>
        <p:spPr bwMode="auto">
          <a:xfrm>
            <a:off x="6105525" y="5162550"/>
            <a:ext cx="546100" cy="515938"/>
          </a:xfrm>
          <a:prstGeom prst="line">
            <a:avLst/>
          </a:prstGeom>
          <a:noFill/>
          <a:ln w="38100">
            <a:solidFill>
              <a:srgbClr val="0066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9897" name="Line 25"/>
          <p:cNvSpPr>
            <a:spLocks noChangeShapeType="1"/>
          </p:cNvSpPr>
          <p:nvPr/>
        </p:nvSpPr>
        <p:spPr bwMode="auto">
          <a:xfrm>
            <a:off x="5988050" y="4778375"/>
            <a:ext cx="1071563" cy="1020763"/>
          </a:xfrm>
          <a:prstGeom prst="line">
            <a:avLst/>
          </a:prstGeom>
          <a:noFill/>
          <a:ln w="38100">
            <a:solidFill>
              <a:srgbClr val="0066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9898" name="Line 26"/>
          <p:cNvSpPr>
            <a:spLocks noChangeShapeType="1"/>
          </p:cNvSpPr>
          <p:nvPr/>
        </p:nvSpPr>
        <p:spPr bwMode="auto">
          <a:xfrm>
            <a:off x="5870575" y="4395788"/>
            <a:ext cx="1582738" cy="1471612"/>
          </a:xfrm>
          <a:prstGeom prst="line">
            <a:avLst/>
          </a:prstGeom>
          <a:noFill/>
          <a:ln w="38100">
            <a:solidFill>
              <a:srgbClr val="0066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 name="Text Box 26"/>
          <p:cNvSpPr txBox="1">
            <a:spLocks noChangeArrowheads="1"/>
          </p:cNvSpPr>
          <p:nvPr/>
        </p:nvSpPr>
        <p:spPr bwMode="auto">
          <a:xfrm>
            <a:off x="5783263" y="3971925"/>
            <a:ext cx="4476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rgbClr val="000000"/>
                </a:solidFill>
                <a:sym typeface="Symbol" pitchFamily="18" charset="2"/>
              </a:rPr>
              <a:t>-</a:t>
            </a:r>
          </a:p>
        </p:txBody>
      </p:sp>
      <p:sp>
        <p:nvSpPr>
          <p:cNvPr id="14" name="Arc 12"/>
          <p:cNvSpPr>
            <a:spLocks/>
          </p:cNvSpPr>
          <p:nvPr/>
        </p:nvSpPr>
        <p:spPr bwMode="auto">
          <a:xfrm>
            <a:off x="5767388" y="4011613"/>
            <a:ext cx="457200" cy="1516062"/>
          </a:xfrm>
          <a:custGeom>
            <a:avLst/>
            <a:gdLst>
              <a:gd name="T0" fmla="*/ 0 w 5488"/>
              <a:gd name="T1" fmla="*/ 0 h 21600"/>
              <a:gd name="T2" fmla="*/ 2147483647 w 5488"/>
              <a:gd name="T3" fmla="*/ 2147483647 h 21600"/>
              <a:gd name="T4" fmla="*/ 0 w 5488"/>
              <a:gd name="T5" fmla="*/ 2147483647 h 21600"/>
              <a:gd name="T6" fmla="*/ 0 60000 65536"/>
              <a:gd name="T7" fmla="*/ 0 60000 65536"/>
              <a:gd name="T8" fmla="*/ 0 60000 65536"/>
              <a:gd name="T9" fmla="*/ 0 w 5488"/>
              <a:gd name="T10" fmla="*/ 0 h 21600"/>
              <a:gd name="T11" fmla="*/ 5488 w 5488"/>
              <a:gd name="T12" fmla="*/ 21600 h 21600"/>
            </a:gdLst>
            <a:ahLst/>
            <a:cxnLst>
              <a:cxn ang="T6">
                <a:pos x="T0" y="T1"/>
              </a:cxn>
              <a:cxn ang="T7">
                <a:pos x="T2" y="T3"/>
              </a:cxn>
              <a:cxn ang="T8">
                <a:pos x="T4" y="T5"/>
              </a:cxn>
            </a:cxnLst>
            <a:rect l="T9" t="T10" r="T11" b="T12"/>
            <a:pathLst>
              <a:path w="5488" h="21600" fill="none" extrusionOk="0">
                <a:moveTo>
                  <a:pt x="-1" y="0"/>
                </a:moveTo>
                <a:cubicBezTo>
                  <a:pt x="1852" y="0"/>
                  <a:pt x="3696" y="238"/>
                  <a:pt x="5488" y="708"/>
                </a:cubicBezTo>
              </a:path>
              <a:path w="5488" h="21600" stroke="0" extrusionOk="0">
                <a:moveTo>
                  <a:pt x="-1" y="0"/>
                </a:moveTo>
                <a:cubicBezTo>
                  <a:pt x="1852" y="0"/>
                  <a:pt x="3696" y="238"/>
                  <a:pt x="5488" y="708"/>
                </a:cubicBezTo>
                <a:lnTo>
                  <a:pt x="0" y="21600"/>
                </a:lnTo>
                <a:lnTo>
                  <a:pt x="-1" y="0"/>
                </a:lnTo>
                <a:close/>
              </a:path>
            </a:pathLst>
          </a:custGeom>
          <a:noFill/>
          <a:ln w="28575">
            <a:solidFill>
              <a:schemeClr val="tx1"/>
            </a:solidFill>
            <a:round/>
            <a:headEnd type="arrow"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 name="Text Box 26"/>
          <p:cNvSpPr txBox="1">
            <a:spLocks noChangeArrowheads="1"/>
          </p:cNvSpPr>
          <p:nvPr/>
        </p:nvSpPr>
        <p:spPr bwMode="auto">
          <a:xfrm>
            <a:off x="7339013" y="5475288"/>
            <a:ext cx="4476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ym typeface="Symbol" pitchFamily="18" charset="2"/>
              </a:rPr>
              <a:t>-</a:t>
            </a:r>
          </a:p>
        </p:txBody>
      </p:sp>
      <p:sp>
        <p:nvSpPr>
          <p:cNvPr id="16" name="Arc 13"/>
          <p:cNvSpPr>
            <a:spLocks/>
          </p:cNvSpPr>
          <p:nvPr/>
        </p:nvSpPr>
        <p:spPr bwMode="auto">
          <a:xfrm rot="5400000" flipH="1">
            <a:off x="6788944" y="4996657"/>
            <a:ext cx="438150" cy="1516062"/>
          </a:xfrm>
          <a:custGeom>
            <a:avLst/>
            <a:gdLst>
              <a:gd name="T0" fmla="*/ 0 w 5488"/>
              <a:gd name="T1" fmla="*/ 0 h 21600"/>
              <a:gd name="T2" fmla="*/ 2147483647 w 5488"/>
              <a:gd name="T3" fmla="*/ 2147483647 h 21600"/>
              <a:gd name="T4" fmla="*/ 0 w 5488"/>
              <a:gd name="T5" fmla="*/ 2147483647 h 21600"/>
              <a:gd name="T6" fmla="*/ 0 60000 65536"/>
              <a:gd name="T7" fmla="*/ 0 60000 65536"/>
              <a:gd name="T8" fmla="*/ 0 60000 65536"/>
              <a:gd name="T9" fmla="*/ 0 w 5488"/>
              <a:gd name="T10" fmla="*/ 0 h 21600"/>
              <a:gd name="T11" fmla="*/ 5488 w 5488"/>
              <a:gd name="T12" fmla="*/ 21600 h 21600"/>
            </a:gdLst>
            <a:ahLst/>
            <a:cxnLst>
              <a:cxn ang="T6">
                <a:pos x="T0" y="T1"/>
              </a:cxn>
              <a:cxn ang="T7">
                <a:pos x="T2" y="T3"/>
              </a:cxn>
              <a:cxn ang="T8">
                <a:pos x="T4" y="T5"/>
              </a:cxn>
            </a:cxnLst>
            <a:rect l="T9" t="T10" r="T11" b="T12"/>
            <a:pathLst>
              <a:path w="5488" h="21600" fill="none" extrusionOk="0">
                <a:moveTo>
                  <a:pt x="-1" y="0"/>
                </a:moveTo>
                <a:cubicBezTo>
                  <a:pt x="1852" y="0"/>
                  <a:pt x="3696" y="238"/>
                  <a:pt x="5488" y="708"/>
                </a:cubicBezTo>
              </a:path>
              <a:path w="5488" h="21600" stroke="0" extrusionOk="0">
                <a:moveTo>
                  <a:pt x="-1" y="0"/>
                </a:moveTo>
                <a:cubicBezTo>
                  <a:pt x="1852" y="0"/>
                  <a:pt x="3696" y="238"/>
                  <a:pt x="5488" y="708"/>
                </a:cubicBezTo>
                <a:lnTo>
                  <a:pt x="0" y="21600"/>
                </a:lnTo>
                <a:lnTo>
                  <a:pt x="-1" y="0"/>
                </a:lnTo>
                <a:close/>
              </a:path>
            </a:pathLst>
          </a:custGeom>
          <a:noFill/>
          <a:ln w="28575">
            <a:solidFill>
              <a:schemeClr val="tx1"/>
            </a:solidFill>
            <a:round/>
            <a:headEnd type="arrow"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73730">
                                            <p:txEl>
                                              <p:pRg st="2" end="2"/>
                                            </p:txEl>
                                          </p:spTgt>
                                        </p:tgtEl>
                                        <p:attrNameLst>
                                          <p:attrName>style.visibility</p:attrName>
                                        </p:attrNameLst>
                                      </p:cBhvr>
                                      <p:to>
                                        <p:strVal val="visible"/>
                                      </p:to>
                                    </p:set>
                                    <p:anim calcmode="lin" valueType="num">
                                      <p:cBhvr additive="base">
                                        <p:cTn id="14" dur="500" fill="hold"/>
                                        <p:tgtEl>
                                          <p:spTgt spid="73730">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7373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arrow.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79895"/>
                                        </p:tgtEl>
                                        <p:attrNameLst>
                                          <p:attrName>style.visibility</p:attrName>
                                        </p:attrNameLst>
                                      </p:cBhvr>
                                      <p:to>
                                        <p:strVal val="visible"/>
                                      </p:to>
                                    </p:set>
                                    <p:animEffect transition="in" filter="fade">
                                      <p:cBhvr>
                                        <p:cTn id="20" dur="2000"/>
                                        <p:tgtEl>
                                          <p:spTgt spid="7989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73730">
                                            <p:txEl>
                                              <p:pRg st="3" end="3"/>
                                            </p:txEl>
                                          </p:spTgt>
                                        </p:tgtEl>
                                        <p:attrNameLst>
                                          <p:attrName>style.visibility</p:attrName>
                                        </p:attrNameLst>
                                      </p:cBhvr>
                                      <p:to>
                                        <p:strVal val="visible"/>
                                      </p:to>
                                    </p:set>
                                    <p:anim calcmode="lin" valueType="num">
                                      <p:cBhvr additive="base">
                                        <p:cTn id="25" dur="500" fill="hold"/>
                                        <p:tgtEl>
                                          <p:spTgt spid="7373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373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73730">
                                            <p:txEl>
                                              <p:pRg st="4" end="4"/>
                                            </p:txEl>
                                          </p:spTgt>
                                        </p:tgtEl>
                                        <p:attrNameLst>
                                          <p:attrName>style.visibility</p:attrName>
                                        </p:attrNameLst>
                                      </p:cBhvr>
                                      <p:to>
                                        <p:strVal val="visible"/>
                                      </p:to>
                                    </p:set>
                                    <p:anim calcmode="lin" valueType="num">
                                      <p:cBhvr additive="base">
                                        <p:cTn id="31" dur="500" fill="hold"/>
                                        <p:tgtEl>
                                          <p:spTgt spid="7373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373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73730">
                                            <p:txEl>
                                              <p:pRg st="5" end="5"/>
                                            </p:txEl>
                                          </p:spTgt>
                                        </p:tgtEl>
                                        <p:attrNameLst>
                                          <p:attrName>style.visibility</p:attrName>
                                        </p:attrNameLst>
                                      </p:cBhvr>
                                      <p:to>
                                        <p:strVal val="visible"/>
                                      </p:to>
                                    </p:set>
                                    <p:anim calcmode="lin" valueType="num">
                                      <p:cBhvr additive="base">
                                        <p:cTn id="37" dur="500" fill="hold"/>
                                        <p:tgtEl>
                                          <p:spTgt spid="73730">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373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73730">
                                            <p:txEl>
                                              <p:pRg st="6" end="6"/>
                                            </p:txEl>
                                          </p:spTgt>
                                        </p:tgtEl>
                                        <p:attrNameLst>
                                          <p:attrName>style.visibility</p:attrName>
                                        </p:attrNameLst>
                                      </p:cBhvr>
                                      <p:to>
                                        <p:strVal val="visible"/>
                                      </p:to>
                                    </p:set>
                                    <p:anim calcmode="lin" valueType="num">
                                      <p:cBhvr additive="base">
                                        <p:cTn id="43" dur="500" fill="hold"/>
                                        <p:tgtEl>
                                          <p:spTgt spid="73730">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3730">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73730">
                                            <p:txEl>
                                              <p:pRg st="7" end="7"/>
                                            </p:txEl>
                                          </p:spTgt>
                                        </p:tgtEl>
                                        <p:attrNameLst>
                                          <p:attrName>style.visibility</p:attrName>
                                        </p:attrNameLst>
                                      </p:cBhvr>
                                      <p:to>
                                        <p:strVal val="visible"/>
                                      </p:to>
                                    </p:set>
                                    <p:anim calcmode="lin" valueType="num">
                                      <p:cBhvr additive="base">
                                        <p:cTn id="49" dur="500" fill="hold"/>
                                        <p:tgtEl>
                                          <p:spTgt spid="73730">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3730">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73730">
                                            <p:txEl>
                                              <p:pRg st="8" end="8"/>
                                            </p:txEl>
                                          </p:spTgt>
                                        </p:tgtEl>
                                        <p:attrNameLst>
                                          <p:attrName>style.visibility</p:attrName>
                                        </p:attrNameLst>
                                      </p:cBhvr>
                                      <p:to>
                                        <p:strVal val="visible"/>
                                      </p:to>
                                    </p:set>
                                    <p:anim calcmode="lin" valueType="num">
                                      <p:cBhvr additive="base">
                                        <p:cTn id="55" dur="500" fill="hold"/>
                                        <p:tgtEl>
                                          <p:spTgt spid="73730">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3730">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53" presetClass="entr" presetSubtype="0"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p:cTn id="61" dur="500" fill="hold"/>
                                        <p:tgtEl>
                                          <p:spTgt spid="13"/>
                                        </p:tgtEl>
                                        <p:attrNameLst>
                                          <p:attrName>ppt_w</p:attrName>
                                        </p:attrNameLst>
                                      </p:cBhvr>
                                      <p:tavLst>
                                        <p:tav tm="0">
                                          <p:val>
                                            <p:fltVal val="0"/>
                                          </p:val>
                                        </p:tav>
                                        <p:tav tm="100000">
                                          <p:val>
                                            <p:strVal val="#ppt_w"/>
                                          </p:val>
                                        </p:tav>
                                      </p:tavLst>
                                    </p:anim>
                                    <p:anim calcmode="lin" valueType="num">
                                      <p:cBhvr>
                                        <p:cTn id="62" dur="500" fill="hold"/>
                                        <p:tgtEl>
                                          <p:spTgt spid="13"/>
                                        </p:tgtEl>
                                        <p:attrNameLst>
                                          <p:attrName>ppt_h</p:attrName>
                                        </p:attrNameLst>
                                      </p:cBhvr>
                                      <p:tavLst>
                                        <p:tav tm="0">
                                          <p:val>
                                            <p:fltVal val="0"/>
                                          </p:val>
                                        </p:tav>
                                        <p:tav tm="100000">
                                          <p:val>
                                            <p:strVal val="#ppt_h"/>
                                          </p:val>
                                        </p:tav>
                                      </p:tavLst>
                                    </p:anim>
                                    <p:animEffect transition="in" filter="fade">
                                      <p:cBhvr>
                                        <p:cTn id="63" dur="500"/>
                                        <p:tgtEl>
                                          <p:spTgt spid="13"/>
                                        </p:tgtEl>
                                      </p:cBhvr>
                                    </p:animEffect>
                                  </p:childTnLst>
                                  <p:subTnLst>
                                    <p:audio>
                                      <p:cMediaNode>
                                        <p:cTn display="0" masterRel="sameClick">
                                          <p:stCondLst>
                                            <p:cond evt="begin" delay="0">
                                              <p:tn val="59"/>
                                            </p:cond>
                                          </p:stCondLst>
                                          <p:endCondLst>
                                            <p:cond evt="onStopAudio" delay="0">
                                              <p:tgtEl>
                                                <p:sldTgt/>
                                              </p:tgtEl>
                                            </p:cond>
                                          </p:endCondLst>
                                        </p:cTn>
                                        <p:tgtEl>
                                          <p:sndTgt r:embed="rId5" name="cashreg.wav"/>
                                        </p:tgtEl>
                                      </p:cMediaNode>
                                    </p:audio>
                                  </p:subTnLst>
                                </p:cTn>
                              </p:par>
                              <p:par>
                                <p:cTn id="64" presetID="22" presetClass="entr" presetSubtype="2" fill="hold" grpId="0" nodeType="with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wipe(right)">
                                      <p:cBhvr>
                                        <p:cTn id="66" dur="500"/>
                                        <p:tgtEl>
                                          <p:spTgt spid="14"/>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53" presetClass="entr" presetSubtype="0" fill="hold" grpId="0" nodeType="click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p:cTn id="71" dur="500" fill="hold"/>
                                        <p:tgtEl>
                                          <p:spTgt spid="15"/>
                                        </p:tgtEl>
                                        <p:attrNameLst>
                                          <p:attrName>ppt_w</p:attrName>
                                        </p:attrNameLst>
                                      </p:cBhvr>
                                      <p:tavLst>
                                        <p:tav tm="0">
                                          <p:val>
                                            <p:fltVal val="0"/>
                                          </p:val>
                                        </p:tav>
                                        <p:tav tm="100000">
                                          <p:val>
                                            <p:strVal val="#ppt_w"/>
                                          </p:val>
                                        </p:tav>
                                      </p:tavLst>
                                    </p:anim>
                                    <p:anim calcmode="lin" valueType="num">
                                      <p:cBhvr>
                                        <p:cTn id="72" dur="500" fill="hold"/>
                                        <p:tgtEl>
                                          <p:spTgt spid="15"/>
                                        </p:tgtEl>
                                        <p:attrNameLst>
                                          <p:attrName>ppt_h</p:attrName>
                                        </p:attrNameLst>
                                      </p:cBhvr>
                                      <p:tavLst>
                                        <p:tav tm="0">
                                          <p:val>
                                            <p:fltVal val="0"/>
                                          </p:val>
                                        </p:tav>
                                        <p:tav tm="100000">
                                          <p:val>
                                            <p:strVal val="#ppt_h"/>
                                          </p:val>
                                        </p:tav>
                                      </p:tavLst>
                                    </p:anim>
                                    <p:animEffect transition="in" filter="fade">
                                      <p:cBhvr>
                                        <p:cTn id="73" dur="500"/>
                                        <p:tgtEl>
                                          <p:spTgt spid="15"/>
                                        </p:tgtEl>
                                      </p:cBhvr>
                                    </p:animEffect>
                                  </p:childTnLst>
                                  <p:subTnLst>
                                    <p:audio>
                                      <p:cMediaNode>
                                        <p:cTn display="0" masterRel="sameClick">
                                          <p:stCondLst>
                                            <p:cond evt="begin" delay="0">
                                              <p:tn val="69"/>
                                            </p:cond>
                                          </p:stCondLst>
                                          <p:endCondLst>
                                            <p:cond evt="onStopAudio" delay="0">
                                              <p:tgtEl>
                                                <p:sldTgt/>
                                              </p:tgtEl>
                                            </p:cond>
                                          </p:endCondLst>
                                        </p:cTn>
                                        <p:tgtEl>
                                          <p:sndTgt r:embed="rId5" name="cashreg.wav"/>
                                        </p:tgtEl>
                                      </p:cMediaNode>
                                    </p:audio>
                                  </p:subTnLst>
                                </p:cTn>
                              </p:par>
                              <p:par>
                                <p:cTn id="74" presetID="22" presetClass="entr" presetSubtype="1" fill="hold" grpId="0" nodeType="with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wipe(up)">
                                      <p:cBhvr>
                                        <p:cTn id="76" dur="500"/>
                                        <p:tgtEl>
                                          <p:spTgt spid="16"/>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10" presetClass="entr" presetSubtype="0" fill="hold" nodeType="clickEffect">
                                  <p:stCondLst>
                                    <p:cond delay="0"/>
                                  </p:stCondLst>
                                  <p:childTnLst>
                                    <p:set>
                                      <p:cBhvr>
                                        <p:cTn id="80" dur="1" fill="hold">
                                          <p:stCondLst>
                                            <p:cond delay="0"/>
                                          </p:stCondLst>
                                        </p:cTn>
                                        <p:tgtEl>
                                          <p:spTgt spid="34822"/>
                                        </p:tgtEl>
                                        <p:attrNameLst>
                                          <p:attrName>style.visibility</p:attrName>
                                        </p:attrNameLst>
                                      </p:cBhvr>
                                      <p:to>
                                        <p:strVal val="visible"/>
                                      </p:to>
                                    </p:set>
                                    <p:animEffect transition="in" filter="fade">
                                      <p:cBhvr>
                                        <p:cTn id="81" dur="500"/>
                                        <p:tgtEl>
                                          <p:spTgt spid="34822"/>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2" presetClass="entr" presetSubtype="4" fill="hold" nodeType="clickEffect">
                                  <p:stCondLst>
                                    <p:cond delay="0"/>
                                  </p:stCondLst>
                                  <p:childTnLst>
                                    <p:set>
                                      <p:cBhvr>
                                        <p:cTn id="85" dur="1" fill="hold">
                                          <p:stCondLst>
                                            <p:cond delay="0"/>
                                          </p:stCondLst>
                                        </p:cTn>
                                        <p:tgtEl>
                                          <p:spTgt spid="73730">
                                            <p:txEl>
                                              <p:pRg st="9" end="9"/>
                                            </p:txEl>
                                          </p:spTgt>
                                        </p:tgtEl>
                                        <p:attrNameLst>
                                          <p:attrName>style.visibility</p:attrName>
                                        </p:attrNameLst>
                                      </p:cBhvr>
                                      <p:to>
                                        <p:strVal val="visible"/>
                                      </p:to>
                                    </p:set>
                                    <p:anim calcmode="lin" valueType="num">
                                      <p:cBhvr additive="base">
                                        <p:cTn id="86" dur="500" fill="hold"/>
                                        <p:tgtEl>
                                          <p:spTgt spid="73730">
                                            <p:txEl>
                                              <p:pRg st="9" end="9"/>
                                            </p:txEl>
                                          </p:spTgt>
                                        </p:tgtEl>
                                        <p:attrNameLst>
                                          <p:attrName>ppt_x</p:attrName>
                                        </p:attrNameLst>
                                      </p:cBhvr>
                                      <p:tavLst>
                                        <p:tav tm="0">
                                          <p:val>
                                            <p:strVal val="#ppt_x"/>
                                          </p:val>
                                        </p:tav>
                                        <p:tav tm="100000">
                                          <p:val>
                                            <p:strVal val="#ppt_x"/>
                                          </p:val>
                                        </p:tav>
                                      </p:tavLst>
                                    </p:anim>
                                    <p:anim calcmode="lin" valueType="num">
                                      <p:cBhvr additive="base">
                                        <p:cTn id="87" dur="500" fill="hold"/>
                                        <p:tgtEl>
                                          <p:spTgt spid="73730">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4"/>
                                            </p:cond>
                                          </p:stCondLst>
                                          <p:endCondLst>
                                            <p:cond evt="onStopAudio" delay="0">
                                              <p:tgtEl>
                                                <p:sldTgt/>
                                              </p:tgtEl>
                                            </p:cond>
                                          </p:endCondLst>
                                        </p:cTn>
                                        <p:tgtEl>
                                          <p:sndTgt r:embed="rId4" name="arrow.wav"/>
                                        </p:tgtEl>
                                      </p:cMediaNode>
                                    </p:audio>
                                  </p:sub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79896"/>
                                        </p:tgtEl>
                                        <p:attrNameLst>
                                          <p:attrName>style.visibility</p:attrName>
                                        </p:attrNameLst>
                                      </p:cBhvr>
                                      <p:to>
                                        <p:strVal val="visible"/>
                                      </p:to>
                                    </p:set>
                                    <p:animEffect transition="in" filter="wipe(left)">
                                      <p:cBhvr>
                                        <p:cTn id="92" dur="1000"/>
                                        <p:tgtEl>
                                          <p:spTgt spid="79896"/>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79897"/>
                                        </p:tgtEl>
                                        <p:attrNameLst>
                                          <p:attrName>style.visibility</p:attrName>
                                        </p:attrNameLst>
                                      </p:cBhvr>
                                      <p:to>
                                        <p:strVal val="visible"/>
                                      </p:to>
                                    </p:set>
                                    <p:animEffect transition="in" filter="wipe(left)">
                                      <p:cBhvr>
                                        <p:cTn id="97" dur="1000"/>
                                        <p:tgtEl>
                                          <p:spTgt spid="79897"/>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79898"/>
                                        </p:tgtEl>
                                        <p:attrNameLst>
                                          <p:attrName>style.visibility</p:attrName>
                                        </p:attrNameLst>
                                      </p:cBhvr>
                                      <p:to>
                                        <p:strVal val="visible"/>
                                      </p:to>
                                    </p:set>
                                    <p:animEffect transition="in" filter="wipe(left)">
                                      <p:cBhvr>
                                        <p:cTn id="102" dur="1000"/>
                                        <p:tgtEl>
                                          <p:spTgt spid="798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96" grpId="0" animBg="1"/>
      <p:bldP spid="79897" grpId="0" animBg="1"/>
      <p:bldP spid="79898" grpId="0" animBg="1"/>
      <p:bldP spid="13" grpId="0"/>
      <p:bldP spid="14" grpId="0" animBg="1"/>
      <p:bldP spid="15" grpId="0"/>
      <p:bldP spid="1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ChangeArrowheads="1"/>
          </p:cNvSpPr>
          <p:nvPr/>
        </p:nvSpPr>
        <p:spPr bwMode="auto">
          <a:xfrm>
            <a:off x="685800" y="1735138"/>
            <a:ext cx="7772400" cy="5122862"/>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a:solidFill>
                  <a:srgbClr val="000000"/>
                </a:solidFill>
                <a:sym typeface="Symbol" pitchFamily="18" charset="2"/>
              </a:rPr>
              <a:t>EXAMPLE: </a:t>
            </a:r>
            <a:r>
              <a:rPr lang="en-US" altLang="en-US" sz="2400"/>
              <a:t>An observer in IRF S is in the exact center of a train car. At the same instant, lights at each end of the car are turned on. </a:t>
            </a:r>
          </a:p>
          <a:p>
            <a:pPr>
              <a:buFontTx/>
              <a:buNone/>
            </a:pPr>
            <a:r>
              <a:rPr lang="en-US" altLang="en-US" sz="2400"/>
              <a:t>(a) Sketch the world lines of the lights in a spacetime diagram in S.</a:t>
            </a:r>
          </a:p>
          <a:p>
            <a:pPr>
              <a:buFontTx/>
              <a:buNone/>
            </a:pPr>
            <a:r>
              <a:rPr lang="en-US" altLang="en-US" sz="2400">
                <a:solidFill>
                  <a:srgbClr val="000000"/>
                </a:solidFill>
                <a:sym typeface="Symbol" pitchFamily="18" charset="2"/>
              </a:rPr>
              <a:t>SOLUTION: Suppose the                                                      two events occur at the                                                 second unit of time </a:t>
            </a:r>
            <a:r>
              <a:rPr lang="en-US" altLang="en-US" sz="2400" i="1">
                <a:solidFill>
                  <a:srgbClr val="000000"/>
                </a:solidFill>
                <a:sym typeface="Symbol" pitchFamily="18" charset="2"/>
              </a:rPr>
              <a:t>ct</a:t>
            </a:r>
            <a:r>
              <a:rPr lang="en-US" altLang="en-US" sz="2400">
                <a:solidFill>
                  <a:srgbClr val="000000"/>
                </a:solidFill>
                <a:sym typeface="Symbol" pitchFamily="18" charset="2"/>
              </a:rPr>
              <a:t> and                                                      the first units of (+/-) </a:t>
            </a:r>
            <a:r>
              <a:rPr lang="en-US" altLang="en-US" sz="2400" i="1">
                <a:solidFill>
                  <a:srgbClr val="000000"/>
                </a:solidFill>
                <a:sym typeface="Symbol" pitchFamily="18" charset="2"/>
              </a:rPr>
              <a:t>x</a:t>
            </a:r>
            <a:r>
              <a:rPr lang="en-US" altLang="en-US" sz="2400">
                <a:solidFill>
                  <a:srgbClr val="000000"/>
                </a:solidFill>
                <a:sym typeface="Symbol" pitchFamily="18" charset="2"/>
              </a:rPr>
              <a:t> in S.</a:t>
            </a:r>
          </a:p>
          <a:p>
            <a:pPr>
              <a:buFontTx/>
              <a:buNone/>
            </a:pPr>
            <a:r>
              <a:rPr lang="en-US" altLang="en-US" sz="2400">
                <a:solidFill>
                  <a:srgbClr val="000000"/>
                </a:solidFill>
                <a:sym typeface="Symbol" pitchFamily="18" charset="2"/>
              </a:rPr>
              <a:t></a:t>
            </a:r>
            <a:r>
              <a:rPr lang="en-US" altLang="en-US" sz="2400"/>
              <a:t>Being light, the photons                                                  will travel at </a:t>
            </a:r>
            <a:r>
              <a:rPr lang="en-US" altLang="en-US" sz="2400" i="1"/>
              <a:t>c, </a:t>
            </a:r>
            <a:r>
              <a:rPr lang="en-US" altLang="en-US" sz="2400"/>
              <a:t>parallel to                                                         the light lines.</a:t>
            </a:r>
          </a:p>
          <a:p>
            <a:pPr>
              <a:buFontTx/>
              <a:buNone/>
            </a:pPr>
            <a:r>
              <a:rPr lang="en-US" altLang="en-US" sz="2400">
                <a:solidFill>
                  <a:srgbClr val="000000"/>
                </a:solidFill>
                <a:sym typeface="Symbol" pitchFamily="18" charset="2"/>
              </a:rPr>
              <a:t></a:t>
            </a:r>
            <a:r>
              <a:rPr lang="en-US" altLang="en-US" sz="2400">
                <a:sym typeface="Symbol" pitchFamily="18" charset="2"/>
              </a:rPr>
              <a:t>The observer in S sees the lights simultaneously. </a:t>
            </a:r>
            <a:endParaRPr lang="en-US" altLang="en-US" sz="2400"/>
          </a:p>
        </p:txBody>
      </p:sp>
      <p:sp>
        <p:nvSpPr>
          <p:cNvPr id="35843" name="Rectangle 118"/>
          <p:cNvSpPr>
            <a:spLocks noChangeArrowheads="1"/>
          </p:cNvSpPr>
          <p:nvPr/>
        </p:nvSpPr>
        <p:spPr bwMode="auto">
          <a:xfrm>
            <a:off x="685800" y="393700"/>
            <a:ext cx="77724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b="1">
                <a:solidFill>
                  <a:schemeClr val="tx2"/>
                </a:solidFill>
              </a:rPr>
              <a:t>Option A: Relativity</a:t>
            </a:r>
            <a:br>
              <a:rPr lang="en-US" altLang="en-US" sz="2800" b="1">
                <a:solidFill>
                  <a:schemeClr val="tx2"/>
                </a:solidFill>
              </a:rPr>
            </a:br>
            <a:r>
              <a:rPr lang="en-US" altLang="en-US" sz="2800"/>
              <a:t>A.3 – Spacetime diagrams</a:t>
            </a:r>
          </a:p>
        </p:txBody>
      </p:sp>
      <p:pic>
        <p:nvPicPr>
          <p:cNvPr id="49161" name="Picture 9"/>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4413250" y="4127500"/>
            <a:ext cx="4629150" cy="2401888"/>
          </a:xfrm>
          <a:prstGeom prst="rect">
            <a:avLst/>
          </a:prstGeom>
          <a:ln>
            <a:noFill/>
          </a:ln>
          <a:effectLst>
            <a:outerShdw blurRad="292100" dist="139700" dir="2700000" algn="tl" rotWithShape="0">
              <a:srgbClr val="333333">
                <a:alpha val="65000"/>
              </a:srgbClr>
            </a:outerShdw>
          </a:effectLst>
        </p:spPr>
      </p:pic>
      <p:sp>
        <p:nvSpPr>
          <p:cNvPr id="49171" name="Line 19"/>
          <p:cNvSpPr>
            <a:spLocks noChangeShapeType="1"/>
          </p:cNvSpPr>
          <p:nvPr/>
        </p:nvSpPr>
        <p:spPr bwMode="auto">
          <a:xfrm flipV="1">
            <a:off x="6229350" y="5237163"/>
            <a:ext cx="400050" cy="400050"/>
          </a:xfrm>
          <a:prstGeom prst="line">
            <a:avLst/>
          </a:prstGeom>
          <a:noFill/>
          <a:ln w="762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72" name="Line 20"/>
          <p:cNvSpPr>
            <a:spLocks noChangeShapeType="1"/>
          </p:cNvSpPr>
          <p:nvPr/>
        </p:nvSpPr>
        <p:spPr bwMode="auto">
          <a:xfrm flipH="1" flipV="1">
            <a:off x="6619875" y="5237163"/>
            <a:ext cx="390525" cy="390525"/>
          </a:xfrm>
          <a:prstGeom prst="line">
            <a:avLst/>
          </a:prstGeom>
          <a:noFill/>
          <a:ln w="762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67" name="Oval 15"/>
          <p:cNvSpPr>
            <a:spLocks noChangeArrowheads="1"/>
          </p:cNvSpPr>
          <p:nvPr/>
        </p:nvSpPr>
        <p:spPr bwMode="auto">
          <a:xfrm>
            <a:off x="6156325" y="5554663"/>
            <a:ext cx="152400" cy="152400"/>
          </a:xfrm>
          <a:prstGeom prst="ellipse">
            <a:avLst/>
          </a:prstGeom>
          <a:gradFill rotWithShape="1">
            <a:gsLst>
              <a:gs pos="0">
                <a:srgbClr val="FFFF00"/>
              </a:gs>
              <a:gs pos="100000">
                <a:srgbClr val="767600"/>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49168" name="Oval 16"/>
          <p:cNvSpPr>
            <a:spLocks noChangeArrowheads="1"/>
          </p:cNvSpPr>
          <p:nvPr/>
        </p:nvSpPr>
        <p:spPr bwMode="auto">
          <a:xfrm>
            <a:off x="6946900" y="5554663"/>
            <a:ext cx="152400" cy="152400"/>
          </a:xfrm>
          <a:prstGeom prst="ellipse">
            <a:avLst/>
          </a:prstGeom>
          <a:gradFill rotWithShape="1">
            <a:gsLst>
              <a:gs pos="0">
                <a:srgbClr val="FFFF00"/>
              </a:gs>
              <a:gs pos="100000">
                <a:srgbClr val="767600"/>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35849" name="Rectangle 2"/>
          <p:cNvSpPr>
            <a:spLocks noChangeArrowheads="1"/>
          </p:cNvSpPr>
          <p:nvPr/>
        </p:nvSpPr>
        <p:spPr bwMode="auto">
          <a:xfrm>
            <a:off x="685800" y="1338263"/>
            <a:ext cx="7772400" cy="430212"/>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a:solidFill>
                  <a:srgbClr val="333399"/>
                </a:solidFill>
              </a:rPr>
              <a:t>Spacetime diagrams</a:t>
            </a:r>
            <a:r>
              <a:rPr lang="en-US" altLang="en-US" sz="2400">
                <a:solidFill>
                  <a:srgbClr val="333399"/>
                </a:solidFill>
              </a:rPr>
              <a:t> – Simultaneity</a:t>
            </a:r>
            <a:endParaRPr lang="en-US" altLang="en-US" sz="2000">
              <a:solidFill>
                <a:srgbClr val="000000"/>
              </a:solidFill>
              <a:latin typeface="Courier New" pitchFamily="49" charset="0"/>
              <a:cs typeface="Times New Roman" pitchFamily="18"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3730">
                                            <p:txEl>
                                              <p:pRg st="0" end="0"/>
                                            </p:txEl>
                                          </p:spTgt>
                                        </p:tgtEl>
                                        <p:attrNameLst>
                                          <p:attrName>style.visibility</p:attrName>
                                        </p:attrNameLst>
                                      </p:cBhvr>
                                      <p:to>
                                        <p:strVal val="visible"/>
                                      </p:to>
                                    </p:set>
                                    <p:anim calcmode="lin" valueType="num">
                                      <p:cBhvr additive="base">
                                        <p:cTn id="7" dur="500" fill="hold"/>
                                        <p:tgtEl>
                                          <p:spTgt spid="7373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373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3730">
                                            <p:txEl>
                                              <p:pRg st="1" end="1"/>
                                            </p:txEl>
                                          </p:spTgt>
                                        </p:tgtEl>
                                        <p:attrNameLst>
                                          <p:attrName>style.visibility</p:attrName>
                                        </p:attrNameLst>
                                      </p:cBhvr>
                                      <p:to>
                                        <p:strVal val="visible"/>
                                      </p:to>
                                    </p:set>
                                    <p:anim calcmode="lin" valueType="num">
                                      <p:cBhvr additive="base">
                                        <p:cTn id="13" dur="500" fill="hold"/>
                                        <p:tgtEl>
                                          <p:spTgt spid="7373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373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10" presetClass="entr" presetSubtype="0" fill="hold" nodeType="withEffect">
                                  <p:stCondLst>
                                    <p:cond delay="0"/>
                                  </p:stCondLst>
                                  <p:childTnLst>
                                    <p:set>
                                      <p:cBhvr>
                                        <p:cTn id="16" dur="1" fill="hold">
                                          <p:stCondLst>
                                            <p:cond delay="0"/>
                                          </p:stCondLst>
                                        </p:cTn>
                                        <p:tgtEl>
                                          <p:spTgt spid="49161"/>
                                        </p:tgtEl>
                                        <p:attrNameLst>
                                          <p:attrName>style.visibility</p:attrName>
                                        </p:attrNameLst>
                                      </p:cBhvr>
                                      <p:to>
                                        <p:strVal val="visible"/>
                                      </p:to>
                                    </p:set>
                                    <p:animEffect transition="in" filter="fade">
                                      <p:cBhvr>
                                        <p:cTn id="17" dur="2000"/>
                                        <p:tgtEl>
                                          <p:spTgt spid="4916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73730">
                                            <p:txEl>
                                              <p:pRg st="2" end="2"/>
                                            </p:txEl>
                                          </p:spTgt>
                                        </p:tgtEl>
                                        <p:attrNameLst>
                                          <p:attrName>style.visibility</p:attrName>
                                        </p:attrNameLst>
                                      </p:cBhvr>
                                      <p:to>
                                        <p:strVal val="visible"/>
                                      </p:to>
                                    </p:set>
                                    <p:anim calcmode="lin" valueType="num">
                                      <p:cBhvr additive="base">
                                        <p:cTn id="22" dur="500" fill="hold"/>
                                        <p:tgtEl>
                                          <p:spTgt spid="73730">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7373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49167"/>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5" name="click.wav"/>
                                        </p:tgtEl>
                                      </p:cMediaNode>
                                    </p:audio>
                                  </p:subTnLst>
                                </p:cTn>
                              </p:par>
                              <p:par>
                                <p:cTn id="28" presetID="1" presetClass="entr" presetSubtype="0" fill="hold" grpId="0" nodeType="withEffect">
                                  <p:stCondLst>
                                    <p:cond delay="0"/>
                                  </p:stCondLst>
                                  <p:childTnLst>
                                    <p:set>
                                      <p:cBhvr>
                                        <p:cTn id="29" dur="1" fill="hold">
                                          <p:stCondLst>
                                            <p:cond delay="0"/>
                                          </p:stCondLst>
                                        </p:cTn>
                                        <p:tgtEl>
                                          <p:spTgt spid="49168"/>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5" name="click.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nodeType="clickEffect">
                                  <p:stCondLst>
                                    <p:cond delay="0"/>
                                  </p:stCondLst>
                                  <p:childTnLst>
                                    <p:set>
                                      <p:cBhvr>
                                        <p:cTn id="33" dur="1" fill="hold">
                                          <p:stCondLst>
                                            <p:cond delay="0"/>
                                          </p:stCondLst>
                                        </p:cTn>
                                        <p:tgtEl>
                                          <p:spTgt spid="73730">
                                            <p:txEl>
                                              <p:pRg st="3" end="3"/>
                                            </p:txEl>
                                          </p:spTgt>
                                        </p:tgtEl>
                                        <p:attrNameLst>
                                          <p:attrName>style.visibility</p:attrName>
                                        </p:attrNameLst>
                                      </p:cBhvr>
                                      <p:to>
                                        <p:strVal val="visible"/>
                                      </p:to>
                                    </p:set>
                                    <p:anim calcmode="lin" valueType="num">
                                      <p:cBhvr additive="base">
                                        <p:cTn id="34" dur="500" fill="hold"/>
                                        <p:tgtEl>
                                          <p:spTgt spid="73730">
                                            <p:txEl>
                                              <p:pRg st="3" end="3"/>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7373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arrow.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35" presetClass="path" presetSubtype="0" repeatCount="indefinite" fill="hold" grpId="1" nodeType="clickEffect">
                                  <p:stCondLst>
                                    <p:cond delay="0"/>
                                  </p:stCondLst>
                                  <p:childTnLst>
                                    <p:animMotion origin="layout" path="M 5E-6 -2.22222E-6 L -0.04202 -0.05602 " pathEditMode="relative" rAng="0" ptsTypes="AA">
                                      <p:cBhvr>
                                        <p:cTn id="39" dur="2000" fill="hold"/>
                                        <p:tgtEl>
                                          <p:spTgt spid="49168"/>
                                        </p:tgtEl>
                                        <p:attrNameLst>
                                          <p:attrName>ppt_x</p:attrName>
                                          <p:attrName>ppt_y</p:attrName>
                                        </p:attrNameLst>
                                      </p:cBhvr>
                                      <p:rCtr x="-2101" y="-2801"/>
                                    </p:animMotion>
                                  </p:childTnLst>
                                </p:cTn>
                              </p:par>
                              <p:par>
                                <p:cTn id="40" presetID="64" presetClass="path" presetSubtype="0" repeatCount="indefinite" fill="hold" grpId="1" nodeType="withEffect">
                                  <p:stCondLst>
                                    <p:cond delay="0"/>
                                  </p:stCondLst>
                                  <p:childTnLst>
                                    <p:animMotion origin="layout" path="M 2.22045E-16 -2.22222E-6 L 0.0434 -0.05764 " pathEditMode="relative" rAng="0" ptsTypes="AA">
                                      <p:cBhvr>
                                        <p:cTn id="41" dur="2000" fill="hold"/>
                                        <p:tgtEl>
                                          <p:spTgt spid="49167"/>
                                        </p:tgtEl>
                                        <p:attrNameLst>
                                          <p:attrName>ppt_x</p:attrName>
                                          <p:attrName>ppt_y</p:attrName>
                                        </p:attrNameLst>
                                      </p:cBhvr>
                                      <p:rCtr x="2170" y="-2894"/>
                                    </p:animMotion>
                                  </p:childTnLst>
                                </p:cTn>
                              </p:par>
                              <p:par>
                                <p:cTn id="42" presetID="22" presetClass="entr" presetSubtype="4" repeatCount="indefinite" fill="hold" grpId="0" nodeType="withEffect">
                                  <p:stCondLst>
                                    <p:cond delay="0"/>
                                  </p:stCondLst>
                                  <p:childTnLst>
                                    <p:set>
                                      <p:cBhvr>
                                        <p:cTn id="43" dur="1" fill="hold">
                                          <p:stCondLst>
                                            <p:cond delay="0"/>
                                          </p:stCondLst>
                                        </p:cTn>
                                        <p:tgtEl>
                                          <p:spTgt spid="49172"/>
                                        </p:tgtEl>
                                        <p:attrNameLst>
                                          <p:attrName>style.visibility</p:attrName>
                                        </p:attrNameLst>
                                      </p:cBhvr>
                                      <p:to>
                                        <p:strVal val="visible"/>
                                      </p:to>
                                    </p:set>
                                    <p:animEffect transition="in" filter="wipe(down)">
                                      <p:cBhvr>
                                        <p:cTn id="44" dur="2000"/>
                                        <p:tgtEl>
                                          <p:spTgt spid="49172"/>
                                        </p:tgtEl>
                                      </p:cBhvr>
                                    </p:animEffect>
                                  </p:childTnLst>
                                </p:cTn>
                              </p:par>
                              <p:par>
                                <p:cTn id="45" presetID="22" presetClass="entr" presetSubtype="4" repeatCount="indefinite" fill="hold" grpId="0" nodeType="withEffect">
                                  <p:stCondLst>
                                    <p:cond delay="0"/>
                                  </p:stCondLst>
                                  <p:childTnLst>
                                    <p:set>
                                      <p:cBhvr>
                                        <p:cTn id="46" dur="1" fill="hold">
                                          <p:stCondLst>
                                            <p:cond delay="0"/>
                                          </p:stCondLst>
                                        </p:cTn>
                                        <p:tgtEl>
                                          <p:spTgt spid="49171"/>
                                        </p:tgtEl>
                                        <p:attrNameLst>
                                          <p:attrName>style.visibility</p:attrName>
                                        </p:attrNameLst>
                                      </p:cBhvr>
                                      <p:to>
                                        <p:strVal val="visible"/>
                                      </p:to>
                                    </p:set>
                                    <p:animEffect transition="in" filter="wipe(down)">
                                      <p:cBhvr>
                                        <p:cTn id="47" dur="2000"/>
                                        <p:tgtEl>
                                          <p:spTgt spid="49171"/>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4" fill="hold" nodeType="clickEffect">
                                  <p:stCondLst>
                                    <p:cond delay="0"/>
                                  </p:stCondLst>
                                  <p:childTnLst>
                                    <p:set>
                                      <p:cBhvr>
                                        <p:cTn id="51" dur="1" fill="hold">
                                          <p:stCondLst>
                                            <p:cond delay="0"/>
                                          </p:stCondLst>
                                        </p:cTn>
                                        <p:tgtEl>
                                          <p:spTgt spid="73730">
                                            <p:txEl>
                                              <p:pRg st="4" end="4"/>
                                            </p:txEl>
                                          </p:spTgt>
                                        </p:tgtEl>
                                        <p:attrNameLst>
                                          <p:attrName>style.visibility</p:attrName>
                                        </p:attrNameLst>
                                      </p:cBhvr>
                                      <p:to>
                                        <p:strVal val="visible"/>
                                      </p:to>
                                    </p:set>
                                    <p:anim calcmode="lin" valueType="num">
                                      <p:cBhvr additive="base">
                                        <p:cTn id="52" dur="500" fill="hold"/>
                                        <p:tgtEl>
                                          <p:spTgt spid="73730">
                                            <p:txEl>
                                              <p:pRg st="4" end="4"/>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7373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71" grpId="0" animBg="1"/>
      <p:bldP spid="49172" grpId="0" animBg="1"/>
      <p:bldP spid="49167" grpId="0" animBg="1"/>
      <p:bldP spid="49167" grpId="1" animBg="1"/>
      <p:bldP spid="49168" grpId="0" animBg="1"/>
      <p:bldP spid="49168"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ChangeArrowheads="1"/>
          </p:cNvSpPr>
          <p:nvPr/>
        </p:nvSpPr>
        <p:spPr bwMode="auto">
          <a:xfrm>
            <a:off x="685800" y="1735138"/>
            <a:ext cx="7772400" cy="5122862"/>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a:solidFill>
                  <a:srgbClr val="000000"/>
                </a:solidFill>
                <a:sym typeface="Symbol" pitchFamily="18" charset="2"/>
              </a:rPr>
              <a:t>EXAMPLE: </a:t>
            </a:r>
            <a:r>
              <a:rPr lang="en-US" altLang="en-US" sz="2400"/>
              <a:t>An observer in IRF S is in the exact center of a train car. At the same instant, lights at each end of the car are turned on. </a:t>
            </a:r>
          </a:p>
          <a:p>
            <a:pPr>
              <a:buFontTx/>
              <a:buNone/>
            </a:pPr>
            <a:r>
              <a:rPr lang="en-US" altLang="en-US" sz="2400">
                <a:solidFill>
                  <a:srgbClr val="000000"/>
                </a:solidFill>
                <a:sym typeface="Symbol" pitchFamily="18" charset="2"/>
              </a:rPr>
              <a:t>(b) </a:t>
            </a:r>
            <a:r>
              <a:rPr lang="en-US" altLang="en-US" sz="2400"/>
              <a:t>Sketch the world line of the same lights in a spacetime diagram for an observer in S’, another IRF moving to the right relative to S. Assume the two observers are directly                                                        opposite to each other at                                                        the instant the lights are                                                            turned on.</a:t>
            </a:r>
            <a:endParaRPr lang="en-US" altLang="en-US" sz="2400">
              <a:solidFill>
                <a:srgbClr val="000000"/>
              </a:solidFill>
              <a:sym typeface="Symbol" pitchFamily="18" charset="2"/>
            </a:endParaRPr>
          </a:p>
          <a:p>
            <a:pPr>
              <a:buFontTx/>
              <a:buNone/>
            </a:pPr>
            <a:r>
              <a:rPr lang="en-US" altLang="en-US" sz="2400">
                <a:solidFill>
                  <a:srgbClr val="000000"/>
                </a:solidFill>
                <a:sym typeface="Symbol" pitchFamily="18" charset="2"/>
              </a:rPr>
              <a:t></a:t>
            </a:r>
            <a:r>
              <a:rPr lang="en-US" altLang="en-US" sz="2400"/>
              <a:t>The photon on the right is                                             observed at an earlier time                                                  than the one on the left.</a:t>
            </a:r>
          </a:p>
        </p:txBody>
      </p:sp>
      <p:pic>
        <p:nvPicPr>
          <p:cNvPr id="53251" name="Picture 3"/>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445082">
            <a:off x="4338638" y="4113213"/>
            <a:ext cx="5334000" cy="2362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Rectangle 118"/>
          <p:cNvSpPr>
            <a:spLocks noChangeArrowheads="1"/>
          </p:cNvSpPr>
          <p:nvPr/>
        </p:nvSpPr>
        <p:spPr bwMode="auto">
          <a:xfrm>
            <a:off x="685800" y="393700"/>
            <a:ext cx="77724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b="1">
                <a:solidFill>
                  <a:schemeClr val="tx2"/>
                </a:solidFill>
              </a:rPr>
              <a:t>Option A: Relativity</a:t>
            </a:r>
            <a:br>
              <a:rPr lang="en-US" altLang="en-US" sz="2800" b="1">
                <a:solidFill>
                  <a:schemeClr val="tx2"/>
                </a:solidFill>
              </a:rPr>
            </a:br>
            <a:r>
              <a:rPr lang="en-US" altLang="en-US" sz="2800"/>
              <a:t>A.3 – Spacetime diagrams</a:t>
            </a:r>
          </a:p>
        </p:txBody>
      </p:sp>
      <p:pic>
        <p:nvPicPr>
          <p:cNvPr id="36869" name="Picture 9"/>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13250" y="4140200"/>
            <a:ext cx="4629150" cy="24018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71" name="Line 19"/>
          <p:cNvSpPr>
            <a:spLocks noChangeShapeType="1"/>
          </p:cNvSpPr>
          <p:nvPr/>
        </p:nvSpPr>
        <p:spPr bwMode="auto">
          <a:xfrm flipV="1">
            <a:off x="6229350" y="4948238"/>
            <a:ext cx="704850" cy="701675"/>
          </a:xfrm>
          <a:prstGeom prst="line">
            <a:avLst/>
          </a:prstGeom>
          <a:noFill/>
          <a:ln w="762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72" name="Line 20"/>
          <p:cNvSpPr>
            <a:spLocks noChangeShapeType="1"/>
          </p:cNvSpPr>
          <p:nvPr/>
        </p:nvSpPr>
        <p:spPr bwMode="auto">
          <a:xfrm flipH="1" flipV="1">
            <a:off x="6827838" y="5435600"/>
            <a:ext cx="182562" cy="204788"/>
          </a:xfrm>
          <a:prstGeom prst="line">
            <a:avLst/>
          </a:prstGeom>
          <a:noFill/>
          <a:ln w="762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67" name="Oval 15"/>
          <p:cNvSpPr>
            <a:spLocks noChangeArrowheads="1"/>
          </p:cNvSpPr>
          <p:nvPr/>
        </p:nvSpPr>
        <p:spPr bwMode="auto">
          <a:xfrm>
            <a:off x="6156325" y="5567363"/>
            <a:ext cx="152400" cy="152400"/>
          </a:xfrm>
          <a:prstGeom prst="ellipse">
            <a:avLst/>
          </a:prstGeom>
          <a:gradFill rotWithShape="1">
            <a:gsLst>
              <a:gs pos="0">
                <a:srgbClr val="FFFF00"/>
              </a:gs>
              <a:gs pos="100000">
                <a:srgbClr val="767600"/>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49168" name="Oval 16"/>
          <p:cNvSpPr>
            <a:spLocks noChangeArrowheads="1"/>
          </p:cNvSpPr>
          <p:nvPr/>
        </p:nvSpPr>
        <p:spPr bwMode="auto">
          <a:xfrm>
            <a:off x="6946900" y="5567363"/>
            <a:ext cx="152400" cy="152400"/>
          </a:xfrm>
          <a:prstGeom prst="ellipse">
            <a:avLst/>
          </a:prstGeom>
          <a:gradFill rotWithShape="1">
            <a:gsLst>
              <a:gs pos="0">
                <a:srgbClr val="FFFF00"/>
              </a:gs>
              <a:gs pos="100000">
                <a:srgbClr val="767600"/>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36874" name="Rectangle 2"/>
          <p:cNvSpPr>
            <a:spLocks noChangeArrowheads="1"/>
          </p:cNvSpPr>
          <p:nvPr/>
        </p:nvSpPr>
        <p:spPr bwMode="auto">
          <a:xfrm>
            <a:off x="685800" y="1338263"/>
            <a:ext cx="7772400" cy="430212"/>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a:solidFill>
                  <a:srgbClr val="333399"/>
                </a:solidFill>
              </a:rPr>
              <a:t>Spacetime diagrams</a:t>
            </a:r>
            <a:r>
              <a:rPr lang="en-US" altLang="en-US" sz="2400">
                <a:solidFill>
                  <a:srgbClr val="333399"/>
                </a:solidFill>
              </a:rPr>
              <a:t> – Simultaneity</a:t>
            </a:r>
            <a:endParaRPr lang="en-US" altLang="en-US" sz="2000">
              <a:solidFill>
                <a:srgbClr val="000000"/>
              </a:solidFill>
              <a:latin typeface="Courier New" pitchFamily="49" charset="0"/>
              <a:cs typeface="Times New Roman" pitchFamily="18"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3730">
                                            <p:txEl>
                                              <p:pRg st="1" end="1"/>
                                            </p:txEl>
                                          </p:spTgt>
                                        </p:tgtEl>
                                        <p:attrNameLst>
                                          <p:attrName>style.visibility</p:attrName>
                                        </p:attrNameLst>
                                      </p:cBhvr>
                                      <p:to>
                                        <p:strVal val="visible"/>
                                      </p:to>
                                    </p:set>
                                    <p:anim calcmode="lin" valueType="num">
                                      <p:cBhvr additive="base">
                                        <p:cTn id="7" dur="500" fill="hold"/>
                                        <p:tgtEl>
                                          <p:spTgt spid="7373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373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53251"/>
                                        </p:tgtEl>
                                        <p:attrNameLst>
                                          <p:attrName>style.visibility</p:attrName>
                                        </p:attrNameLst>
                                      </p:cBhvr>
                                      <p:to>
                                        <p:strVal val="visible"/>
                                      </p:to>
                                    </p:set>
                                    <p:animEffect transition="in" filter="fade">
                                      <p:cBhvr>
                                        <p:cTn id="13" dur="500"/>
                                        <p:tgtEl>
                                          <p:spTgt spid="5325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5" presetClass="path" presetSubtype="0" repeatCount="indefinite" fill="hold" grpId="0" nodeType="clickEffect">
                                  <p:stCondLst>
                                    <p:cond delay="0"/>
                                  </p:stCondLst>
                                  <p:childTnLst>
                                    <p:animMotion origin="layout" path="M 0.00034 0.00023 L -0.02344 -0.03148 " pathEditMode="relative" rAng="0" ptsTypes="AA">
                                      <p:cBhvr>
                                        <p:cTn id="17" dur="2000" fill="hold"/>
                                        <p:tgtEl>
                                          <p:spTgt spid="49168"/>
                                        </p:tgtEl>
                                        <p:attrNameLst>
                                          <p:attrName>ppt_x</p:attrName>
                                          <p:attrName>ppt_y</p:attrName>
                                        </p:attrNameLst>
                                      </p:cBhvr>
                                      <p:rCtr x="-1198" y="-1597"/>
                                    </p:animMotion>
                                  </p:childTnLst>
                                </p:cTn>
                              </p:par>
                              <p:par>
                                <p:cTn id="18" presetID="64" presetClass="path" presetSubtype="0" repeatCount="indefinite" fill="hold" grpId="0" nodeType="withEffect">
                                  <p:stCondLst>
                                    <p:cond delay="0"/>
                                  </p:stCondLst>
                                  <p:childTnLst>
                                    <p:animMotion origin="layout" path="M 2.77778E-6 -2.59259E-6 L 0.07326 -0.10208 " pathEditMode="relative" rAng="0" ptsTypes="AA">
                                      <p:cBhvr>
                                        <p:cTn id="19" dur="2000" fill="hold"/>
                                        <p:tgtEl>
                                          <p:spTgt spid="49167"/>
                                        </p:tgtEl>
                                        <p:attrNameLst>
                                          <p:attrName>ppt_x</p:attrName>
                                          <p:attrName>ppt_y</p:attrName>
                                        </p:attrNameLst>
                                      </p:cBhvr>
                                      <p:rCtr x="3663" y="-5116"/>
                                    </p:animMotion>
                                  </p:childTnLst>
                                </p:cTn>
                              </p:par>
                              <p:par>
                                <p:cTn id="20" presetID="22" presetClass="entr" presetSubtype="4" repeatCount="indefinite" fill="hold" grpId="0" nodeType="withEffect">
                                  <p:stCondLst>
                                    <p:cond delay="0"/>
                                  </p:stCondLst>
                                  <p:childTnLst>
                                    <p:set>
                                      <p:cBhvr>
                                        <p:cTn id="21" dur="1" fill="hold">
                                          <p:stCondLst>
                                            <p:cond delay="0"/>
                                          </p:stCondLst>
                                        </p:cTn>
                                        <p:tgtEl>
                                          <p:spTgt spid="49172"/>
                                        </p:tgtEl>
                                        <p:attrNameLst>
                                          <p:attrName>style.visibility</p:attrName>
                                        </p:attrNameLst>
                                      </p:cBhvr>
                                      <p:to>
                                        <p:strVal val="visible"/>
                                      </p:to>
                                    </p:set>
                                    <p:animEffect transition="in" filter="wipe(down)">
                                      <p:cBhvr>
                                        <p:cTn id="22" dur="2000"/>
                                        <p:tgtEl>
                                          <p:spTgt spid="49172"/>
                                        </p:tgtEl>
                                      </p:cBhvr>
                                    </p:animEffect>
                                  </p:childTnLst>
                                </p:cTn>
                              </p:par>
                              <p:par>
                                <p:cTn id="23" presetID="22" presetClass="entr" presetSubtype="4" repeatCount="indefinite" fill="hold" grpId="0" nodeType="withEffect">
                                  <p:stCondLst>
                                    <p:cond delay="0"/>
                                  </p:stCondLst>
                                  <p:childTnLst>
                                    <p:set>
                                      <p:cBhvr>
                                        <p:cTn id="24" dur="1" fill="hold">
                                          <p:stCondLst>
                                            <p:cond delay="0"/>
                                          </p:stCondLst>
                                        </p:cTn>
                                        <p:tgtEl>
                                          <p:spTgt spid="49171"/>
                                        </p:tgtEl>
                                        <p:attrNameLst>
                                          <p:attrName>style.visibility</p:attrName>
                                        </p:attrNameLst>
                                      </p:cBhvr>
                                      <p:to>
                                        <p:strVal val="visible"/>
                                      </p:to>
                                    </p:set>
                                    <p:animEffect transition="in" filter="wipe(down)">
                                      <p:cBhvr>
                                        <p:cTn id="25" dur="2000"/>
                                        <p:tgtEl>
                                          <p:spTgt spid="49171"/>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73730">
                                            <p:txEl>
                                              <p:pRg st="2" end="2"/>
                                            </p:txEl>
                                          </p:spTgt>
                                        </p:tgtEl>
                                        <p:attrNameLst>
                                          <p:attrName>style.visibility</p:attrName>
                                        </p:attrNameLst>
                                      </p:cBhvr>
                                      <p:to>
                                        <p:strVal val="visible"/>
                                      </p:to>
                                    </p:set>
                                    <p:anim calcmode="lin" valueType="num">
                                      <p:cBhvr additive="base">
                                        <p:cTn id="30" dur="500" fill="hold"/>
                                        <p:tgtEl>
                                          <p:spTgt spid="73730">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7373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71" grpId="0" animBg="1"/>
      <p:bldP spid="49172" grpId="0" animBg="1"/>
      <p:bldP spid="49167" grpId="0" animBg="1"/>
      <p:bldP spid="4916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ChangeArrowheads="1"/>
          </p:cNvSpPr>
          <p:nvPr/>
        </p:nvSpPr>
        <p:spPr bwMode="auto">
          <a:xfrm>
            <a:off x="685800" y="1735138"/>
            <a:ext cx="7772400" cy="5122862"/>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a:solidFill>
                  <a:srgbClr val="000000"/>
                </a:solidFill>
                <a:sym typeface="Symbol" pitchFamily="18" charset="2"/>
              </a:rPr>
              <a:t>EXAMPLE: </a:t>
            </a:r>
            <a:r>
              <a:rPr lang="en-US" altLang="en-US" sz="2400"/>
              <a:t>Four flashes occur in IRF S as shown.</a:t>
            </a:r>
          </a:p>
          <a:p>
            <a:pPr>
              <a:buFontTx/>
              <a:buAutoNum type="alphaLcParenBoth"/>
            </a:pPr>
            <a:r>
              <a:rPr lang="en-US" altLang="en-US" sz="2400"/>
              <a:t> Determine the order in which                                     the four flashes occur.</a:t>
            </a:r>
          </a:p>
          <a:p>
            <a:pPr>
              <a:buFontTx/>
              <a:buAutoNum type="alphaLcParenBoth"/>
            </a:pPr>
            <a:r>
              <a:rPr lang="en-US" altLang="en-US" sz="2400"/>
              <a:t> Determine the order in which                                          an observer in S located at                                                </a:t>
            </a:r>
            <a:r>
              <a:rPr lang="en-US" altLang="en-US" sz="2400" i="1"/>
              <a:t>x</a:t>
            </a:r>
            <a:r>
              <a:rPr lang="en-US" altLang="en-US" sz="2400"/>
              <a:t> = 0 would see the flashes. </a:t>
            </a:r>
          </a:p>
          <a:p>
            <a:pPr>
              <a:buFontTx/>
              <a:buNone/>
            </a:pPr>
            <a:r>
              <a:rPr lang="en-US" altLang="en-US" sz="2400">
                <a:solidFill>
                  <a:srgbClr val="000000"/>
                </a:solidFill>
                <a:sym typeface="Symbol" pitchFamily="18" charset="2"/>
              </a:rPr>
              <a:t>SOLUTION</a:t>
            </a:r>
          </a:p>
          <a:p>
            <a:pPr>
              <a:buFontTx/>
              <a:buNone/>
            </a:pPr>
            <a:r>
              <a:rPr lang="en-US" altLang="en-US" sz="2400">
                <a:solidFill>
                  <a:srgbClr val="000000"/>
                </a:solidFill>
                <a:sym typeface="Symbol" pitchFamily="18" charset="2"/>
              </a:rPr>
              <a:t>(a) </a:t>
            </a:r>
            <a:r>
              <a:rPr lang="en-US" altLang="en-US" sz="2400"/>
              <a:t>The horizontal lines represent lines of equal time.</a:t>
            </a:r>
          </a:p>
          <a:p>
            <a:pPr>
              <a:buFontTx/>
              <a:buNone/>
            </a:pPr>
            <a:r>
              <a:rPr lang="en-US" altLang="en-US" sz="2400"/>
              <a:t>Thus B and C flash first, followed by D, followed by A.</a:t>
            </a:r>
          </a:p>
          <a:p>
            <a:pPr>
              <a:buFontTx/>
              <a:buNone/>
            </a:pPr>
            <a:r>
              <a:rPr lang="en-US" altLang="en-US" sz="2400">
                <a:solidFill>
                  <a:srgbClr val="000000"/>
                </a:solidFill>
                <a:sym typeface="Symbol" pitchFamily="18" charset="2"/>
              </a:rPr>
              <a:t>(b) </a:t>
            </a:r>
            <a:r>
              <a:rPr lang="en-US" altLang="en-US" sz="2400"/>
              <a:t>Draw the light lines from each flash: </a:t>
            </a:r>
          </a:p>
          <a:p>
            <a:pPr>
              <a:buFontTx/>
              <a:buNone/>
            </a:pPr>
            <a:r>
              <a:rPr lang="en-US" altLang="en-US" sz="2400"/>
              <a:t>The observer at </a:t>
            </a:r>
            <a:r>
              <a:rPr lang="en-US" altLang="en-US" sz="2400" i="1"/>
              <a:t>x </a:t>
            </a:r>
            <a:r>
              <a:rPr lang="en-US" altLang="en-US" sz="2400"/>
              <a:t>= 0 in S would see B first, followed by A, C and D simultaneously. </a:t>
            </a:r>
          </a:p>
        </p:txBody>
      </p:sp>
      <p:sp>
        <p:nvSpPr>
          <p:cNvPr id="37891" name="Rectangle 118"/>
          <p:cNvSpPr>
            <a:spLocks noChangeArrowheads="1"/>
          </p:cNvSpPr>
          <p:nvPr/>
        </p:nvSpPr>
        <p:spPr bwMode="auto">
          <a:xfrm>
            <a:off x="685800" y="393700"/>
            <a:ext cx="77724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b="1">
                <a:solidFill>
                  <a:schemeClr val="tx2"/>
                </a:solidFill>
              </a:rPr>
              <a:t>Option A: Relativity</a:t>
            </a:r>
            <a:br>
              <a:rPr lang="en-US" altLang="en-US" sz="2800" b="1">
                <a:solidFill>
                  <a:schemeClr val="tx2"/>
                </a:solidFill>
              </a:rPr>
            </a:br>
            <a:r>
              <a:rPr lang="en-US" altLang="en-US" sz="2800"/>
              <a:t>A.3 – Spacetime diagrams</a:t>
            </a:r>
          </a:p>
        </p:txBody>
      </p:sp>
      <p:sp>
        <p:nvSpPr>
          <p:cNvPr id="37892" name="Rectangle 2"/>
          <p:cNvSpPr>
            <a:spLocks noChangeArrowheads="1"/>
          </p:cNvSpPr>
          <p:nvPr/>
        </p:nvSpPr>
        <p:spPr bwMode="auto">
          <a:xfrm>
            <a:off x="685800" y="1338263"/>
            <a:ext cx="7772400" cy="430212"/>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a:solidFill>
                  <a:srgbClr val="333399"/>
                </a:solidFill>
              </a:rPr>
              <a:t>Spacetime diagrams</a:t>
            </a:r>
            <a:r>
              <a:rPr lang="en-US" altLang="en-US" sz="2400">
                <a:solidFill>
                  <a:srgbClr val="333399"/>
                </a:solidFill>
              </a:rPr>
              <a:t> – Simultaneity</a:t>
            </a:r>
            <a:endParaRPr lang="en-US" altLang="en-US" sz="2000">
              <a:solidFill>
                <a:srgbClr val="000000"/>
              </a:solidFill>
              <a:latin typeface="Courier New" pitchFamily="49" charset="0"/>
              <a:cs typeface="Times New Roman" pitchFamily="18" charset="0"/>
            </a:endParaRPr>
          </a:p>
        </p:txBody>
      </p:sp>
      <p:pic>
        <p:nvPicPr>
          <p:cNvPr id="47109" name="Picture 12"/>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4438650" y="2265363"/>
            <a:ext cx="4705350" cy="2438400"/>
          </a:xfrm>
          <a:prstGeom prst="rect">
            <a:avLst/>
          </a:prstGeom>
          <a:ln>
            <a:noFill/>
          </a:ln>
          <a:effectLst>
            <a:outerShdw blurRad="292100" dist="139700" dir="2700000" algn="tl" rotWithShape="0">
              <a:srgbClr val="333333">
                <a:alpha val="65000"/>
              </a:srgbClr>
            </a:outerShdw>
          </a:effectLst>
        </p:spPr>
      </p:pic>
      <p:grpSp>
        <p:nvGrpSpPr>
          <p:cNvPr id="2" name="Group 16"/>
          <p:cNvGrpSpPr>
            <a:grpSpLocks/>
          </p:cNvGrpSpPr>
          <p:nvPr/>
        </p:nvGrpSpPr>
        <p:grpSpPr bwMode="auto">
          <a:xfrm>
            <a:off x="6173788" y="3360738"/>
            <a:ext cx="336550" cy="441325"/>
            <a:chOff x="1970" y="3036"/>
            <a:chExt cx="212" cy="278"/>
          </a:xfrm>
        </p:grpSpPr>
        <p:sp>
          <p:nvSpPr>
            <p:cNvPr id="37911" name="Oval 14"/>
            <p:cNvSpPr>
              <a:spLocks noChangeArrowheads="1"/>
            </p:cNvSpPr>
            <p:nvPr/>
          </p:nvSpPr>
          <p:spPr bwMode="auto">
            <a:xfrm>
              <a:off x="2040" y="3036"/>
              <a:ext cx="56" cy="56"/>
            </a:xfrm>
            <a:prstGeom prst="ellipse">
              <a:avLst/>
            </a:prstGeom>
            <a:solidFill>
              <a:srgbClr val="FFFF00"/>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37912" name="Text Box 15"/>
            <p:cNvSpPr txBox="1">
              <a:spLocks noChangeArrowheads="1"/>
            </p:cNvSpPr>
            <p:nvPr/>
          </p:nvSpPr>
          <p:spPr bwMode="auto">
            <a:xfrm>
              <a:off x="1970" y="3083"/>
              <a:ext cx="2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chemeClr val="hlink"/>
                  </a:solidFill>
                </a:rPr>
                <a:t>A</a:t>
              </a:r>
            </a:p>
          </p:txBody>
        </p:sp>
      </p:grpSp>
      <p:grpSp>
        <p:nvGrpSpPr>
          <p:cNvPr id="3" name="Group 17"/>
          <p:cNvGrpSpPr>
            <a:grpSpLocks/>
          </p:cNvGrpSpPr>
          <p:nvPr/>
        </p:nvGrpSpPr>
        <p:grpSpPr bwMode="auto">
          <a:xfrm>
            <a:off x="5811838" y="4100513"/>
            <a:ext cx="336550" cy="441325"/>
            <a:chOff x="1970" y="3036"/>
            <a:chExt cx="212" cy="278"/>
          </a:xfrm>
        </p:grpSpPr>
        <p:sp>
          <p:nvSpPr>
            <p:cNvPr id="37909" name="Oval 18"/>
            <p:cNvSpPr>
              <a:spLocks noChangeArrowheads="1"/>
            </p:cNvSpPr>
            <p:nvPr/>
          </p:nvSpPr>
          <p:spPr bwMode="auto">
            <a:xfrm>
              <a:off x="2040" y="3036"/>
              <a:ext cx="56" cy="56"/>
            </a:xfrm>
            <a:prstGeom prst="ellipse">
              <a:avLst/>
            </a:prstGeom>
            <a:solidFill>
              <a:srgbClr val="FFFF00"/>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37910" name="Text Box 19"/>
            <p:cNvSpPr txBox="1">
              <a:spLocks noChangeArrowheads="1"/>
            </p:cNvSpPr>
            <p:nvPr/>
          </p:nvSpPr>
          <p:spPr bwMode="auto">
            <a:xfrm>
              <a:off x="1970" y="3083"/>
              <a:ext cx="2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chemeClr val="hlink"/>
                  </a:solidFill>
                </a:rPr>
                <a:t>B</a:t>
              </a:r>
            </a:p>
          </p:txBody>
        </p:sp>
      </p:grpSp>
      <p:grpSp>
        <p:nvGrpSpPr>
          <p:cNvPr id="4" name="Group 20"/>
          <p:cNvGrpSpPr>
            <a:grpSpLocks/>
          </p:cNvGrpSpPr>
          <p:nvPr/>
        </p:nvGrpSpPr>
        <p:grpSpPr bwMode="auto">
          <a:xfrm>
            <a:off x="7704138" y="4105275"/>
            <a:ext cx="349250" cy="441325"/>
            <a:chOff x="1970" y="3036"/>
            <a:chExt cx="220" cy="278"/>
          </a:xfrm>
        </p:grpSpPr>
        <p:sp>
          <p:nvSpPr>
            <p:cNvPr id="37907" name="Oval 21"/>
            <p:cNvSpPr>
              <a:spLocks noChangeArrowheads="1"/>
            </p:cNvSpPr>
            <p:nvPr/>
          </p:nvSpPr>
          <p:spPr bwMode="auto">
            <a:xfrm>
              <a:off x="2040" y="3036"/>
              <a:ext cx="56" cy="56"/>
            </a:xfrm>
            <a:prstGeom prst="ellipse">
              <a:avLst/>
            </a:prstGeom>
            <a:solidFill>
              <a:srgbClr val="FFFF00"/>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37908" name="Text Box 22"/>
            <p:cNvSpPr txBox="1">
              <a:spLocks noChangeArrowheads="1"/>
            </p:cNvSpPr>
            <p:nvPr/>
          </p:nvSpPr>
          <p:spPr bwMode="auto">
            <a:xfrm>
              <a:off x="1970" y="3083"/>
              <a:ext cx="2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chemeClr val="hlink"/>
                  </a:solidFill>
                </a:rPr>
                <a:t>C</a:t>
              </a:r>
            </a:p>
          </p:txBody>
        </p:sp>
      </p:grpSp>
      <p:grpSp>
        <p:nvGrpSpPr>
          <p:cNvPr id="5" name="Group 23"/>
          <p:cNvGrpSpPr>
            <a:grpSpLocks/>
          </p:cNvGrpSpPr>
          <p:nvPr/>
        </p:nvGrpSpPr>
        <p:grpSpPr bwMode="auto">
          <a:xfrm>
            <a:off x="7335838" y="3748088"/>
            <a:ext cx="349250" cy="441325"/>
            <a:chOff x="1970" y="3036"/>
            <a:chExt cx="220" cy="278"/>
          </a:xfrm>
        </p:grpSpPr>
        <p:sp>
          <p:nvSpPr>
            <p:cNvPr id="37905" name="Oval 24"/>
            <p:cNvSpPr>
              <a:spLocks noChangeArrowheads="1"/>
            </p:cNvSpPr>
            <p:nvPr/>
          </p:nvSpPr>
          <p:spPr bwMode="auto">
            <a:xfrm>
              <a:off x="2040" y="3036"/>
              <a:ext cx="56" cy="56"/>
            </a:xfrm>
            <a:prstGeom prst="ellipse">
              <a:avLst/>
            </a:prstGeom>
            <a:solidFill>
              <a:srgbClr val="FFFF00"/>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37906" name="Text Box 25"/>
            <p:cNvSpPr txBox="1">
              <a:spLocks noChangeArrowheads="1"/>
            </p:cNvSpPr>
            <p:nvPr/>
          </p:nvSpPr>
          <p:spPr bwMode="auto">
            <a:xfrm>
              <a:off x="1970" y="3083"/>
              <a:ext cx="2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chemeClr val="hlink"/>
                  </a:solidFill>
                </a:rPr>
                <a:t>D</a:t>
              </a:r>
            </a:p>
          </p:txBody>
        </p:sp>
      </p:grpSp>
      <p:sp>
        <p:nvSpPr>
          <p:cNvPr id="86042" name="Line 26"/>
          <p:cNvSpPr>
            <a:spLocks noChangeShapeType="1"/>
          </p:cNvSpPr>
          <p:nvPr/>
        </p:nvSpPr>
        <p:spPr bwMode="auto">
          <a:xfrm flipV="1">
            <a:off x="6324600" y="3009900"/>
            <a:ext cx="400050" cy="400050"/>
          </a:xfrm>
          <a:prstGeom prst="line">
            <a:avLst/>
          </a:prstGeom>
          <a:noFill/>
          <a:ln w="19050">
            <a:solidFill>
              <a:srgbClr val="0066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86043" name="Line 27"/>
          <p:cNvSpPr>
            <a:spLocks noChangeShapeType="1"/>
          </p:cNvSpPr>
          <p:nvPr/>
        </p:nvSpPr>
        <p:spPr bwMode="auto">
          <a:xfrm flipV="1">
            <a:off x="5962650" y="3400425"/>
            <a:ext cx="742950" cy="742950"/>
          </a:xfrm>
          <a:prstGeom prst="line">
            <a:avLst/>
          </a:prstGeom>
          <a:noFill/>
          <a:ln w="19050">
            <a:solidFill>
              <a:srgbClr val="0066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86044" name="Line 28"/>
          <p:cNvSpPr>
            <a:spLocks noChangeShapeType="1"/>
          </p:cNvSpPr>
          <p:nvPr/>
        </p:nvSpPr>
        <p:spPr bwMode="auto">
          <a:xfrm flipH="1" flipV="1">
            <a:off x="6743700" y="3028950"/>
            <a:ext cx="1114425" cy="1114425"/>
          </a:xfrm>
          <a:prstGeom prst="line">
            <a:avLst/>
          </a:prstGeom>
          <a:noFill/>
          <a:ln w="19050">
            <a:solidFill>
              <a:srgbClr val="0066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86045" name="Line 29"/>
          <p:cNvSpPr>
            <a:spLocks noChangeShapeType="1"/>
          </p:cNvSpPr>
          <p:nvPr/>
        </p:nvSpPr>
        <p:spPr bwMode="auto">
          <a:xfrm>
            <a:off x="5967413" y="4151313"/>
            <a:ext cx="746125" cy="0"/>
          </a:xfrm>
          <a:prstGeom prst="line">
            <a:avLst/>
          </a:prstGeom>
          <a:noFill/>
          <a:ln w="28575">
            <a:solidFill>
              <a:srgbClr val="99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86046" name="Line 30"/>
          <p:cNvSpPr>
            <a:spLocks noChangeShapeType="1"/>
          </p:cNvSpPr>
          <p:nvPr/>
        </p:nvSpPr>
        <p:spPr bwMode="auto">
          <a:xfrm flipH="1">
            <a:off x="6726238" y="4151313"/>
            <a:ext cx="1130300" cy="0"/>
          </a:xfrm>
          <a:prstGeom prst="line">
            <a:avLst/>
          </a:prstGeom>
          <a:noFill/>
          <a:ln w="28575">
            <a:solidFill>
              <a:srgbClr val="99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86047" name="Line 31"/>
          <p:cNvSpPr>
            <a:spLocks noChangeShapeType="1"/>
          </p:cNvSpPr>
          <p:nvPr/>
        </p:nvSpPr>
        <p:spPr bwMode="auto">
          <a:xfrm>
            <a:off x="6337300" y="3402013"/>
            <a:ext cx="385763" cy="0"/>
          </a:xfrm>
          <a:prstGeom prst="line">
            <a:avLst/>
          </a:prstGeom>
          <a:noFill/>
          <a:ln w="28575">
            <a:solidFill>
              <a:srgbClr val="99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86048" name="Line 32"/>
          <p:cNvSpPr>
            <a:spLocks noChangeShapeType="1"/>
          </p:cNvSpPr>
          <p:nvPr/>
        </p:nvSpPr>
        <p:spPr bwMode="auto">
          <a:xfrm flipH="1">
            <a:off x="6711950" y="3786188"/>
            <a:ext cx="768350" cy="0"/>
          </a:xfrm>
          <a:prstGeom prst="line">
            <a:avLst/>
          </a:prstGeom>
          <a:noFill/>
          <a:ln w="28575">
            <a:solidFill>
              <a:srgbClr val="99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3730">
                                            <p:txEl>
                                              <p:pRg st="0" end="0"/>
                                            </p:txEl>
                                          </p:spTgt>
                                        </p:tgtEl>
                                        <p:attrNameLst>
                                          <p:attrName>style.visibility</p:attrName>
                                        </p:attrNameLst>
                                      </p:cBhvr>
                                      <p:to>
                                        <p:strVal val="visible"/>
                                      </p:to>
                                    </p:set>
                                    <p:anim calcmode="lin" valueType="num">
                                      <p:cBhvr additive="base">
                                        <p:cTn id="7" dur="500" fill="hold"/>
                                        <p:tgtEl>
                                          <p:spTgt spid="7373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373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47109"/>
                                        </p:tgtEl>
                                        <p:attrNameLst>
                                          <p:attrName>style.visibility</p:attrName>
                                        </p:attrNameLst>
                                      </p:cBhvr>
                                      <p:to>
                                        <p:strVal val="visible"/>
                                      </p:to>
                                    </p:set>
                                    <p:animEffect transition="in" filter="fade">
                                      <p:cBhvr>
                                        <p:cTn id="11" dur="500"/>
                                        <p:tgtEl>
                                          <p:spTgt spid="4710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3"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subTnLst>
                                    <p:audio>
                                      <p:cMediaNode>
                                        <p:cTn display="0" masterRel="sameClick">
                                          <p:stCondLst>
                                            <p:cond evt="begin" delay="0">
                                              <p:tn val="14"/>
                                            </p:cond>
                                          </p:stCondLst>
                                          <p:endCondLst>
                                            <p:cond evt="onStopAudio" delay="0">
                                              <p:tgtEl>
                                                <p:sldTgt/>
                                              </p:tgtEl>
                                            </p:cond>
                                          </p:endCondLst>
                                        </p:cTn>
                                        <p:tgtEl>
                                          <p:sndTgt r:embed="rId5" name="bomb.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53"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ppt_w</p:attrName>
                                        </p:attrNameLst>
                                      </p:cBhvr>
                                      <p:tavLst>
                                        <p:tav tm="0">
                                          <p:val>
                                            <p:fltVal val="0"/>
                                          </p:val>
                                        </p:tav>
                                        <p:tav tm="100000">
                                          <p:val>
                                            <p:strVal val="#ppt_w"/>
                                          </p:val>
                                        </p:tav>
                                      </p:tavLst>
                                    </p:anim>
                                    <p:anim calcmode="lin" valueType="num">
                                      <p:cBhvr>
                                        <p:cTn id="24" dur="500" fill="hold"/>
                                        <p:tgtEl>
                                          <p:spTgt spid="3"/>
                                        </p:tgtEl>
                                        <p:attrNameLst>
                                          <p:attrName>ppt_h</p:attrName>
                                        </p:attrNameLst>
                                      </p:cBhvr>
                                      <p:tavLst>
                                        <p:tav tm="0">
                                          <p:val>
                                            <p:fltVal val="0"/>
                                          </p:val>
                                        </p:tav>
                                        <p:tav tm="100000">
                                          <p:val>
                                            <p:strVal val="#ppt_h"/>
                                          </p:val>
                                        </p:tav>
                                      </p:tavLst>
                                    </p:anim>
                                    <p:animEffect transition="in" filter="fade">
                                      <p:cBhvr>
                                        <p:cTn id="25" dur="500"/>
                                        <p:tgtEl>
                                          <p:spTgt spid="3"/>
                                        </p:tgtEl>
                                      </p:cBhvr>
                                    </p:animEffect>
                                  </p:childTnLst>
                                  <p:subTnLst>
                                    <p:audio>
                                      <p:cMediaNode>
                                        <p:cTn display="0" masterRel="sameClick">
                                          <p:stCondLst>
                                            <p:cond evt="begin" delay="0">
                                              <p:tn val="21"/>
                                            </p:cond>
                                          </p:stCondLst>
                                          <p:endCondLst>
                                            <p:cond evt="onStopAudio" delay="0">
                                              <p:tgtEl>
                                                <p:sldTgt/>
                                              </p:tgtEl>
                                            </p:cond>
                                          </p:endCondLst>
                                        </p:cTn>
                                        <p:tgtEl>
                                          <p:sndTgt r:embed="rId5" name="bomb.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53" presetClass="entr" presetSubtype="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subTnLst>
                                    <p:audio>
                                      <p:cMediaNode>
                                        <p:cTn display="0" masterRel="sameClick">
                                          <p:stCondLst>
                                            <p:cond evt="begin" delay="0">
                                              <p:tn val="28"/>
                                            </p:cond>
                                          </p:stCondLst>
                                          <p:endCondLst>
                                            <p:cond evt="onStopAudio" delay="0">
                                              <p:tgtEl>
                                                <p:sldTgt/>
                                              </p:tgtEl>
                                            </p:cond>
                                          </p:endCondLst>
                                        </p:cTn>
                                        <p:tgtEl>
                                          <p:sndTgt r:embed="rId5" name="bomb.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53"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subTnLst>
                                    <p:audio>
                                      <p:cMediaNode>
                                        <p:cTn display="0" masterRel="sameClick">
                                          <p:stCondLst>
                                            <p:cond evt="begin" delay="0">
                                              <p:tn val="35"/>
                                            </p:cond>
                                          </p:stCondLst>
                                          <p:endCondLst>
                                            <p:cond evt="onStopAudio" delay="0">
                                              <p:tgtEl>
                                                <p:sldTgt/>
                                              </p:tgtEl>
                                            </p:cond>
                                          </p:endCondLst>
                                        </p:cTn>
                                        <p:tgtEl>
                                          <p:sndTgt r:embed="rId5" name="bomb.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nodeType="clickEffect">
                                  <p:stCondLst>
                                    <p:cond delay="0"/>
                                  </p:stCondLst>
                                  <p:childTnLst>
                                    <p:set>
                                      <p:cBhvr>
                                        <p:cTn id="43" dur="1" fill="hold">
                                          <p:stCondLst>
                                            <p:cond delay="0"/>
                                          </p:stCondLst>
                                        </p:cTn>
                                        <p:tgtEl>
                                          <p:spTgt spid="73730">
                                            <p:txEl>
                                              <p:pRg st="1" end="1"/>
                                            </p:txEl>
                                          </p:spTgt>
                                        </p:tgtEl>
                                        <p:attrNameLst>
                                          <p:attrName>style.visibility</p:attrName>
                                        </p:attrNameLst>
                                      </p:cBhvr>
                                      <p:to>
                                        <p:strVal val="visible"/>
                                      </p:to>
                                    </p:set>
                                    <p:anim calcmode="lin" valueType="num">
                                      <p:cBhvr additive="base">
                                        <p:cTn id="44" dur="500" fill="hold"/>
                                        <p:tgtEl>
                                          <p:spTgt spid="73730">
                                            <p:txEl>
                                              <p:pRg st="1" end="1"/>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7373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4" fill="hold" nodeType="clickEffect">
                                  <p:stCondLst>
                                    <p:cond delay="0"/>
                                  </p:stCondLst>
                                  <p:childTnLst>
                                    <p:set>
                                      <p:cBhvr>
                                        <p:cTn id="49" dur="1" fill="hold">
                                          <p:stCondLst>
                                            <p:cond delay="0"/>
                                          </p:stCondLst>
                                        </p:cTn>
                                        <p:tgtEl>
                                          <p:spTgt spid="73730">
                                            <p:txEl>
                                              <p:pRg st="2" end="2"/>
                                            </p:txEl>
                                          </p:spTgt>
                                        </p:tgtEl>
                                        <p:attrNameLst>
                                          <p:attrName>style.visibility</p:attrName>
                                        </p:attrNameLst>
                                      </p:cBhvr>
                                      <p:to>
                                        <p:strVal val="visible"/>
                                      </p:to>
                                    </p:set>
                                    <p:anim calcmode="lin" valueType="num">
                                      <p:cBhvr additive="base">
                                        <p:cTn id="50" dur="500" fill="hold"/>
                                        <p:tgtEl>
                                          <p:spTgt spid="73730">
                                            <p:txEl>
                                              <p:pRg st="2" end="2"/>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7373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4" fill="hold" nodeType="clickEffect">
                                  <p:stCondLst>
                                    <p:cond delay="0"/>
                                  </p:stCondLst>
                                  <p:childTnLst>
                                    <p:set>
                                      <p:cBhvr>
                                        <p:cTn id="55" dur="1" fill="hold">
                                          <p:stCondLst>
                                            <p:cond delay="0"/>
                                          </p:stCondLst>
                                        </p:cTn>
                                        <p:tgtEl>
                                          <p:spTgt spid="73730">
                                            <p:txEl>
                                              <p:pRg st="3" end="3"/>
                                            </p:txEl>
                                          </p:spTgt>
                                        </p:tgtEl>
                                        <p:attrNameLst>
                                          <p:attrName>style.visibility</p:attrName>
                                        </p:attrNameLst>
                                      </p:cBhvr>
                                      <p:to>
                                        <p:strVal val="visible"/>
                                      </p:to>
                                    </p:set>
                                    <p:anim calcmode="lin" valueType="num">
                                      <p:cBhvr additive="base">
                                        <p:cTn id="56" dur="500" fill="hold"/>
                                        <p:tgtEl>
                                          <p:spTgt spid="73730">
                                            <p:txEl>
                                              <p:pRg st="3" end="3"/>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7373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4" name="arrow.wav"/>
                                        </p:tgtEl>
                                      </p:cMediaNode>
                                    </p:audio>
                                  </p:subTnLst>
                                </p:cTn>
                              </p:par>
                            </p:childTnLst>
                          </p:cTn>
                        </p:par>
                      </p:childTnLst>
                    </p:cTn>
                  </p:par>
                  <p:par>
                    <p:cTn id="58" fill="hold" nodeType="clickPar">
                      <p:stCondLst>
                        <p:cond delay="indefinite"/>
                      </p:stCondLst>
                      <p:childTnLst>
                        <p:par>
                          <p:cTn id="59" fill="hold" nodeType="withGroup">
                            <p:stCondLst>
                              <p:cond delay="0"/>
                            </p:stCondLst>
                            <p:childTnLst>
                              <p:par>
                                <p:cTn id="60" presetID="2" presetClass="entr" presetSubtype="4" fill="hold" nodeType="clickEffect">
                                  <p:stCondLst>
                                    <p:cond delay="0"/>
                                  </p:stCondLst>
                                  <p:childTnLst>
                                    <p:set>
                                      <p:cBhvr>
                                        <p:cTn id="61" dur="1" fill="hold">
                                          <p:stCondLst>
                                            <p:cond delay="0"/>
                                          </p:stCondLst>
                                        </p:cTn>
                                        <p:tgtEl>
                                          <p:spTgt spid="73730">
                                            <p:txEl>
                                              <p:pRg st="4" end="4"/>
                                            </p:txEl>
                                          </p:spTgt>
                                        </p:tgtEl>
                                        <p:attrNameLst>
                                          <p:attrName>style.visibility</p:attrName>
                                        </p:attrNameLst>
                                      </p:cBhvr>
                                      <p:to>
                                        <p:strVal val="visible"/>
                                      </p:to>
                                    </p:set>
                                    <p:anim calcmode="lin" valueType="num">
                                      <p:cBhvr additive="base">
                                        <p:cTn id="62" dur="500" fill="hold"/>
                                        <p:tgtEl>
                                          <p:spTgt spid="73730">
                                            <p:txEl>
                                              <p:pRg st="4" end="4"/>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7373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0"/>
                                            </p:cond>
                                          </p:stCondLst>
                                          <p:endCondLst>
                                            <p:cond evt="onStopAudio" delay="0">
                                              <p:tgtEl>
                                                <p:sldTgt/>
                                              </p:tgtEl>
                                            </p:cond>
                                          </p:endCondLst>
                                        </p:cTn>
                                        <p:tgtEl>
                                          <p:sndTgt r:embed="rId4" name="arrow.wav"/>
                                        </p:tgtEl>
                                      </p:cMediaNode>
                                    </p:audio>
                                  </p:sub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86045"/>
                                        </p:tgtEl>
                                        <p:attrNameLst>
                                          <p:attrName>style.visibility</p:attrName>
                                        </p:attrNameLst>
                                      </p:cBhvr>
                                      <p:to>
                                        <p:strVal val="visible"/>
                                      </p:to>
                                    </p:set>
                                    <p:animEffect transition="in" filter="wipe(left)">
                                      <p:cBhvr>
                                        <p:cTn id="68" dur="500"/>
                                        <p:tgtEl>
                                          <p:spTgt spid="86045"/>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22" presetClass="entr" presetSubtype="2" fill="hold" grpId="0" nodeType="clickEffect">
                                  <p:stCondLst>
                                    <p:cond delay="0"/>
                                  </p:stCondLst>
                                  <p:childTnLst>
                                    <p:set>
                                      <p:cBhvr>
                                        <p:cTn id="72" dur="1" fill="hold">
                                          <p:stCondLst>
                                            <p:cond delay="0"/>
                                          </p:stCondLst>
                                        </p:cTn>
                                        <p:tgtEl>
                                          <p:spTgt spid="86046"/>
                                        </p:tgtEl>
                                        <p:attrNameLst>
                                          <p:attrName>style.visibility</p:attrName>
                                        </p:attrNameLst>
                                      </p:cBhvr>
                                      <p:to>
                                        <p:strVal val="visible"/>
                                      </p:to>
                                    </p:set>
                                    <p:animEffect transition="in" filter="wipe(right)">
                                      <p:cBhvr>
                                        <p:cTn id="73" dur="500"/>
                                        <p:tgtEl>
                                          <p:spTgt spid="86046"/>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22" presetClass="entr" presetSubtype="2" fill="hold" grpId="0" nodeType="clickEffect">
                                  <p:stCondLst>
                                    <p:cond delay="0"/>
                                  </p:stCondLst>
                                  <p:childTnLst>
                                    <p:set>
                                      <p:cBhvr>
                                        <p:cTn id="77" dur="1" fill="hold">
                                          <p:stCondLst>
                                            <p:cond delay="0"/>
                                          </p:stCondLst>
                                        </p:cTn>
                                        <p:tgtEl>
                                          <p:spTgt spid="86048"/>
                                        </p:tgtEl>
                                        <p:attrNameLst>
                                          <p:attrName>style.visibility</p:attrName>
                                        </p:attrNameLst>
                                      </p:cBhvr>
                                      <p:to>
                                        <p:strVal val="visible"/>
                                      </p:to>
                                    </p:set>
                                    <p:animEffect transition="in" filter="wipe(right)">
                                      <p:cBhvr>
                                        <p:cTn id="78" dur="500"/>
                                        <p:tgtEl>
                                          <p:spTgt spid="86048"/>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86047"/>
                                        </p:tgtEl>
                                        <p:attrNameLst>
                                          <p:attrName>style.visibility</p:attrName>
                                        </p:attrNameLst>
                                      </p:cBhvr>
                                      <p:to>
                                        <p:strVal val="visible"/>
                                      </p:to>
                                    </p:set>
                                    <p:animEffect transition="in" filter="wipe(left)">
                                      <p:cBhvr>
                                        <p:cTn id="83" dur="500"/>
                                        <p:tgtEl>
                                          <p:spTgt spid="86047"/>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2" presetClass="entr" presetSubtype="4" fill="hold" nodeType="clickEffect">
                                  <p:stCondLst>
                                    <p:cond delay="0"/>
                                  </p:stCondLst>
                                  <p:childTnLst>
                                    <p:set>
                                      <p:cBhvr>
                                        <p:cTn id="87" dur="1" fill="hold">
                                          <p:stCondLst>
                                            <p:cond delay="0"/>
                                          </p:stCondLst>
                                        </p:cTn>
                                        <p:tgtEl>
                                          <p:spTgt spid="73730">
                                            <p:txEl>
                                              <p:pRg st="5" end="5"/>
                                            </p:txEl>
                                          </p:spTgt>
                                        </p:tgtEl>
                                        <p:attrNameLst>
                                          <p:attrName>style.visibility</p:attrName>
                                        </p:attrNameLst>
                                      </p:cBhvr>
                                      <p:to>
                                        <p:strVal val="visible"/>
                                      </p:to>
                                    </p:set>
                                    <p:anim calcmode="lin" valueType="num">
                                      <p:cBhvr additive="base">
                                        <p:cTn id="88" dur="500" fill="hold"/>
                                        <p:tgtEl>
                                          <p:spTgt spid="73730">
                                            <p:txEl>
                                              <p:pRg st="5" end="5"/>
                                            </p:txEl>
                                          </p:spTgt>
                                        </p:tgtEl>
                                        <p:attrNameLst>
                                          <p:attrName>ppt_x</p:attrName>
                                        </p:attrNameLst>
                                      </p:cBhvr>
                                      <p:tavLst>
                                        <p:tav tm="0">
                                          <p:val>
                                            <p:strVal val="#ppt_x"/>
                                          </p:val>
                                        </p:tav>
                                        <p:tav tm="100000">
                                          <p:val>
                                            <p:strVal val="#ppt_x"/>
                                          </p:val>
                                        </p:tav>
                                      </p:tavLst>
                                    </p:anim>
                                    <p:anim calcmode="lin" valueType="num">
                                      <p:cBhvr additive="base">
                                        <p:cTn id="89" dur="500" fill="hold"/>
                                        <p:tgtEl>
                                          <p:spTgt spid="7373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6"/>
                                            </p:cond>
                                          </p:stCondLst>
                                          <p:endCondLst>
                                            <p:cond evt="onStopAudio" delay="0">
                                              <p:tgtEl>
                                                <p:sldTgt/>
                                              </p:tgtEl>
                                            </p:cond>
                                          </p:endCondLst>
                                        </p:cTn>
                                        <p:tgtEl>
                                          <p:sndTgt r:embed="rId4" name="arrow.wav"/>
                                        </p:tgtEl>
                                      </p:cMediaNode>
                                    </p:audio>
                                  </p:subTnLst>
                                </p:cTn>
                              </p:par>
                            </p:childTnLst>
                          </p:cTn>
                        </p:par>
                      </p:childTnLst>
                    </p:cTn>
                  </p:par>
                  <p:par>
                    <p:cTn id="90" fill="hold" nodeType="clickPar">
                      <p:stCondLst>
                        <p:cond delay="indefinite"/>
                      </p:stCondLst>
                      <p:childTnLst>
                        <p:par>
                          <p:cTn id="91" fill="hold" nodeType="withGroup">
                            <p:stCondLst>
                              <p:cond delay="0"/>
                            </p:stCondLst>
                            <p:childTnLst>
                              <p:par>
                                <p:cTn id="92" presetID="2" presetClass="entr" presetSubtype="4" fill="hold" nodeType="clickEffect">
                                  <p:stCondLst>
                                    <p:cond delay="0"/>
                                  </p:stCondLst>
                                  <p:childTnLst>
                                    <p:set>
                                      <p:cBhvr>
                                        <p:cTn id="93" dur="1" fill="hold">
                                          <p:stCondLst>
                                            <p:cond delay="0"/>
                                          </p:stCondLst>
                                        </p:cTn>
                                        <p:tgtEl>
                                          <p:spTgt spid="73730">
                                            <p:txEl>
                                              <p:pRg st="6" end="6"/>
                                            </p:txEl>
                                          </p:spTgt>
                                        </p:tgtEl>
                                        <p:attrNameLst>
                                          <p:attrName>style.visibility</p:attrName>
                                        </p:attrNameLst>
                                      </p:cBhvr>
                                      <p:to>
                                        <p:strVal val="visible"/>
                                      </p:to>
                                    </p:set>
                                    <p:anim calcmode="lin" valueType="num">
                                      <p:cBhvr additive="base">
                                        <p:cTn id="94" dur="500" fill="hold"/>
                                        <p:tgtEl>
                                          <p:spTgt spid="73730">
                                            <p:txEl>
                                              <p:pRg st="6" end="6"/>
                                            </p:txEl>
                                          </p:spTgt>
                                        </p:tgtEl>
                                        <p:attrNameLst>
                                          <p:attrName>ppt_x</p:attrName>
                                        </p:attrNameLst>
                                      </p:cBhvr>
                                      <p:tavLst>
                                        <p:tav tm="0">
                                          <p:val>
                                            <p:strVal val="#ppt_x"/>
                                          </p:val>
                                        </p:tav>
                                        <p:tav tm="100000">
                                          <p:val>
                                            <p:strVal val="#ppt_x"/>
                                          </p:val>
                                        </p:tav>
                                      </p:tavLst>
                                    </p:anim>
                                    <p:anim calcmode="lin" valueType="num">
                                      <p:cBhvr additive="base">
                                        <p:cTn id="95" dur="500" fill="hold"/>
                                        <p:tgtEl>
                                          <p:spTgt spid="73730">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2"/>
                                            </p:cond>
                                          </p:stCondLst>
                                          <p:endCondLst>
                                            <p:cond evt="onStopAudio" delay="0">
                                              <p:tgtEl>
                                                <p:sldTgt/>
                                              </p:tgtEl>
                                            </p:cond>
                                          </p:endCondLst>
                                        </p:cTn>
                                        <p:tgtEl>
                                          <p:sndTgt r:embed="rId4" name="arrow.wav"/>
                                        </p:tgtEl>
                                      </p:cMediaNode>
                                    </p:audio>
                                  </p:subTnLst>
                                </p:cTn>
                              </p:par>
                            </p:childTnLst>
                          </p:cTn>
                        </p:par>
                      </p:childTnLst>
                    </p:cTn>
                  </p:par>
                  <p:par>
                    <p:cTn id="96" fill="hold" nodeType="clickPar">
                      <p:stCondLst>
                        <p:cond delay="indefinite"/>
                      </p:stCondLst>
                      <p:childTnLst>
                        <p:par>
                          <p:cTn id="97" fill="hold" nodeType="withGroup">
                            <p:stCondLst>
                              <p:cond delay="0"/>
                            </p:stCondLst>
                            <p:childTnLst>
                              <p:par>
                                <p:cTn id="98" presetID="22" presetClass="entr" presetSubtype="4" fill="hold" grpId="0" nodeType="clickEffect">
                                  <p:stCondLst>
                                    <p:cond delay="0"/>
                                  </p:stCondLst>
                                  <p:childTnLst>
                                    <p:set>
                                      <p:cBhvr>
                                        <p:cTn id="99" dur="1" fill="hold">
                                          <p:stCondLst>
                                            <p:cond delay="0"/>
                                          </p:stCondLst>
                                        </p:cTn>
                                        <p:tgtEl>
                                          <p:spTgt spid="86043"/>
                                        </p:tgtEl>
                                        <p:attrNameLst>
                                          <p:attrName>style.visibility</p:attrName>
                                        </p:attrNameLst>
                                      </p:cBhvr>
                                      <p:to>
                                        <p:strVal val="visible"/>
                                      </p:to>
                                    </p:set>
                                    <p:animEffect transition="in" filter="wipe(down)">
                                      <p:cBhvr>
                                        <p:cTn id="100" dur="500"/>
                                        <p:tgtEl>
                                          <p:spTgt spid="86043"/>
                                        </p:tgtEl>
                                      </p:cBhvr>
                                    </p:animEffect>
                                  </p:childTnLst>
                                  <p:subTnLst>
                                    <p:audio>
                                      <p:cMediaNode>
                                        <p:cTn display="0" masterRel="sameClick">
                                          <p:stCondLst>
                                            <p:cond evt="begin" delay="0">
                                              <p:tn val="98"/>
                                            </p:cond>
                                          </p:stCondLst>
                                          <p:endCondLst>
                                            <p:cond evt="onStopAudio" delay="0">
                                              <p:tgtEl>
                                                <p:sldTgt/>
                                              </p:tgtEl>
                                            </p:cond>
                                          </p:endCondLst>
                                        </p:cTn>
                                        <p:tgtEl>
                                          <p:sndTgt r:embed="rId6" name="voltage.wav"/>
                                        </p:tgtEl>
                                      </p:cMediaNode>
                                    </p:audio>
                                  </p:subTnLst>
                                </p:cTn>
                              </p:par>
                            </p:childTnLst>
                          </p:cTn>
                        </p:par>
                      </p:childTnLst>
                    </p:cTn>
                  </p:par>
                  <p:par>
                    <p:cTn id="101" fill="hold" nodeType="clickPar">
                      <p:stCondLst>
                        <p:cond delay="indefinite"/>
                      </p:stCondLst>
                      <p:childTnLst>
                        <p:par>
                          <p:cTn id="102" fill="hold" nodeType="withGroup">
                            <p:stCondLst>
                              <p:cond delay="0"/>
                            </p:stCondLst>
                            <p:childTnLst>
                              <p:par>
                                <p:cTn id="103" presetID="22" presetClass="entr" presetSubtype="4" fill="hold" grpId="0" nodeType="clickEffect">
                                  <p:stCondLst>
                                    <p:cond delay="0"/>
                                  </p:stCondLst>
                                  <p:childTnLst>
                                    <p:set>
                                      <p:cBhvr>
                                        <p:cTn id="104" dur="1" fill="hold">
                                          <p:stCondLst>
                                            <p:cond delay="0"/>
                                          </p:stCondLst>
                                        </p:cTn>
                                        <p:tgtEl>
                                          <p:spTgt spid="86044"/>
                                        </p:tgtEl>
                                        <p:attrNameLst>
                                          <p:attrName>style.visibility</p:attrName>
                                        </p:attrNameLst>
                                      </p:cBhvr>
                                      <p:to>
                                        <p:strVal val="visible"/>
                                      </p:to>
                                    </p:set>
                                    <p:animEffect transition="in" filter="wipe(down)">
                                      <p:cBhvr>
                                        <p:cTn id="105" dur="500"/>
                                        <p:tgtEl>
                                          <p:spTgt spid="86044"/>
                                        </p:tgtEl>
                                      </p:cBhvr>
                                    </p:animEffect>
                                  </p:childTnLst>
                                  <p:subTnLst>
                                    <p:audio>
                                      <p:cMediaNode>
                                        <p:cTn display="0" masterRel="sameClick">
                                          <p:stCondLst>
                                            <p:cond evt="begin" delay="0">
                                              <p:tn val="103"/>
                                            </p:cond>
                                          </p:stCondLst>
                                          <p:endCondLst>
                                            <p:cond evt="onStopAudio" delay="0">
                                              <p:tgtEl>
                                                <p:sldTgt/>
                                              </p:tgtEl>
                                            </p:cond>
                                          </p:endCondLst>
                                        </p:cTn>
                                        <p:tgtEl>
                                          <p:sndTgt r:embed="rId6" name="voltage.wav"/>
                                        </p:tgtEl>
                                      </p:cMediaNode>
                                    </p:audio>
                                  </p:subTnLst>
                                </p:cTn>
                              </p:par>
                            </p:childTnLst>
                          </p:cTn>
                        </p:par>
                      </p:childTnLst>
                    </p:cTn>
                  </p:par>
                  <p:par>
                    <p:cTn id="106" fill="hold" nodeType="clickPar">
                      <p:stCondLst>
                        <p:cond delay="indefinite"/>
                      </p:stCondLst>
                      <p:childTnLst>
                        <p:par>
                          <p:cTn id="107" fill="hold" nodeType="withGroup">
                            <p:stCondLst>
                              <p:cond delay="0"/>
                            </p:stCondLst>
                            <p:childTnLst>
                              <p:par>
                                <p:cTn id="108" presetID="22" presetClass="entr" presetSubtype="4" fill="hold" grpId="0" nodeType="clickEffect">
                                  <p:stCondLst>
                                    <p:cond delay="0"/>
                                  </p:stCondLst>
                                  <p:childTnLst>
                                    <p:set>
                                      <p:cBhvr>
                                        <p:cTn id="109" dur="1" fill="hold">
                                          <p:stCondLst>
                                            <p:cond delay="0"/>
                                          </p:stCondLst>
                                        </p:cTn>
                                        <p:tgtEl>
                                          <p:spTgt spid="86042"/>
                                        </p:tgtEl>
                                        <p:attrNameLst>
                                          <p:attrName>style.visibility</p:attrName>
                                        </p:attrNameLst>
                                      </p:cBhvr>
                                      <p:to>
                                        <p:strVal val="visible"/>
                                      </p:to>
                                    </p:set>
                                    <p:animEffect transition="in" filter="wipe(down)">
                                      <p:cBhvr>
                                        <p:cTn id="110" dur="500"/>
                                        <p:tgtEl>
                                          <p:spTgt spid="86042"/>
                                        </p:tgtEl>
                                      </p:cBhvr>
                                    </p:animEffect>
                                  </p:childTnLst>
                                  <p:subTnLst>
                                    <p:audio>
                                      <p:cMediaNode>
                                        <p:cTn display="0" masterRel="sameClick">
                                          <p:stCondLst>
                                            <p:cond evt="begin" delay="0">
                                              <p:tn val="108"/>
                                            </p:cond>
                                          </p:stCondLst>
                                          <p:endCondLst>
                                            <p:cond evt="onStopAudio" delay="0">
                                              <p:tgtEl>
                                                <p:sldTgt/>
                                              </p:tgtEl>
                                            </p:cond>
                                          </p:endCondLst>
                                        </p:cTn>
                                        <p:tgtEl>
                                          <p:sndTgt r:embed="rId6" name="voltage.wav"/>
                                        </p:tgtEl>
                                      </p:cMediaNode>
                                    </p:audio>
                                  </p:subTnLst>
                                </p:cTn>
                              </p:par>
                            </p:childTnLst>
                          </p:cTn>
                        </p:par>
                      </p:childTnLst>
                    </p:cTn>
                  </p:par>
                  <p:par>
                    <p:cTn id="111" fill="hold" nodeType="clickPar">
                      <p:stCondLst>
                        <p:cond delay="indefinite"/>
                      </p:stCondLst>
                      <p:childTnLst>
                        <p:par>
                          <p:cTn id="112" fill="hold" nodeType="withGroup">
                            <p:stCondLst>
                              <p:cond delay="0"/>
                            </p:stCondLst>
                            <p:childTnLst>
                              <p:par>
                                <p:cTn id="113" presetID="2" presetClass="entr" presetSubtype="4" fill="hold" nodeType="clickEffect">
                                  <p:stCondLst>
                                    <p:cond delay="0"/>
                                  </p:stCondLst>
                                  <p:childTnLst>
                                    <p:set>
                                      <p:cBhvr>
                                        <p:cTn id="114" dur="1" fill="hold">
                                          <p:stCondLst>
                                            <p:cond delay="0"/>
                                          </p:stCondLst>
                                        </p:cTn>
                                        <p:tgtEl>
                                          <p:spTgt spid="73730">
                                            <p:txEl>
                                              <p:pRg st="7" end="7"/>
                                            </p:txEl>
                                          </p:spTgt>
                                        </p:tgtEl>
                                        <p:attrNameLst>
                                          <p:attrName>style.visibility</p:attrName>
                                        </p:attrNameLst>
                                      </p:cBhvr>
                                      <p:to>
                                        <p:strVal val="visible"/>
                                      </p:to>
                                    </p:set>
                                    <p:anim calcmode="lin" valueType="num">
                                      <p:cBhvr additive="base">
                                        <p:cTn id="115" dur="500" fill="hold"/>
                                        <p:tgtEl>
                                          <p:spTgt spid="73730">
                                            <p:txEl>
                                              <p:pRg st="7" end="7"/>
                                            </p:txEl>
                                          </p:spTgt>
                                        </p:tgtEl>
                                        <p:attrNameLst>
                                          <p:attrName>ppt_x</p:attrName>
                                        </p:attrNameLst>
                                      </p:cBhvr>
                                      <p:tavLst>
                                        <p:tav tm="0">
                                          <p:val>
                                            <p:strVal val="#ppt_x"/>
                                          </p:val>
                                        </p:tav>
                                        <p:tav tm="100000">
                                          <p:val>
                                            <p:strVal val="#ppt_x"/>
                                          </p:val>
                                        </p:tav>
                                      </p:tavLst>
                                    </p:anim>
                                    <p:anim calcmode="lin" valueType="num">
                                      <p:cBhvr additive="base">
                                        <p:cTn id="116" dur="500" fill="hold"/>
                                        <p:tgtEl>
                                          <p:spTgt spid="73730">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42" grpId="0" animBg="1"/>
      <p:bldP spid="86043" grpId="0" animBg="1"/>
      <p:bldP spid="86044" grpId="0" animBg="1"/>
      <p:bldP spid="86045" grpId="0" animBg="1"/>
      <p:bldP spid="86046" grpId="0" animBg="1"/>
      <p:bldP spid="86047" grpId="0" animBg="1"/>
      <p:bldP spid="8604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ChangeArrowheads="1"/>
          </p:cNvSpPr>
          <p:nvPr/>
        </p:nvSpPr>
        <p:spPr bwMode="auto">
          <a:xfrm>
            <a:off x="685800" y="1735138"/>
            <a:ext cx="7772400" cy="5122862"/>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a:solidFill>
                  <a:srgbClr val="000000"/>
                </a:solidFill>
                <a:sym typeface="Symbol" pitchFamily="18" charset="2"/>
              </a:rPr>
              <a:t>EXAMPLE: </a:t>
            </a:r>
            <a:r>
              <a:rPr lang="en-US" altLang="en-US" sz="2400"/>
              <a:t>Four flashes occur in IRF S as shown.</a:t>
            </a:r>
          </a:p>
          <a:p>
            <a:pPr>
              <a:buFontTx/>
              <a:buNone/>
            </a:pPr>
            <a:r>
              <a:rPr lang="en-US" altLang="en-US" sz="2400"/>
              <a:t>(c) S’ is moving at velocity </a:t>
            </a:r>
            <a:r>
              <a:rPr lang="en-US" altLang="en-US" sz="2400" b="1"/>
              <a:t>v</a:t>
            </a:r>
            <a:r>
              <a:rPr lang="en-US" altLang="en-US" sz="2400"/>
              <a:t> to                                          the right relative to S. Determine                                       the order in which an observer                                           in S’ located at </a:t>
            </a:r>
            <a:r>
              <a:rPr lang="en-US" altLang="en-US" sz="2400" i="1"/>
              <a:t>x’</a:t>
            </a:r>
            <a:r>
              <a:rPr lang="en-US" altLang="en-US" sz="2400"/>
              <a:t> = 0 would                                               see the flashes. </a:t>
            </a:r>
          </a:p>
          <a:p>
            <a:pPr>
              <a:buFontTx/>
              <a:buNone/>
            </a:pPr>
            <a:r>
              <a:rPr lang="en-US" altLang="en-US" sz="2400">
                <a:solidFill>
                  <a:srgbClr val="000000"/>
                </a:solidFill>
                <a:sym typeface="Symbol" pitchFamily="18" charset="2"/>
              </a:rPr>
              <a:t>SOLUTION</a:t>
            </a:r>
          </a:p>
          <a:p>
            <a:pPr>
              <a:buFontTx/>
              <a:buNone/>
            </a:pPr>
            <a:r>
              <a:rPr lang="en-US" altLang="en-US" sz="2400">
                <a:solidFill>
                  <a:srgbClr val="000000"/>
                </a:solidFill>
                <a:sym typeface="Symbol" pitchFamily="18" charset="2"/>
              </a:rPr>
              <a:t>(c) </a:t>
            </a:r>
            <a:r>
              <a:rPr lang="en-US" altLang="en-US" sz="2400"/>
              <a:t>Draw in your light lines                                                  so they are at the correct                                                  angle. </a:t>
            </a:r>
          </a:p>
          <a:p>
            <a:pPr>
              <a:buFontTx/>
              <a:buNone/>
            </a:pPr>
            <a:r>
              <a:rPr lang="en-US" altLang="en-US" sz="2400"/>
              <a:t>The observer in S’ would first see C and D simultaneously, followed by B, and followed by A. </a:t>
            </a:r>
          </a:p>
        </p:txBody>
      </p:sp>
      <p:sp>
        <p:nvSpPr>
          <p:cNvPr id="38915" name="Rectangle 118"/>
          <p:cNvSpPr>
            <a:spLocks noChangeArrowheads="1"/>
          </p:cNvSpPr>
          <p:nvPr/>
        </p:nvSpPr>
        <p:spPr bwMode="auto">
          <a:xfrm>
            <a:off x="685800" y="393700"/>
            <a:ext cx="77724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b="1">
                <a:solidFill>
                  <a:schemeClr val="tx2"/>
                </a:solidFill>
              </a:rPr>
              <a:t>Option A: Relativity</a:t>
            </a:r>
            <a:br>
              <a:rPr lang="en-US" altLang="en-US" sz="2800" b="1">
                <a:solidFill>
                  <a:schemeClr val="tx2"/>
                </a:solidFill>
              </a:rPr>
            </a:br>
            <a:r>
              <a:rPr lang="en-US" altLang="en-US" sz="2800"/>
              <a:t>A.3 – Spacetime diagrams</a:t>
            </a:r>
          </a:p>
        </p:txBody>
      </p:sp>
      <p:sp>
        <p:nvSpPr>
          <p:cNvPr id="38916" name="Rectangle 2"/>
          <p:cNvSpPr>
            <a:spLocks noChangeArrowheads="1"/>
          </p:cNvSpPr>
          <p:nvPr/>
        </p:nvSpPr>
        <p:spPr bwMode="auto">
          <a:xfrm>
            <a:off x="685800" y="1338263"/>
            <a:ext cx="7772400" cy="430212"/>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a:solidFill>
                  <a:srgbClr val="333399"/>
                </a:solidFill>
              </a:rPr>
              <a:t>Spacetime diagrams</a:t>
            </a:r>
            <a:r>
              <a:rPr lang="en-US" altLang="en-US" sz="2400">
                <a:solidFill>
                  <a:srgbClr val="333399"/>
                </a:solidFill>
              </a:rPr>
              <a:t> – Simultaneity</a:t>
            </a:r>
            <a:endParaRPr lang="en-US" altLang="en-US" sz="2000">
              <a:solidFill>
                <a:srgbClr val="000000"/>
              </a:solidFill>
              <a:latin typeface="Courier New" pitchFamily="49" charset="0"/>
              <a:cs typeface="Times New Roman" pitchFamily="18" charset="0"/>
            </a:endParaRPr>
          </a:p>
        </p:txBody>
      </p:sp>
      <p:pic>
        <p:nvPicPr>
          <p:cNvPr id="33797" name="Picture 5"/>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4438650" y="2265363"/>
            <a:ext cx="4705350" cy="2438400"/>
          </a:xfrm>
          <a:prstGeom prst="rect">
            <a:avLst/>
          </a:prstGeom>
          <a:ln>
            <a:noFill/>
          </a:ln>
          <a:effectLst>
            <a:outerShdw blurRad="292100" dist="139700" dir="2700000" algn="tl" rotWithShape="0">
              <a:srgbClr val="333333">
                <a:alpha val="65000"/>
              </a:srgbClr>
            </a:outerShdw>
          </a:effectLst>
          <a:extLst/>
        </p:spPr>
      </p:pic>
      <p:pic>
        <p:nvPicPr>
          <p:cNvPr id="53251" name="Picture 3"/>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rot="-445082">
            <a:off x="4427538" y="2254250"/>
            <a:ext cx="5334000" cy="2362200"/>
          </a:xfrm>
          <a:prstGeom prst="rect">
            <a:avLst/>
          </a:prstGeom>
          <a:ln>
            <a:noFill/>
          </a:ln>
          <a:effectLst>
            <a:outerShdw blurRad="292100" dist="139700" dir="2700000" algn="tl" rotWithShape="0">
              <a:srgbClr val="333333">
                <a:alpha val="65000"/>
              </a:srgbClr>
            </a:outerShdw>
          </a:effectLst>
          <a:extLst/>
        </p:spPr>
      </p:pic>
      <p:grpSp>
        <p:nvGrpSpPr>
          <p:cNvPr id="38919" name="Group 8"/>
          <p:cNvGrpSpPr>
            <a:grpSpLocks/>
          </p:cNvGrpSpPr>
          <p:nvPr/>
        </p:nvGrpSpPr>
        <p:grpSpPr bwMode="auto">
          <a:xfrm>
            <a:off x="6173788" y="3360738"/>
            <a:ext cx="336550" cy="441325"/>
            <a:chOff x="1970" y="3036"/>
            <a:chExt cx="212" cy="278"/>
          </a:xfrm>
        </p:grpSpPr>
        <p:sp>
          <p:nvSpPr>
            <p:cNvPr id="38932" name="Oval 9"/>
            <p:cNvSpPr>
              <a:spLocks noChangeArrowheads="1"/>
            </p:cNvSpPr>
            <p:nvPr/>
          </p:nvSpPr>
          <p:spPr bwMode="auto">
            <a:xfrm>
              <a:off x="2040" y="3036"/>
              <a:ext cx="56" cy="56"/>
            </a:xfrm>
            <a:prstGeom prst="ellipse">
              <a:avLst/>
            </a:prstGeom>
            <a:solidFill>
              <a:srgbClr val="FFFF00"/>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38933" name="Text Box 10"/>
            <p:cNvSpPr txBox="1">
              <a:spLocks noChangeArrowheads="1"/>
            </p:cNvSpPr>
            <p:nvPr/>
          </p:nvSpPr>
          <p:spPr bwMode="auto">
            <a:xfrm>
              <a:off x="1970" y="3083"/>
              <a:ext cx="2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chemeClr val="hlink"/>
                  </a:solidFill>
                </a:rPr>
                <a:t>A</a:t>
              </a:r>
            </a:p>
          </p:txBody>
        </p:sp>
      </p:grpSp>
      <p:grpSp>
        <p:nvGrpSpPr>
          <p:cNvPr id="38920" name="Group 11"/>
          <p:cNvGrpSpPr>
            <a:grpSpLocks/>
          </p:cNvGrpSpPr>
          <p:nvPr/>
        </p:nvGrpSpPr>
        <p:grpSpPr bwMode="auto">
          <a:xfrm>
            <a:off x="5811838" y="4100513"/>
            <a:ext cx="336550" cy="441325"/>
            <a:chOff x="1970" y="3036"/>
            <a:chExt cx="212" cy="278"/>
          </a:xfrm>
        </p:grpSpPr>
        <p:sp>
          <p:nvSpPr>
            <p:cNvPr id="38930" name="Oval 12"/>
            <p:cNvSpPr>
              <a:spLocks noChangeArrowheads="1"/>
            </p:cNvSpPr>
            <p:nvPr/>
          </p:nvSpPr>
          <p:spPr bwMode="auto">
            <a:xfrm>
              <a:off x="2040" y="3036"/>
              <a:ext cx="56" cy="56"/>
            </a:xfrm>
            <a:prstGeom prst="ellipse">
              <a:avLst/>
            </a:prstGeom>
            <a:solidFill>
              <a:srgbClr val="FFFF00"/>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38931" name="Text Box 13"/>
            <p:cNvSpPr txBox="1">
              <a:spLocks noChangeArrowheads="1"/>
            </p:cNvSpPr>
            <p:nvPr/>
          </p:nvSpPr>
          <p:spPr bwMode="auto">
            <a:xfrm>
              <a:off x="1970" y="3083"/>
              <a:ext cx="2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chemeClr val="hlink"/>
                  </a:solidFill>
                </a:rPr>
                <a:t>B</a:t>
              </a:r>
            </a:p>
          </p:txBody>
        </p:sp>
      </p:grpSp>
      <p:grpSp>
        <p:nvGrpSpPr>
          <p:cNvPr id="38921" name="Group 14"/>
          <p:cNvGrpSpPr>
            <a:grpSpLocks/>
          </p:cNvGrpSpPr>
          <p:nvPr/>
        </p:nvGrpSpPr>
        <p:grpSpPr bwMode="auto">
          <a:xfrm>
            <a:off x="7704138" y="4105275"/>
            <a:ext cx="349250" cy="441325"/>
            <a:chOff x="1970" y="3036"/>
            <a:chExt cx="220" cy="278"/>
          </a:xfrm>
        </p:grpSpPr>
        <p:sp>
          <p:nvSpPr>
            <p:cNvPr id="38928" name="Oval 15"/>
            <p:cNvSpPr>
              <a:spLocks noChangeArrowheads="1"/>
            </p:cNvSpPr>
            <p:nvPr/>
          </p:nvSpPr>
          <p:spPr bwMode="auto">
            <a:xfrm>
              <a:off x="2040" y="3036"/>
              <a:ext cx="56" cy="56"/>
            </a:xfrm>
            <a:prstGeom prst="ellipse">
              <a:avLst/>
            </a:prstGeom>
            <a:solidFill>
              <a:srgbClr val="FFFF00"/>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38929" name="Text Box 16"/>
            <p:cNvSpPr txBox="1">
              <a:spLocks noChangeArrowheads="1"/>
            </p:cNvSpPr>
            <p:nvPr/>
          </p:nvSpPr>
          <p:spPr bwMode="auto">
            <a:xfrm>
              <a:off x="1970" y="3083"/>
              <a:ext cx="2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chemeClr val="hlink"/>
                  </a:solidFill>
                </a:rPr>
                <a:t>C</a:t>
              </a:r>
            </a:p>
          </p:txBody>
        </p:sp>
      </p:grpSp>
      <p:grpSp>
        <p:nvGrpSpPr>
          <p:cNvPr id="38922" name="Group 17"/>
          <p:cNvGrpSpPr>
            <a:grpSpLocks/>
          </p:cNvGrpSpPr>
          <p:nvPr/>
        </p:nvGrpSpPr>
        <p:grpSpPr bwMode="auto">
          <a:xfrm>
            <a:off x="7335838" y="3748088"/>
            <a:ext cx="349250" cy="441325"/>
            <a:chOff x="1970" y="3036"/>
            <a:chExt cx="220" cy="278"/>
          </a:xfrm>
        </p:grpSpPr>
        <p:sp>
          <p:nvSpPr>
            <p:cNvPr id="38926" name="Oval 18"/>
            <p:cNvSpPr>
              <a:spLocks noChangeArrowheads="1"/>
            </p:cNvSpPr>
            <p:nvPr/>
          </p:nvSpPr>
          <p:spPr bwMode="auto">
            <a:xfrm>
              <a:off x="2040" y="3036"/>
              <a:ext cx="56" cy="56"/>
            </a:xfrm>
            <a:prstGeom prst="ellipse">
              <a:avLst/>
            </a:prstGeom>
            <a:solidFill>
              <a:srgbClr val="FFFF00"/>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38927" name="Text Box 19"/>
            <p:cNvSpPr txBox="1">
              <a:spLocks noChangeArrowheads="1"/>
            </p:cNvSpPr>
            <p:nvPr/>
          </p:nvSpPr>
          <p:spPr bwMode="auto">
            <a:xfrm>
              <a:off x="1970" y="3083"/>
              <a:ext cx="2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chemeClr val="hlink"/>
                  </a:solidFill>
                </a:rPr>
                <a:t>D</a:t>
              </a:r>
            </a:p>
          </p:txBody>
        </p:sp>
      </p:grpSp>
      <p:sp>
        <p:nvSpPr>
          <p:cNvPr id="88091" name="Line 27"/>
          <p:cNvSpPr>
            <a:spLocks noChangeShapeType="1"/>
          </p:cNvSpPr>
          <p:nvPr/>
        </p:nvSpPr>
        <p:spPr bwMode="auto">
          <a:xfrm flipV="1">
            <a:off x="6329363" y="2646363"/>
            <a:ext cx="746125" cy="746125"/>
          </a:xfrm>
          <a:prstGeom prst="line">
            <a:avLst/>
          </a:prstGeom>
          <a:noFill/>
          <a:ln w="19050">
            <a:solidFill>
              <a:srgbClr val="0066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88092" name="Line 28"/>
          <p:cNvSpPr>
            <a:spLocks noChangeShapeType="1"/>
          </p:cNvSpPr>
          <p:nvPr/>
        </p:nvSpPr>
        <p:spPr bwMode="auto">
          <a:xfrm flipV="1">
            <a:off x="5956300" y="3103563"/>
            <a:ext cx="1035050" cy="1035050"/>
          </a:xfrm>
          <a:prstGeom prst="line">
            <a:avLst/>
          </a:prstGeom>
          <a:noFill/>
          <a:ln w="19050">
            <a:solidFill>
              <a:srgbClr val="0066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88093" name="Line 29"/>
          <p:cNvSpPr>
            <a:spLocks noChangeShapeType="1"/>
          </p:cNvSpPr>
          <p:nvPr/>
        </p:nvSpPr>
        <p:spPr bwMode="auto">
          <a:xfrm flipH="1" flipV="1">
            <a:off x="6967538" y="3286125"/>
            <a:ext cx="873125" cy="852488"/>
          </a:xfrm>
          <a:prstGeom prst="line">
            <a:avLst/>
          </a:prstGeom>
          <a:noFill/>
          <a:ln w="19050">
            <a:solidFill>
              <a:srgbClr val="0066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3730">
                                            <p:txEl>
                                              <p:pRg st="1" end="1"/>
                                            </p:txEl>
                                          </p:spTgt>
                                        </p:tgtEl>
                                        <p:attrNameLst>
                                          <p:attrName>style.visibility</p:attrName>
                                        </p:attrNameLst>
                                      </p:cBhvr>
                                      <p:to>
                                        <p:strVal val="visible"/>
                                      </p:to>
                                    </p:set>
                                    <p:anim calcmode="lin" valueType="num">
                                      <p:cBhvr additive="base">
                                        <p:cTn id="7" dur="500" fill="hold"/>
                                        <p:tgtEl>
                                          <p:spTgt spid="7373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373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53251"/>
                                        </p:tgtEl>
                                        <p:attrNameLst>
                                          <p:attrName>style.visibility</p:attrName>
                                        </p:attrNameLst>
                                      </p:cBhvr>
                                      <p:to>
                                        <p:strVal val="visible"/>
                                      </p:to>
                                    </p:set>
                                    <p:animEffect transition="in" filter="fade">
                                      <p:cBhvr>
                                        <p:cTn id="11" dur="2000"/>
                                        <p:tgtEl>
                                          <p:spTgt spid="5325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nodeType="clickEffect">
                                  <p:stCondLst>
                                    <p:cond delay="0"/>
                                  </p:stCondLst>
                                  <p:childTnLst>
                                    <p:set>
                                      <p:cBhvr>
                                        <p:cTn id="15" dur="1" fill="hold">
                                          <p:stCondLst>
                                            <p:cond delay="0"/>
                                          </p:stCondLst>
                                        </p:cTn>
                                        <p:tgtEl>
                                          <p:spTgt spid="73730">
                                            <p:txEl>
                                              <p:pRg st="2" end="2"/>
                                            </p:txEl>
                                          </p:spTgt>
                                        </p:tgtEl>
                                        <p:attrNameLst>
                                          <p:attrName>style.visibility</p:attrName>
                                        </p:attrNameLst>
                                      </p:cBhvr>
                                      <p:to>
                                        <p:strVal val="visible"/>
                                      </p:to>
                                    </p:set>
                                    <p:anim calcmode="lin" valueType="num">
                                      <p:cBhvr additive="base">
                                        <p:cTn id="16" dur="500" fill="hold"/>
                                        <p:tgtEl>
                                          <p:spTgt spid="73730">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7373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4" name="arrow.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73730">
                                            <p:txEl>
                                              <p:pRg st="3" end="3"/>
                                            </p:txEl>
                                          </p:spTgt>
                                        </p:tgtEl>
                                        <p:attrNameLst>
                                          <p:attrName>style.visibility</p:attrName>
                                        </p:attrNameLst>
                                      </p:cBhvr>
                                      <p:to>
                                        <p:strVal val="visible"/>
                                      </p:to>
                                    </p:set>
                                    <p:anim calcmode="lin" valueType="num">
                                      <p:cBhvr additive="base">
                                        <p:cTn id="22" dur="500" fill="hold"/>
                                        <p:tgtEl>
                                          <p:spTgt spid="73730">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7373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88093"/>
                                        </p:tgtEl>
                                        <p:attrNameLst>
                                          <p:attrName>style.visibility</p:attrName>
                                        </p:attrNameLst>
                                      </p:cBhvr>
                                      <p:to>
                                        <p:strVal val="visible"/>
                                      </p:to>
                                    </p:set>
                                    <p:animEffect transition="in" filter="wipe(down)">
                                      <p:cBhvr>
                                        <p:cTn id="28" dur="500"/>
                                        <p:tgtEl>
                                          <p:spTgt spid="88093"/>
                                        </p:tgtEl>
                                      </p:cBhvr>
                                    </p:animEffect>
                                  </p:childTnLst>
                                  <p:subTnLst>
                                    <p:audio>
                                      <p:cMediaNode>
                                        <p:cTn display="0" masterRel="sameClick">
                                          <p:stCondLst>
                                            <p:cond evt="begin" delay="0">
                                              <p:tn val="26"/>
                                            </p:cond>
                                          </p:stCondLst>
                                          <p:endCondLst>
                                            <p:cond evt="onStopAudio" delay="0">
                                              <p:tgtEl>
                                                <p:sldTgt/>
                                              </p:tgtEl>
                                            </p:cond>
                                          </p:endCondLst>
                                        </p:cTn>
                                        <p:tgtEl>
                                          <p:sndTgt r:embed="rId5" name="voltage.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88092"/>
                                        </p:tgtEl>
                                        <p:attrNameLst>
                                          <p:attrName>style.visibility</p:attrName>
                                        </p:attrNameLst>
                                      </p:cBhvr>
                                      <p:to>
                                        <p:strVal val="visible"/>
                                      </p:to>
                                    </p:set>
                                    <p:animEffect transition="in" filter="wipe(down)">
                                      <p:cBhvr>
                                        <p:cTn id="33" dur="500"/>
                                        <p:tgtEl>
                                          <p:spTgt spid="88092"/>
                                        </p:tgtEl>
                                      </p:cBhvr>
                                    </p:animEffect>
                                  </p:childTnLst>
                                  <p:subTnLst>
                                    <p:audio>
                                      <p:cMediaNode>
                                        <p:cTn display="0" masterRel="sameClick">
                                          <p:stCondLst>
                                            <p:cond evt="begin" delay="0">
                                              <p:tn val="31"/>
                                            </p:cond>
                                          </p:stCondLst>
                                          <p:endCondLst>
                                            <p:cond evt="onStopAudio" delay="0">
                                              <p:tgtEl>
                                                <p:sldTgt/>
                                              </p:tgtEl>
                                            </p:cond>
                                          </p:endCondLst>
                                        </p:cTn>
                                        <p:tgtEl>
                                          <p:sndTgt r:embed="rId5" name="voltage.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88091"/>
                                        </p:tgtEl>
                                        <p:attrNameLst>
                                          <p:attrName>style.visibility</p:attrName>
                                        </p:attrNameLst>
                                      </p:cBhvr>
                                      <p:to>
                                        <p:strVal val="visible"/>
                                      </p:to>
                                    </p:set>
                                    <p:animEffect transition="in" filter="wipe(down)">
                                      <p:cBhvr>
                                        <p:cTn id="38" dur="500"/>
                                        <p:tgtEl>
                                          <p:spTgt spid="88091"/>
                                        </p:tgtEl>
                                      </p:cBhvr>
                                    </p:animEffect>
                                  </p:childTnLst>
                                  <p:subTnLst>
                                    <p:audio>
                                      <p:cMediaNode>
                                        <p:cTn display="0" masterRel="sameClick">
                                          <p:stCondLst>
                                            <p:cond evt="begin" delay="0">
                                              <p:tn val="36"/>
                                            </p:cond>
                                          </p:stCondLst>
                                          <p:endCondLst>
                                            <p:cond evt="onStopAudio" delay="0">
                                              <p:tgtEl>
                                                <p:sldTgt/>
                                              </p:tgtEl>
                                            </p:cond>
                                          </p:endCondLst>
                                        </p:cTn>
                                        <p:tgtEl>
                                          <p:sndTgt r:embed="rId5" name="voltage.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73730">
                                            <p:txEl>
                                              <p:pRg st="4" end="4"/>
                                            </p:txEl>
                                          </p:spTgt>
                                        </p:tgtEl>
                                        <p:attrNameLst>
                                          <p:attrName>style.visibility</p:attrName>
                                        </p:attrNameLst>
                                      </p:cBhvr>
                                      <p:to>
                                        <p:strVal val="visible"/>
                                      </p:to>
                                    </p:set>
                                    <p:anim calcmode="lin" valueType="num">
                                      <p:cBhvr additive="base">
                                        <p:cTn id="43" dur="500" fill="hold"/>
                                        <p:tgtEl>
                                          <p:spTgt spid="73730">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373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91" grpId="0" animBg="1"/>
      <p:bldP spid="88092" grpId="0" animBg="1"/>
      <p:bldP spid="8809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ChangeArrowheads="1"/>
          </p:cNvSpPr>
          <p:nvPr/>
        </p:nvSpPr>
        <p:spPr bwMode="auto">
          <a:xfrm>
            <a:off x="685800" y="1735138"/>
            <a:ext cx="7772400" cy="5122862"/>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a:solidFill>
                  <a:srgbClr val="000000"/>
                </a:solidFill>
                <a:sym typeface="Symbol" pitchFamily="18" charset="2"/>
              </a:rPr>
              <a:t>EXAMPLE: </a:t>
            </a:r>
            <a:r>
              <a:rPr lang="en-US" altLang="en-US" sz="2400"/>
              <a:t>Four flashes occur in IRF S as shown.</a:t>
            </a:r>
          </a:p>
          <a:p>
            <a:pPr>
              <a:buFontTx/>
              <a:buNone/>
            </a:pPr>
            <a:r>
              <a:rPr lang="en-US" altLang="en-US" sz="2400"/>
              <a:t>(d) Find the velocity of S’                                             relative to S, in terms of </a:t>
            </a:r>
            <a:r>
              <a:rPr lang="en-US" altLang="en-US" sz="2400" i="1"/>
              <a:t>c</a:t>
            </a:r>
            <a:r>
              <a:rPr lang="en-US" altLang="en-US" sz="2400"/>
              <a:t>. </a:t>
            </a:r>
          </a:p>
          <a:p>
            <a:pPr>
              <a:buFontTx/>
              <a:buNone/>
            </a:pPr>
            <a:r>
              <a:rPr lang="en-US" altLang="en-US" sz="2400">
                <a:solidFill>
                  <a:srgbClr val="000000"/>
                </a:solidFill>
                <a:sym typeface="Symbol" pitchFamily="18" charset="2"/>
              </a:rPr>
              <a:t>SOLUTION</a:t>
            </a:r>
          </a:p>
          <a:p>
            <a:pPr>
              <a:buFontTx/>
              <a:buNone/>
            </a:pPr>
            <a:r>
              <a:rPr lang="en-US" altLang="en-US" sz="2400">
                <a:solidFill>
                  <a:srgbClr val="000000"/>
                </a:solidFill>
                <a:sym typeface="Symbol" pitchFamily="18" charset="2"/>
              </a:rPr>
              <a:t>(d) Use </a:t>
            </a:r>
            <a:r>
              <a:rPr lang="en-US" altLang="en-US" sz="2400">
                <a:sym typeface="Symbol" pitchFamily="18" charset="2"/>
              </a:rPr>
              <a:t> = tan</a:t>
            </a:r>
            <a:r>
              <a:rPr lang="en-US" altLang="en-US" sz="2400" baseline="30000">
                <a:sym typeface="Symbol" pitchFamily="18" charset="2"/>
              </a:rPr>
              <a:t>-1</a:t>
            </a:r>
            <a:r>
              <a:rPr lang="en-US" altLang="en-US" sz="2400">
                <a:sym typeface="Symbol" pitchFamily="18" charset="2"/>
              </a:rPr>
              <a:t>( </a:t>
            </a:r>
            <a:r>
              <a:rPr lang="en-US" altLang="en-US" sz="2400" i="1">
                <a:solidFill>
                  <a:srgbClr val="000000"/>
                </a:solidFill>
              </a:rPr>
              <a:t>v</a:t>
            </a:r>
            <a:r>
              <a:rPr lang="en-US" altLang="en-US" sz="2400">
                <a:solidFill>
                  <a:srgbClr val="000000"/>
                </a:solidFill>
                <a:sym typeface="Symbol" pitchFamily="18" charset="2"/>
              </a:rPr>
              <a:t> </a:t>
            </a:r>
            <a:r>
              <a:rPr lang="en-US" altLang="en-US" sz="2400" i="1">
                <a:solidFill>
                  <a:srgbClr val="000000"/>
                </a:solidFill>
                <a:sym typeface="Symbol" pitchFamily="18" charset="2"/>
              </a:rPr>
              <a:t>/ c </a:t>
            </a:r>
            <a:r>
              <a:rPr lang="en-US" altLang="en-US" sz="2400">
                <a:solidFill>
                  <a:srgbClr val="000000"/>
                </a:solidFill>
                <a:sym typeface="Symbol" pitchFamily="18" charset="2"/>
              </a:rPr>
              <a:t>).</a:t>
            </a:r>
          </a:p>
          <a:p>
            <a:pPr>
              <a:buFontTx/>
              <a:buNone/>
            </a:pPr>
            <a:r>
              <a:rPr lang="en-US" altLang="en-US" sz="2400">
                <a:solidFill>
                  <a:srgbClr val="000000"/>
                </a:solidFill>
                <a:sym typeface="Symbol" pitchFamily="18" charset="2"/>
              </a:rPr>
              <a:t>The protractor shows that                                                     is about 11.</a:t>
            </a:r>
          </a:p>
          <a:p>
            <a:pPr>
              <a:buFontTx/>
              <a:buNone/>
            </a:pPr>
            <a:r>
              <a:rPr lang="en-US" altLang="en-US" sz="2400">
                <a:solidFill>
                  <a:srgbClr val="000000"/>
                </a:solidFill>
                <a:sym typeface="Symbol" pitchFamily="18" charset="2"/>
              </a:rPr>
              <a:t>	    11 	= </a:t>
            </a:r>
            <a:r>
              <a:rPr lang="en-US" altLang="en-US" sz="2400">
                <a:sym typeface="Symbol" pitchFamily="18" charset="2"/>
              </a:rPr>
              <a:t>tan</a:t>
            </a:r>
            <a:r>
              <a:rPr lang="en-US" altLang="en-US" sz="2400" baseline="30000">
                <a:sym typeface="Symbol" pitchFamily="18" charset="2"/>
              </a:rPr>
              <a:t>-1</a:t>
            </a:r>
            <a:r>
              <a:rPr lang="en-US" altLang="en-US" sz="2400">
                <a:sym typeface="Symbol" pitchFamily="18" charset="2"/>
              </a:rPr>
              <a:t>( </a:t>
            </a:r>
            <a:r>
              <a:rPr lang="en-US" altLang="en-US" sz="2400" i="1">
                <a:solidFill>
                  <a:srgbClr val="000000"/>
                </a:solidFill>
              </a:rPr>
              <a:t>v</a:t>
            </a:r>
            <a:r>
              <a:rPr lang="en-US" altLang="en-US" sz="2400">
                <a:solidFill>
                  <a:srgbClr val="000000"/>
                </a:solidFill>
                <a:sym typeface="Symbol" pitchFamily="18" charset="2"/>
              </a:rPr>
              <a:t> </a:t>
            </a:r>
            <a:r>
              <a:rPr lang="en-US" altLang="en-US" sz="2400" i="1">
                <a:solidFill>
                  <a:srgbClr val="000000"/>
                </a:solidFill>
                <a:sym typeface="Symbol" pitchFamily="18" charset="2"/>
              </a:rPr>
              <a:t>/ c </a:t>
            </a:r>
            <a:r>
              <a:rPr lang="en-US" altLang="en-US" sz="2400">
                <a:solidFill>
                  <a:srgbClr val="000000"/>
                </a:solidFill>
                <a:sym typeface="Symbol" pitchFamily="18" charset="2"/>
              </a:rPr>
              <a:t>).</a:t>
            </a:r>
          </a:p>
          <a:p>
            <a:pPr>
              <a:buFontTx/>
              <a:buNone/>
            </a:pPr>
            <a:r>
              <a:rPr lang="en-US" altLang="en-US" sz="2400">
                <a:solidFill>
                  <a:srgbClr val="000000"/>
                </a:solidFill>
                <a:sym typeface="Symbol" pitchFamily="18" charset="2"/>
              </a:rPr>
              <a:t>         tan 11</a:t>
            </a:r>
            <a:r>
              <a:rPr lang="en-US" altLang="en-US" sz="2400">
                <a:sym typeface="Symbol" pitchFamily="18" charset="2"/>
              </a:rPr>
              <a:t> 	= </a:t>
            </a:r>
            <a:r>
              <a:rPr lang="en-US" altLang="en-US" sz="2400" i="1">
                <a:sym typeface="Symbol" pitchFamily="18" charset="2"/>
              </a:rPr>
              <a:t>v / c</a:t>
            </a:r>
          </a:p>
          <a:p>
            <a:pPr>
              <a:buFontTx/>
              <a:buNone/>
            </a:pPr>
            <a:r>
              <a:rPr lang="en-US" altLang="en-US" sz="2400">
                <a:sym typeface="Symbol" pitchFamily="18" charset="2"/>
              </a:rPr>
              <a:t>	0.194 	=</a:t>
            </a:r>
            <a:r>
              <a:rPr lang="en-US" altLang="en-US" sz="2400" i="1">
                <a:sym typeface="Symbol" pitchFamily="18" charset="2"/>
              </a:rPr>
              <a:t> v / c</a:t>
            </a:r>
          </a:p>
          <a:p>
            <a:pPr>
              <a:buFontTx/>
              <a:buNone/>
            </a:pPr>
            <a:r>
              <a:rPr lang="en-US" altLang="en-US" sz="2400" i="1">
                <a:sym typeface="Symbol" pitchFamily="18" charset="2"/>
              </a:rPr>
              <a:t>	       v</a:t>
            </a:r>
            <a:r>
              <a:rPr lang="en-US" altLang="en-US" sz="2400">
                <a:sym typeface="Symbol" pitchFamily="18" charset="2"/>
              </a:rPr>
              <a:t> 	= 0.194 </a:t>
            </a:r>
            <a:r>
              <a:rPr lang="en-US" altLang="en-US" sz="2400" i="1">
                <a:sym typeface="Symbol" pitchFamily="18" charset="2"/>
              </a:rPr>
              <a:t>c</a:t>
            </a:r>
            <a:r>
              <a:rPr lang="en-US" altLang="en-US" sz="2400">
                <a:sym typeface="Symbol" pitchFamily="18" charset="2"/>
              </a:rPr>
              <a:t>.</a:t>
            </a:r>
            <a:endParaRPr lang="en-US" altLang="en-US" sz="2400" i="1">
              <a:sym typeface="Symbol" pitchFamily="18" charset="2"/>
            </a:endParaRPr>
          </a:p>
        </p:txBody>
      </p:sp>
      <p:pic>
        <p:nvPicPr>
          <p:cNvPr id="90134" name="Picture 22"/>
          <p:cNvPicPr>
            <a:picLocks noChangeAspect="1" noChangeArrowheads="1"/>
          </p:cNvPicPr>
          <p:nvPr/>
        </p:nvPicPr>
        <p:blipFill>
          <a:blip r:embed="rId6">
            <a:clrChange>
              <a:clrFrom>
                <a:srgbClr val="FFFBFF"/>
              </a:clrFrom>
              <a:clrTo>
                <a:srgbClr val="FFFBFF">
                  <a:alpha val="0"/>
                </a:srgbClr>
              </a:clrTo>
            </a:clrChange>
            <a:extLst>
              <a:ext uri="{28A0092B-C50C-407E-A947-70E740481C1C}">
                <a14:useLocalDpi xmlns:a14="http://schemas.microsoft.com/office/drawing/2010/main" val="0"/>
              </a:ext>
            </a:extLst>
          </a:blip>
          <a:srcRect/>
          <a:stretch>
            <a:fillRect/>
          </a:stretch>
        </p:blipFill>
        <p:spPr bwMode="auto">
          <a:xfrm>
            <a:off x="4619625" y="2416175"/>
            <a:ext cx="4256088"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Rectangle 118"/>
          <p:cNvSpPr>
            <a:spLocks noChangeArrowheads="1"/>
          </p:cNvSpPr>
          <p:nvPr/>
        </p:nvSpPr>
        <p:spPr bwMode="auto">
          <a:xfrm>
            <a:off x="685800" y="393700"/>
            <a:ext cx="77724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b="1">
                <a:solidFill>
                  <a:schemeClr val="tx2"/>
                </a:solidFill>
              </a:rPr>
              <a:t>Option A: Relativity</a:t>
            </a:r>
            <a:br>
              <a:rPr lang="en-US" altLang="en-US" sz="2800" b="1">
                <a:solidFill>
                  <a:schemeClr val="tx2"/>
                </a:solidFill>
              </a:rPr>
            </a:br>
            <a:r>
              <a:rPr lang="en-US" altLang="en-US" sz="2800"/>
              <a:t>A.3 – Spacetime diagrams</a:t>
            </a:r>
          </a:p>
        </p:txBody>
      </p:sp>
      <p:sp>
        <p:nvSpPr>
          <p:cNvPr id="39941" name="Rectangle 2"/>
          <p:cNvSpPr>
            <a:spLocks noChangeArrowheads="1"/>
          </p:cNvSpPr>
          <p:nvPr/>
        </p:nvSpPr>
        <p:spPr bwMode="auto">
          <a:xfrm>
            <a:off x="685800" y="1338263"/>
            <a:ext cx="7772400" cy="430212"/>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a:solidFill>
                  <a:srgbClr val="333399"/>
                </a:solidFill>
              </a:rPr>
              <a:t>Spacetime diagrams</a:t>
            </a:r>
            <a:r>
              <a:rPr lang="en-US" altLang="en-US" sz="2400">
                <a:solidFill>
                  <a:srgbClr val="333399"/>
                </a:solidFill>
              </a:rPr>
              <a:t> – Relative velocities</a:t>
            </a:r>
            <a:endParaRPr lang="en-US" altLang="en-US" sz="2000">
              <a:solidFill>
                <a:srgbClr val="000000"/>
              </a:solidFill>
              <a:latin typeface="Courier New" pitchFamily="49" charset="0"/>
              <a:cs typeface="Times New Roman" pitchFamily="18" charset="0"/>
            </a:endParaRPr>
          </a:p>
        </p:txBody>
      </p:sp>
      <p:pic>
        <p:nvPicPr>
          <p:cNvPr id="47110" name="Picture 5"/>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4438650" y="2274888"/>
            <a:ext cx="4705350" cy="2438400"/>
          </a:xfrm>
          <a:prstGeom prst="rect">
            <a:avLst/>
          </a:prstGeom>
          <a:ln>
            <a:noFill/>
          </a:ln>
          <a:effectLst>
            <a:outerShdw blurRad="292100" dist="139700" dir="2700000" algn="tl" rotWithShape="0">
              <a:srgbClr val="333333">
                <a:alpha val="65000"/>
              </a:srgbClr>
            </a:outerShdw>
          </a:effectLst>
          <a:extLst/>
        </p:spPr>
      </p:pic>
      <p:pic>
        <p:nvPicPr>
          <p:cNvPr id="47111" name="Picture 3"/>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rot="21154918">
            <a:off x="4427538" y="2263775"/>
            <a:ext cx="5334000" cy="2362200"/>
          </a:xfrm>
          <a:prstGeom prst="rect">
            <a:avLst/>
          </a:prstGeom>
          <a:ln>
            <a:noFill/>
          </a:ln>
          <a:effectLst>
            <a:outerShdw blurRad="292100" dist="139700" dir="2700000" algn="tl" rotWithShape="0">
              <a:srgbClr val="333333">
                <a:alpha val="65000"/>
              </a:srgbClr>
            </a:outerShdw>
          </a:effectLst>
          <a:extLst/>
        </p:spPr>
      </p:pic>
      <p:grpSp>
        <p:nvGrpSpPr>
          <p:cNvPr id="39944" name="Group 7"/>
          <p:cNvGrpSpPr>
            <a:grpSpLocks/>
          </p:cNvGrpSpPr>
          <p:nvPr/>
        </p:nvGrpSpPr>
        <p:grpSpPr bwMode="auto">
          <a:xfrm>
            <a:off x="6173788" y="3360738"/>
            <a:ext cx="336550" cy="441325"/>
            <a:chOff x="1970" y="3036"/>
            <a:chExt cx="212" cy="278"/>
          </a:xfrm>
        </p:grpSpPr>
        <p:sp>
          <p:nvSpPr>
            <p:cNvPr id="39956" name="Oval 8"/>
            <p:cNvSpPr>
              <a:spLocks noChangeArrowheads="1"/>
            </p:cNvSpPr>
            <p:nvPr/>
          </p:nvSpPr>
          <p:spPr bwMode="auto">
            <a:xfrm>
              <a:off x="2040" y="3036"/>
              <a:ext cx="56" cy="56"/>
            </a:xfrm>
            <a:prstGeom prst="ellipse">
              <a:avLst/>
            </a:prstGeom>
            <a:solidFill>
              <a:srgbClr val="FFFF00"/>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39957" name="Text Box 9"/>
            <p:cNvSpPr txBox="1">
              <a:spLocks noChangeArrowheads="1"/>
            </p:cNvSpPr>
            <p:nvPr/>
          </p:nvSpPr>
          <p:spPr bwMode="auto">
            <a:xfrm>
              <a:off x="1970" y="3083"/>
              <a:ext cx="2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chemeClr val="hlink"/>
                  </a:solidFill>
                </a:rPr>
                <a:t>A</a:t>
              </a:r>
            </a:p>
          </p:txBody>
        </p:sp>
      </p:grpSp>
      <p:grpSp>
        <p:nvGrpSpPr>
          <p:cNvPr id="39945" name="Group 10"/>
          <p:cNvGrpSpPr>
            <a:grpSpLocks/>
          </p:cNvGrpSpPr>
          <p:nvPr/>
        </p:nvGrpSpPr>
        <p:grpSpPr bwMode="auto">
          <a:xfrm>
            <a:off x="5811838" y="4100513"/>
            <a:ext cx="336550" cy="441325"/>
            <a:chOff x="1970" y="3036"/>
            <a:chExt cx="212" cy="278"/>
          </a:xfrm>
        </p:grpSpPr>
        <p:sp>
          <p:nvSpPr>
            <p:cNvPr id="39954" name="Oval 11"/>
            <p:cNvSpPr>
              <a:spLocks noChangeArrowheads="1"/>
            </p:cNvSpPr>
            <p:nvPr/>
          </p:nvSpPr>
          <p:spPr bwMode="auto">
            <a:xfrm>
              <a:off x="2040" y="3036"/>
              <a:ext cx="56" cy="56"/>
            </a:xfrm>
            <a:prstGeom prst="ellipse">
              <a:avLst/>
            </a:prstGeom>
            <a:solidFill>
              <a:srgbClr val="FFFF00"/>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39955" name="Text Box 12"/>
            <p:cNvSpPr txBox="1">
              <a:spLocks noChangeArrowheads="1"/>
            </p:cNvSpPr>
            <p:nvPr/>
          </p:nvSpPr>
          <p:spPr bwMode="auto">
            <a:xfrm>
              <a:off x="1970" y="3083"/>
              <a:ext cx="2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chemeClr val="hlink"/>
                  </a:solidFill>
                </a:rPr>
                <a:t>B</a:t>
              </a:r>
            </a:p>
          </p:txBody>
        </p:sp>
      </p:grpSp>
      <p:grpSp>
        <p:nvGrpSpPr>
          <p:cNvPr id="39946" name="Group 13"/>
          <p:cNvGrpSpPr>
            <a:grpSpLocks/>
          </p:cNvGrpSpPr>
          <p:nvPr/>
        </p:nvGrpSpPr>
        <p:grpSpPr bwMode="auto">
          <a:xfrm>
            <a:off x="7704138" y="4105275"/>
            <a:ext cx="349250" cy="441325"/>
            <a:chOff x="1970" y="3036"/>
            <a:chExt cx="220" cy="278"/>
          </a:xfrm>
        </p:grpSpPr>
        <p:sp>
          <p:nvSpPr>
            <p:cNvPr id="39952" name="Oval 14"/>
            <p:cNvSpPr>
              <a:spLocks noChangeArrowheads="1"/>
            </p:cNvSpPr>
            <p:nvPr/>
          </p:nvSpPr>
          <p:spPr bwMode="auto">
            <a:xfrm>
              <a:off x="2040" y="3036"/>
              <a:ext cx="56" cy="56"/>
            </a:xfrm>
            <a:prstGeom prst="ellipse">
              <a:avLst/>
            </a:prstGeom>
            <a:solidFill>
              <a:srgbClr val="FFFF00"/>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39953" name="Text Box 15"/>
            <p:cNvSpPr txBox="1">
              <a:spLocks noChangeArrowheads="1"/>
            </p:cNvSpPr>
            <p:nvPr/>
          </p:nvSpPr>
          <p:spPr bwMode="auto">
            <a:xfrm>
              <a:off x="1970" y="3083"/>
              <a:ext cx="2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chemeClr val="hlink"/>
                  </a:solidFill>
                </a:rPr>
                <a:t>C</a:t>
              </a:r>
            </a:p>
          </p:txBody>
        </p:sp>
      </p:grpSp>
      <p:grpSp>
        <p:nvGrpSpPr>
          <p:cNvPr id="39947" name="Group 16"/>
          <p:cNvGrpSpPr>
            <a:grpSpLocks/>
          </p:cNvGrpSpPr>
          <p:nvPr/>
        </p:nvGrpSpPr>
        <p:grpSpPr bwMode="auto">
          <a:xfrm>
            <a:off x="7335838" y="3748088"/>
            <a:ext cx="349250" cy="441325"/>
            <a:chOff x="1970" y="3036"/>
            <a:chExt cx="220" cy="278"/>
          </a:xfrm>
        </p:grpSpPr>
        <p:sp>
          <p:nvSpPr>
            <p:cNvPr id="39950" name="Oval 17"/>
            <p:cNvSpPr>
              <a:spLocks noChangeArrowheads="1"/>
            </p:cNvSpPr>
            <p:nvPr/>
          </p:nvSpPr>
          <p:spPr bwMode="auto">
            <a:xfrm>
              <a:off x="2040" y="3036"/>
              <a:ext cx="56" cy="56"/>
            </a:xfrm>
            <a:prstGeom prst="ellipse">
              <a:avLst/>
            </a:prstGeom>
            <a:solidFill>
              <a:srgbClr val="FFFF00"/>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39951" name="Text Box 18"/>
            <p:cNvSpPr txBox="1">
              <a:spLocks noChangeArrowheads="1"/>
            </p:cNvSpPr>
            <p:nvPr/>
          </p:nvSpPr>
          <p:spPr bwMode="auto">
            <a:xfrm>
              <a:off x="1970" y="3083"/>
              <a:ext cx="2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chemeClr val="hlink"/>
                  </a:solidFill>
                </a:rPr>
                <a:t>D</a:t>
              </a:r>
            </a:p>
          </p:txBody>
        </p:sp>
      </p:grpSp>
      <p:sp>
        <p:nvSpPr>
          <p:cNvPr id="161818" name="Text Box 26"/>
          <p:cNvSpPr txBox="1">
            <a:spLocks noChangeArrowheads="1"/>
          </p:cNvSpPr>
          <p:nvPr/>
        </p:nvSpPr>
        <p:spPr bwMode="auto">
          <a:xfrm>
            <a:off x="6683375" y="3046413"/>
            <a:ext cx="342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rgbClr val="000000"/>
                </a:solidFill>
                <a:sym typeface="Symbol" pitchFamily="18" charset="2"/>
              </a:rPr>
              <a:t></a:t>
            </a:r>
          </a:p>
        </p:txBody>
      </p:sp>
      <p:sp>
        <p:nvSpPr>
          <p:cNvPr id="90136" name="Arc 24"/>
          <p:cNvSpPr>
            <a:spLocks/>
          </p:cNvSpPr>
          <p:nvPr/>
        </p:nvSpPr>
        <p:spPr bwMode="auto">
          <a:xfrm>
            <a:off x="6724650" y="2732088"/>
            <a:ext cx="385763" cy="1516062"/>
          </a:xfrm>
          <a:custGeom>
            <a:avLst/>
            <a:gdLst>
              <a:gd name="T0" fmla="*/ 0 w 5488"/>
              <a:gd name="T1" fmla="*/ 0 h 21600"/>
              <a:gd name="T2" fmla="*/ 2147483647 w 5488"/>
              <a:gd name="T3" fmla="*/ 2147483647 h 21600"/>
              <a:gd name="T4" fmla="*/ 0 w 5488"/>
              <a:gd name="T5" fmla="*/ 2147483647 h 21600"/>
              <a:gd name="T6" fmla="*/ 0 60000 65536"/>
              <a:gd name="T7" fmla="*/ 0 60000 65536"/>
              <a:gd name="T8" fmla="*/ 0 60000 65536"/>
              <a:gd name="T9" fmla="*/ 0 w 5488"/>
              <a:gd name="T10" fmla="*/ 0 h 21600"/>
              <a:gd name="T11" fmla="*/ 5488 w 5488"/>
              <a:gd name="T12" fmla="*/ 21600 h 21600"/>
            </a:gdLst>
            <a:ahLst/>
            <a:cxnLst>
              <a:cxn ang="T6">
                <a:pos x="T0" y="T1"/>
              </a:cxn>
              <a:cxn ang="T7">
                <a:pos x="T2" y="T3"/>
              </a:cxn>
              <a:cxn ang="T8">
                <a:pos x="T4" y="T5"/>
              </a:cxn>
            </a:cxnLst>
            <a:rect l="T9" t="T10" r="T11" b="T12"/>
            <a:pathLst>
              <a:path w="5488" h="21600" fill="none" extrusionOk="0">
                <a:moveTo>
                  <a:pt x="-1" y="0"/>
                </a:moveTo>
                <a:cubicBezTo>
                  <a:pt x="1852" y="0"/>
                  <a:pt x="3696" y="238"/>
                  <a:pt x="5488" y="708"/>
                </a:cubicBezTo>
              </a:path>
              <a:path w="5488" h="21600" stroke="0" extrusionOk="0">
                <a:moveTo>
                  <a:pt x="-1" y="0"/>
                </a:moveTo>
                <a:cubicBezTo>
                  <a:pt x="1852" y="0"/>
                  <a:pt x="3696" y="238"/>
                  <a:pt x="5488" y="708"/>
                </a:cubicBezTo>
                <a:lnTo>
                  <a:pt x="0" y="21600"/>
                </a:lnTo>
                <a:lnTo>
                  <a:pt x="-1" y="0"/>
                </a:lnTo>
                <a:close/>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3730">
                                            <p:txEl>
                                              <p:pRg st="1" end="1"/>
                                            </p:txEl>
                                          </p:spTgt>
                                        </p:tgtEl>
                                        <p:attrNameLst>
                                          <p:attrName>style.visibility</p:attrName>
                                        </p:attrNameLst>
                                      </p:cBhvr>
                                      <p:to>
                                        <p:strVal val="visible"/>
                                      </p:to>
                                    </p:set>
                                    <p:anim calcmode="lin" valueType="num">
                                      <p:cBhvr additive="base">
                                        <p:cTn id="7" dur="500" fill="hold"/>
                                        <p:tgtEl>
                                          <p:spTgt spid="7373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373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3730">
                                            <p:txEl>
                                              <p:pRg st="2" end="2"/>
                                            </p:txEl>
                                          </p:spTgt>
                                        </p:tgtEl>
                                        <p:attrNameLst>
                                          <p:attrName>style.visibility</p:attrName>
                                        </p:attrNameLst>
                                      </p:cBhvr>
                                      <p:to>
                                        <p:strVal val="visible"/>
                                      </p:to>
                                    </p:set>
                                    <p:anim calcmode="lin" valueType="num">
                                      <p:cBhvr additive="base">
                                        <p:cTn id="13" dur="500" fill="hold"/>
                                        <p:tgtEl>
                                          <p:spTgt spid="7373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373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73730">
                                            <p:txEl>
                                              <p:pRg st="3" end="3"/>
                                            </p:txEl>
                                          </p:spTgt>
                                        </p:tgtEl>
                                        <p:attrNameLst>
                                          <p:attrName>style.visibility</p:attrName>
                                        </p:attrNameLst>
                                      </p:cBhvr>
                                      <p:to>
                                        <p:strVal val="visible"/>
                                      </p:to>
                                    </p:set>
                                    <p:anim calcmode="lin" valueType="num">
                                      <p:cBhvr additive="base">
                                        <p:cTn id="19" dur="500" fill="hold"/>
                                        <p:tgtEl>
                                          <p:spTgt spid="73730">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373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90134"/>
                                        </p:tgtEl>
                                        <p:attrNameLst>
                                          <p:attrName>style.visibility</p:attrName>
                                        </p:attrNameLst>
                                      </p:cBhvr>
                                      <p:to>
                                        <p:strVal val="visible"/>
                                      </p:to>
                                    </p:set>
                                    <p:animEffect transition="in" filter="fade">
                                      <p:cBhvr>
                                        <p:cTn id="25" dur="2000"/>
                                        <p:tgtEl>
                                          <p:spTgt spid="90134"/>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53" presetClass="entr" presetSubtype="0" fill="hold" grpId="0" nodeType="clickEffect">
                                  <p:stCondLst>
                                    <p:cond delay="0"/>
                                  </p:stCondLst>
                                  <p:childTnLst>
                                    <p:set>
                                      <p:cBhvr>
                                        <p:cTn id="29" dur="1" fill="hold">
                                          <p:stCondLst>
                                            <p:cond delay="0"/>
                                          </p:stCondLst>
                                        </p:cTn>
                                        <p:tgtEl>
                                          <p:spTgt spid="161818"/>
                                        </p:tgtEl>
                                        <p:attrNameLst>
                                          <p:attrName>style.visibility</p:attrName>
                                        </p:attrNameLst>
                                      </p:cBhvr>
                                      <p:to>
                                        <p:strVal val="visible"/>
                                      </p:to>
                                    </p:set>
                                    <p:anim calcmode="lin" valueType="num">
                                      <p:cBhvr>
                                        <p:cTn id="30" dur="500" fill="hold"/>
                                        <p:tgtEl>
                                          <p:spTgt spid="161818"/>
                                        </p:tgtEl>
                                        <p:attrNameLst>
                                          <p:attrName>ppt_w</p:attrName>
                                        </p:attrNameLst>
                                      </p:cBhvr>
                                      <p:tavLst>
                                        <p:tav tm="0">
                                          <p:val>
                                            <p:fltVal val="0"/>
                                          </p:val>
                                        </p:tav>
                                        <p:tav tm="100000">
                                          <p:val>
                                            <p:strVal val="#ppt_w"/>
                                          </p:val>
                                        </p:tav>
                                      </p:tavLst>
                                    </p:anim>
                                    <p:anim calcmode="lin" valueType="num">
                                      <p:cBhvr>
                                        <p:cTn id="31" dur="500" fill="hold"/>
                                        <p:tgtEl>
                                          <p:spTgt spid="161818"/>
                                        </p:tgtEl>
                                        <p:attrNameLst>
                                          <p:attrName>ppt_h</p:attrName>
                                        </p:attrNameLst>
                                      </p:cBhvr>
                                      <p:tavLst>
                                        <p:tav tm="0">
                                          <p:val>
                                            <p:fltVal val="0"/>
                                          </p:val>
                                        </p:tav>
                                        <p:tav tm="100000">
                                          <p:val>
                                            <p:strVal val="#ppt_h"/>
                                          </p:val>
                                        </p:tav>
                                      </p:tavLst>
                                    </p:anim>
                                    <p:animEffect transition="in" filter="fade">
                                      <p:cBhvr>
                                        <p:cTn id="32" dur="500"/>
                                        <p:tgtEl>
                                          <p:spTgt spid="161818"/>
                                        </p:tgtEl>
                                      </p:cBhvr>
                                    </p:animEffect>
                                  </p:childTnLst>
                                  <p:subTnLst>
                                    <p:audio>
                                      <p:cMediaNode>
                                        <p:cTn display="0" masterRel="sameClick">
                                          <p:stCondLst>
                                            <p:cond evt="begin" delay="0">
                                              <p:tn val="28"/>
                                            </p:cond>
                                          </p:stCondLst>
                                          <p:endCondLst>
                                            <p:cond evt="onStopAudio" delay="0">
                                              <p:tgtEl>
                                                <p:sldTgt/>
                                              </p:tgtEl>
                                            </p:cond>
                                          </p:endCondLst>
                                        </p:cTn>
                                        <p:tgtEl>
                                          <p:sndTgt r:embed="rId5" name="cashreg.wav"/>
                                        </p:tgtEl>
                                      </p:cMediaNode>
                                    </p:audio>
                                  </p:subTnLst>
                                </p:cTn>
                              </p:par>
                              <p:par>
                                <p:cTn id="33" presetID="22" presetClass="entr" presetSubtype="8" fill="hold" grpId="0" nodeType="withEffect">
                                  <p:stCondLst>
                                    <p:cond delay="0"/>
                                  </p:stCondLst>
                                  <p:childTnLst>
                                    <p:set>
                                      <p:cBhvr>
                                        <p:cTn id="34" dur="1" fill="hold">
                                          <p:stCondLst>
                                            <p:cond delay="0"/>
                                          </p:stCondLst>
                                        </p:cTn>
                                        <p:tgtEl>
                                          <p:spTgt spid="90136"/>
                                        </p:tgtEl>
                                        <p:attrNameLst>
                                          <p:attrName>style.visibility</p:attrName>
                                        </p:attrNameLst>
                                      </p:cBhvr>
                                      <p:to>
                                        <p:strVal val="visible"/>
                                      </p:to>
                                    </p:set>
                                    <p:animEffect transition="in" filter="wipe(left)">
                                      <p:cBhvr>
                                        <p:cTn id="35" dur="500"/>
                                        <p:tgtEl>
                                          <p:spTgt spid="90136"/>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nodeType="clickEffect">
                                  <p:stCondLst>
                                    <p:cond delay="0"/>
                                  </p:stCondLst>
                                  <p:childTnLst>
                                    <p:set>
                                      <p:cBhvr>
                                        <p:cTn id="39" dur="1" fill="hold">
                                          <p:stCondLst>
                                            <p:cond delay="0"/>
                                          </p:stCondLst>
                                        </p:cTn>
                                        <p:tgtEl>
                                          <p:spTgt spid="73730">
                                            <p:txEl>
                                              <p:pRg st="4" end="4"/>
                                            </p:txEl>
                                          </p:spTgt>
                                        </p:tgtEl>
                                        <p:attrNameLst>
                                          <p:attrName>style.visibility</p:attrName>
                                        </p:attrNameLst>
                                      </p:cBhvr>
                                      <p:to>
                                        <p:strVal val="visible"/>
                                      </p:to>
                                    </p:set>
                                    <p:anim calcmode="lin" valueType="num">
                                      <p:cBhvr additive="base">
                                        <p:cTn id="40" dur="500" fill="hold"/>
                                        <p:tgtEl>
                                          <p:spTgt spid="73730">
                                            <p:txEl>
                                              <p:pRg st="4" end="4"/>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7373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4" name="arrow.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nodeType="clickEffect">
                                  <p:stCondLst>
                                    <p:cond delay="0"/>
                                  </p:stCondLst>
                                  <p:childTnLst>
                                    <p:set>
                                      <p:cBhvr>
                                        <p:cTn id="45" dur="1" fill="hold">
                                          <p:stCondLst>
                                            <p:cond delay="0"/>
                                          </p:stCondLst>
                                        </p:cTn>
                                        <p:tgtEl>
                                          <p:spTgt spid="73730">
                                            <p:txEl>
                                              <p:pRg st="5" end="5"/>
                                            </p:txEl>
                                          </p:spTgt>
                                        </p:tgtEl>
                                        <p:attrNameLst>
                                          <p:attrName>style.visibility</p:attrName>
                                        </p:attrNameLst>
                                      </p:cBhvr>
                                      <p:to>
                                        <p:strVal val="visible"/>
                                      </p:to>
                                    </p:set>
                                    <p:anim calcmode="lin" valueType="num">
                                      <p:cBhvr additive="base">
                                        <p:cTn id="46" dur="500" fill="hold"/>
                                        <p:tgtEl>
                                          <p:spTgt spid="73730">
                                            <p:txEl>
                                              <p:pRg st="5" end="5"/>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7373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4" name="arrow.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4" fill="hold" nodeType="clickEffect">
                                  <p:stCondLst>
                                    <p:cond delay="0"/>
                                  </p:stCondLst>
                                  <p:childTnLst>
                                    <p:set>
                                      <p:cBhvr>
                                        <p:cTn id="51" dur="1" fill="hold">
                                          <p:stCondLst>
                                            <p:cond delay="0"/>
                                          </p:stCondLst>
                                        </p:cTn>
                                        <p:tgtEl>
                                          <p:spTgt spid="73730">
                                            <p:txEl>
                                              <p:pRg st="6" end="6"/>
                                            </p:txEl>
                                          </p:spTgt>
                                        </p:tgtEl>
                                        <p:attrNameLst>
                                          <p:attrName>style.visibility</p:attrName>
                                        </p:attrNameLst>
                                      </p:cBhvr>
                                      <p:to>
                                        <p:strVal val="visible"/>
                                      </p:to>
                                    </p:set>
                                    <p:anim calcmode="lin" valueType="num">
                                      <p:cBhvr additive="base">
                                        <p:cTn id="52" dur="500" fill="hold"/>
                                        <p:tgtEl>
                                          <p:spTgt spid="73730">
                                            <p:txEl>
                                              <p:pRg st="6" end="6"/>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73730">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4" name="arrow.wav"/>
                                        </p:tgtEl>
                                      </p:cMediaNode>
                                    </p:audio>
                                  </p:sub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4" fill="hold" nodeType="clickEffect">
                                  <p:stCondLst>
                                    <p:cond delay="0"/>
                                  </p:stCondLst>
                                  <p:childTnLst>
                                    <p:set>
                                      <p:cBhvr>
                                        <p:cTn id="57" dur="1" fill="hold">
                                          <p:stCondLst>
                                            <p:cond delay="0"/>
                                          </p:stCondLst>
                                        </p:cTn>
                                        <p:tgtEl>
                                          <p:spTgt spid="73730">
                                            <p:txEl>
                                              <p:pRg st="7" end="7"/>
                                            </p:txEl>
                                          </p:spTgt>
                                        </p:tgtEl>
                                        <p:attrNameLst>
                                          <p:attrName>style.visibility</p:attrName>
                                        </p:attrNameLst>
                                      </p:cBhvr>
                                      <p:to>
                                        <p:strVal val="visible"/>
                                      </p:to>
                                    </p:set>
                                    <p:anim calcmode="lin" valueType="num">
                                      <p:cBhvr additive="base">
                                        <p:cTn id="58" dur="500" fill="hold"/>
                                        <p:tgtEl>
                                          <p:spTgt spid="73730">
                                            <p:txEl>
                                              <p:pRg st="7" end="7"/>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73730">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6"/>
                                            </p:cond>
                                          </p:stCondLst>
                                          <p:endCondLst>
                                            <p:cond evt="onStopAudio" delay="0">
                                              <p:tgtEl>
                                                <p:sldTgt/>
                                              </p:tgtEl>
                                            </p:cond>
                                          </p:endCondLst>
                                        </p:cTn>
                                        <p:tgtEl>
                                          <p:sndTgt r:embed="rId4" name="arrow.wav"/>
                                        </p:tgtEl>
                                      </p:cMediaNode>
                                    </p:audio>
                                  </p:subTnLst>
                                </p:cTn>
                              </p:par>
                            </p:childTnLst>
                          </p:cTn>
                        </p:par>
                      </p:childTnLst>
                    </p:cTn>
                  </p:par>
                  <p:par>
                    <p:cTn id="60" fill="hold" nodeType="clickPar">
                      <p:stCondLst>
                        <p:cond delay="indefinite"/>
                      </p:stCondLst>
                      <p:childTnLst>
                        <p:par>
                          <p:cTn id="61" fill="hold" nodeType="withGroup">
                            <p:stCondLst>
                              <p:cond delay="0"/>
                            </p:stCondLst>
                            <p:childTnLst>
                              <p:par>
                                <p:cTn id="62" presetID="2" presetClass="entr" presetSubtype="4" fill="hold" nodeType="clickEffect">
                                  <p:stCondLst>
                                    <p:cond delay="0"/>
                                  </p:stCondLst>
                                  <p:childTnLst>
                                    <p:set>
                                      <p:cBhvr>
                                        <p:cTn id="63" dur="1" fill="hold">
                                          <p:stCondLst>
                                            <p:cond delay="0"/>
                                          </p:stCondLst>
                                        </p:cTn>
                                        <p:tgtEl>
                                          <p:spTgt spid="73730">
                                            <p:txEl>
                                              <p:pRg st="8" end="8"/>
                                            </p:txEl>
                                          </p:spTgt>
                                        </p:tgtEl>
                                        <p:attrNameLst>
                                          <p:attrName>style.visibility</p:attrName>
                                        </p:attrNameLst>
                                      </p:cBhvr>
                                      <p:to>
                                        <p:strVal val="visible"/>
                                      </p:to>
                                    </p:set>
                                    <p:anim calcmode="lin" valueType="num">
                                      <p:cBhvr additive="base">
                                        <p:cTn id="64" dur="500" fill="hold"/>
                                        <p:tgtEl>
                                          <p:spTgt spid="73730">
                                            <p:txEl>
                                              <p:pRg st="8" end="8"/>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73730">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818" grpId="0"/>
      <p:bldP spid="9013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ChangeArrowheads="1"/>
          </p:cNvSpPr>
          <p:nvPr/>
        </p:nvSpPr>
        <p:spPr bwMode="auto">
          <a:xfrm>
            <a:off x="685800" y="1735138"/>
            <a:ext cx="7772400" cy="5122862"/>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a:solidFill>
                  <a:srgbClr val="000000"/>
                </a:solidFill>
                <a:sym typeface="Symbol" pitchFamily="18" charset="2"/>
              </a:rPr>
              <a:t>EXAMPLE: </a:t>
            </a:r>
            <a:r>
              <a:rPr lang="en-US" altLang="en-US" sz="2400"/>
              <a:t>An observer in                                                       S is located on Spaceship A                                                       at </a:t>
            </a:r>
            <a:r>
              <a:rPr lang="en-US" altLang="en-US" sz="2400" i="1"/>
              <a:t>x</a:t>
            </a:r>
            <a:r>
              <a:rPr lang="en-US" altLang="en-US" sz="2400"/>
              <a:t> = 4 units from a star                                                               (</a:t>
            </a:r>
            <a:r>
              <a:rPr lang="en-US" altLang="en-US" sz="2400" i="1"/>
              <a:t>x</a:t>
            </a:r>
            <a:r>
              <a:rPr lang="en-US" altLang="en-US" sz="2400"/>
              <a:t> = 0). The spaceship and                                                            star have a relative velocity                                                               of zero.</a:t>
            </a:r>
          </a:p>
          <a:p>
            <a:pPr>
              <a:buFontTx/>
              <a:buNone/>
            </a:pPr>
            <a:r>
              <a:rPr lang="en-US" altLang="en-US" sz="2400">
                <a:solidFill>
                  <a:srgbClr val="000000"/>
                </a:solidFill>
                <a:sym typeface="Symbol" pitchFamily="18" charset="2"/>
              </a:rPr>
              <a:t>(a) Sketch in the world lines                                                        of the star and the                                                                    spaceship in the star’s IRF.</a:t>
            </a:r>
          </a:p>
          <a:p>
            <a:pPr>
              <a:buFontTx/>
              <a:buNone/>
            </a:pPr>
            <a:r>
              <a:rPr lang="en-US" altLang="en-US" sz="2400">
                <a:solidFill>
                  <a:srgbClr val="000000"/>
                </a:solidFill>
                <a:sym typeface="Symbol" pitchFamily="18" charset="2"/>
              </a:rPr>
              <a:t>SOLUTION: Since both are                                                stationary in that IRF, both                                                        have vertical world lines.</a:t>
            </a:r>
          </a:p>
        </p:txBody>
      </p:sp>
      <p:sp>
        <p:nvSpPr>
          <p:cNvPr id="40963" name="Rectangle 118"/>
          <p:cNvSpPr>
            <a:spLocks noChangeArrowheads="1"/>
          </p:cNvSpPr>
          <p:nvPr/>
        </p:nvSpPr>
        <p:spPr bwMode="auto">
          <a:xfrm>
            <a:off x="685800" y="393700"/>
            <a:ext cx="77724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b="1">
                <a:solidFill>
                  <a:schemeClr val="tx2"/>
                </a:solidFill>
              </a:rPr>
              <a:t>Option A: Relativity</a:t>
            </a:r>
            <a:br>
              <a:rPr lang="en-US" altLang="en-US" sz="2800" b="1">
                <a:solidFill>
                  <a:schemeClr val="tx2"/>
                </a:solidFill>
              </a:rPr>
            </a:br>
            <a:r>
              <a:rPr lang="en-US" altLang="en-US" sz="2800"/>
              <a:t>A.3 – Spacetime diagrams</a:t>
            </a:r>
          </a:p>
        </p:txBody>
      </p:sp>
      <p:sp>
        <p:nvSpPr>
          <p:cNvPr id="40964" name="Rectangle 2"/>
          <p:cNvSpPr>
            <a:spLocks noChangeArrowheads="1"/>
          </p:cNvSpPr>
          <p:nvPr/>
        </p:nvSpPr>
        <p:spPr bwMode="auto">
          <a:xfrm>
            <a:off x="685800" y="1338263"/>
            <a:ext cx="7772400" cy="430212"/>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a:solidFill>
                  <a:srgbClr val="333399"/>
                </a:solidFill>
              </a:rPr>
              <a:t>Spacetime diagrams</a:t>
            </a:r>
            <a:r>
              <a:rPr lang="en-US" altLang="en-US" sz="2400">
                <a:solidFill>
                  <a:srgbClr val="333399"/>
                </a:solidFill>
              </a:rPr>
              <a:t> – Simultaneity</a:t>
            </a:r>
            <a:endParaRPr lang="en-US" altLang="en-US" sz="2000">
              <a:solidFill>
                <a:srgbClr val="000000"/>
              </a:solidFill>
              <a:latin typeface="Courier New" pitchFamily="49" charset="0"/>
              <a:cs typeface="Times New Roman" pitchFamily="18" charset="0"/>
            </a:endParaRPr>
          </a:p>
        </p:txBody>
      </p:sp>
      <p:grpSp>
        <p:nvGrpSpPr>
          <p:cNvPr id="2" name="Group 26"/>
          <p:cNvGrpSpPr>
            <a:grpSpLocks/>
          </p:cNvGrpSpPr>
          <p:nvPr/>
        </p:nvGrpSpPr>
        <p:grpSpPr bwMode="auto">
          <a:xfrm>
            <a:off x="4713288" y="1863725"/>
            <a:ext cx="4235450" cy="4699000"/>
            <a:chOff x="4389120" y="2201817"/>
            <a:chExt cx="4235306" cy="4698387"/>
          </a:xfrm>
        </p:grpSpPr>
        <p:pic>
          <p:nvPicPr>
            <p:cNvPr id="108546" name="Picture 2"/>
            <p:cNvPicPr>
              <a:picLocks noChangeAspect="1" noChangeArrowheads="1"/>
            </p:cNvPicPr>
            <p:nvPr/>
          </p:nvPicPr>
          <p:blipFill>
            <a:blip r:embed="rId6"/>
            <a:srcRect/>
            <a:stretch>
              <a:fillRect/>
            </a:stretch>
          </p:blipFill>
          <p:spPr bwMode="auto">
            <a:xfrm>
              <a:off x="4403407" y="2689116"/>
              <a:ext cx="3811458" cy="3819027"/>
            </a:xfrm>
            <a:prstGeom prst="rect">
              <a:avLst/>
            </a:prstGeom>
            <a:ln>
              <a:noFill/>
            </a:ln>
            <a:effectLst>
              <a:outerShdw blurRad="292100" dist="139700" dir="2700000" algn="tl" rotWithShape="0">
                <a:srgbClr val="333333">
                  <a:alpha val="65000"/>
                </a:srgbClr>
              </a:outerShdw>
            </a:effectLst>
          </p:spPr>
        </p:pic>
        <p:cxnSp>
          <p:nvCxnSpPr>
            <p:cNvPr id="19" name="Straight Arrow Connector 18"/>
            <p:cNvCxnSpPr/>
            <p:nvPr/>
          </p:nvCxnSpPr>
          <p:spPr>
            <a:xfrm>
              <a:off x="4389120" y="6512905"/>
              <a:ext cx="4192444"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flipH="1" flipV="1">
              <a:off x="2348657" y="4459741"/>
              <a:ext cx="4107914" cy="158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0971" name="TextBox 22"/>
            <p:cNvSpPr txBox="1">
              <a:spLocks noChangeArrowheads="1"/>
            </p:cNvSpPr>
            <p:nvPr/>
          </p:nvSpPr>
          <p:spPr bwMode="auto">
            <a:xfrm>
              <a:off x="8285872" y="6438539"/>
              <a:ext cx="338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t>x</a:t>
              </a:r>
            </a:p>
          </p:txBody>
        </p:sp>
        <p:sp>
          <p:nvSpPr>
            <p:cNvPr id="40972" name="TextBox 23"/>
            <p:cNvSpPr txBox="1">
              <a:spLocks noChangeArrowheads="1"/>
            </p:cNvSpPr>
            <p:nvPr/>
          </p:nvSpPr>
          <p:spPr bwMode="auto">
            <a:xfrm>
              <a:off x="4471181" y="2201817"/>
              <a:ext cx="4235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rgbClr val="FF0000"/>
                  </a:solidFill>
                </a:rPr>
                <a:t>ct</a:t>
              </a:r>
            </a:p>
          </p:txBody>
        </p:sp>
      </p:grpSp>
      <p:cxnSp>
        <p:nvCxnSpPr>
          <p:cNvPr id="29" name="Straight Connector 28"/>
          <p:cNvCxnSpPr/>
          <p:nvPr/>
        </p:nvCxnSpPr>
        <p:spPr>
          <a:xfrm rot="5400000" flipH="1" flipV="1">
            <a:off x="2830513" y="4267200"/>
            <a:ext cx="3803650" cy="0"/>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flipH="1" flipV="1">
            <a:off x="4734719" y="4264819"/>
            <a:ext cx="3802062"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3730">
                                            <p:txEl>
                                              <p:pRg st="0" end="0"/>
                                            </p:txEl>
                                          </p:spTgt>
                                        </p:tgtEl>
                                        <p:attrNameLst>
                                          <p:attrName>style.visibility</p:attrName>
                                        </p:attrNameLst>
                                      </p:cBhvr>
                                      <p:to>
                                        <p:strVal val="visible"/>
                                      </p:to>
                                    </p:set>
                                    <p:anim calcmode="lin" valueType="num">
                                      <p:cBhvr additive="base">
                                        <p:cTn id="7" dur="500" fill="hold"/>
                                        <p:tgtEl>
                                          <p:spTgt spid="7373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373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nodeType="clickEffect">
                                  <p:stCondLst>
                                    <p:cond delay="0"/>
                                  </p:stCondLst>
                                  <p:childTnLst>
                                    <p:set>
                                      <p:cBhvr>
                                        <p:cTn id="14" dur="1" fill="hold">
                                          <p:stCondLst>
                                            <p:cond delay="0"/>
                                          </p:stCondLst>
                                        </p:cTn>
                                        <p:tgtEl>
                                          <p:spTgt spid="73730">
                                            <p:txEl>
                                              <p:pRg st="1" end="1"/>
                                            </p:txEl>
                                          </p:spTgt>
                                        </p:tgtEl>
                                        <p:attrNameLst>
                                          <p:attrName>style.visibility</p:attrName>
                                        </p:attrNameLst>
                                      </p:cBhvr>
                                      <p:to>
                                        <p:strVal val="visible"/>
                                      </p:to>
                                    </p:set>
                                    <p:anim calcmode="lin" valueType="num">
                                      <p:cBhvr additive="base">
                                        <p:cTn id="15" dur="500" fill="hold"/>
                                        <p:tgtEl>
                                          <p:spTgt spid="73730">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373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4" name="arrow.wav"/>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73730">
                                            <p:txEl>
                                              <p:pRg st="2" end="2"/>
                                            </p:txEl>
                                          </p:spTgt>
                                        </p:tgtEl>
                                        <p:attrNameLst>
                                          <p:attrName>style.visibility</p:attrName>
                                        </p:attrNameLst>
                                      </p:cBhvr>
                                      <p:to>
                                        <p:strVal val="visible"/>
                                      </p:to>
                                    </p:set>
                                    <p:anim calcmode="lin" valueType="num">
                                      <p:cBhvr additive="base">
                                        <p:cTn id="21" dur="500" fill="hold"/>
                                        <p:tgtEl>
                                          <p:spTgt spid="73730">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373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4" name="arrow.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down)">
                                      <p:cBhvr>
                                        <p:cTn id="27" dur="2000"/>
                                        <p:tgtEl>
                                          <p:spTgt spid="29"/>
                                        </p:tgtEl>
                                      </p:cBhvr>
                                    </p:animEffect>
                                  </p:childTnLst>
                                  <p:subTnLst>
                                    <p:audio>
                                      <p:cMediaNode>
                                        <p:cTn display="0" masterRel="sameClick">
                                          <p:stCondLst>
                                            <p:cond evt="begin" delay="0">
                                              <p:tn val="25"/>
                                            </p:cond>
                                          </p:stCondLst>
                                          <p:endCondLst>
                                            <p:cond evt="onStopAudio" delay="0">
                                              <p:tgtEl>
                                                <p:sldTgt/>
                                              </p:tgtEl>
                                            </p:cond>
                                          </p:endCondLst>
                                        </p:cTn>
                                        <p:tgtEl>
                                          <p:sndTgt r:embed="rId5" name="drumroll.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wipe(down)">
                                      <p:cBhvr>
                                        <p:cTn id="32" dur="2000"/>
                                        <p:tgtEl>
                                          <p:spTgt spid="30"/>
                                        </p:tgtEl>
                                      </p:cBhvr>
                                    </p:animEffect>
                                  </p:childTnLst>
                                  <p:subTnLst>
                                    <p:audio>
                                      <p:cMediaNode>
                                        <p:cTn display="0" masterRel="sameClick">
                                          <p:stCondLst>
                                            <p:cond evt="begin" delay="0">
                                              <p:tn val="30"/>
                                            </p:cond>
                                          </p:stCondLst>
                                          <p:endCondLst>
                                            <p:cond evt="onStopAudio" delay="0">
                                              <p:tgtEl>
                                                <p:sldTgt/>
                                              </p:tgtEl>
                                            </p:cond>
                                          </p:endCondLst>
                                        </p:cTn>
                                        <p:tgtEl>
                                          <p:sndTgt r:embed="rId5"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39850"/>
            <a:ext cx="7772400" cy="3319463"/>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625475" indent="-625475"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b="1">
                <a:solidFill>
                  <a:srgbClr val="FF0000"/>
                </a:solidFill>
              </a:rPr>
              <a:t>Data booklet reference: </a:t>
            </a:r>
            <a:endParaRPr lang="en-US" altLang="en-US" sz="2400">
              <a:solidFill>
                <a:srgbClr val="FF0000"/>
              </a:solidFill>
            </a:endParaRPr>
          </a:p>
          <a:p>
            <a:pPr eaLnBrk="1" hangingPunct="1">
              <a:spcBef>
                <a:spcPct val="0"/>
              </a:spcBef>
              <a:buFontTx/>
              <a:buNone/>
            </a:pPr>
            <a:r>
              <a:rPr lang="en-US" altLang="en-US" sz="2400">
                <a:solidFill>
                  <a:srgbClr val="FF0000"/>
                </a:solidFill>
              </a:rPr>
              <a:t>• </a:t>
            </a:r>
            <a:r>
              <a:rPr lang="en-US" altLang="en-US" sz="2400">
                <a:solidFill>
                  <a:srgbClr val="FF0000"/>
                </a:solidFill>
                <a:sym typeface="Symbol" pitchFamily="18" charset="2"/>
              </a:rPr>
              <a:t></a:t>
            </a:r>
            <a:r>
              <a:rPr lang="fr-FR" altLang="en-US" sz="2400">
                <a:solidFill>
                  <a:srgbClr val="FF0000"/>
                </a:solidFill>
              </a:rPr>
              <a:t> = tan</a:t>
            </a:r>
            <a:r>
              <a:rPr lang="fr-FR" altLang="en-US" sz="2400" baseline="30000">
                <a:solidFill>
                  <a:srgbClr val="FF0000"/>
                </a:solidFill>
              </a:rPr>
              <a:t>-1</a:t>
            </a:r>
            <a:r>
              <a:rPr lang="fr-FR" altLang="en-US" sz="2400">
                <a:solidFill>
                  <a:srgbClr val="FF0000"/>
                </a:solidFill>
              </a:rPr>
              <a:t>(</a:t>
            </a:r>
            <a:r>
              <a:rPr lang="fr-FR" altLang="en-US" sz="2400" i="1">
                <a:solidFill>
                  <a:srgbClr val="FF0000"/>
                </a:solidFill>
              </a:rPr>
              <a:t>v / c</a:t>
            </a:r>
            <a:r>
              <a:rPr lang="fr-FR" altLang="en-US" sz="2400">
                <a:solidFill>
                  <a:srgbClr val="FF0000"/>
                </a:solidFill>
              </a:rPr>
              <a:t>)</a:t>
            </a:r>
            <a:endParaRPr lang="en-US" altLang="en-US" sz="2400" b="1">
              <a:solidFill>
                <a:srgbClr val="000000"/>
              </a:solidFill>
            </a:endParaRPr>
          </a:p>
          <a:p>
            <a:pPr>
              <a:buFontTx/>
              <a:buNone/>
            </a:pPr>
            <a:r>
              <a:rPr lang="en-US" altLang="en-US" sz="2400" b="1">
                <a:solidFill>
                  <a:srgbClr val="000000"/>
                </a:solidFill>
              </a:rPr>
              <a:t>Theory of knowledge: </a:t>
            </a:r>
            <a:endParaRPr lang="en-US" altLang="en-US" sz="2400">
              <a:solidFill>
                <a:srgbClr val="000000"/>
              </a:solidFill>
            </a:endParaRPr>
          </a:p>
          <a:p>
            <a:pPr>
              <a:buFontTx/>
              <a:buNone/>
            </a:pPr>
            <a:r>
              <a:rPr lang="en-US" altLang="en-US" sz="2400">
                <a:solidFill>
                  <a:srgbClr val="000000"/>
                </a:solidFill>
              </a:rPr>
              <a:t>• Can paradoxes be solved by reason alone, or do they require the utilization of other ways of knowing? </a:t>
            </a:r>
            <a:endParaRPr lang="en-US" altLang="en-US" sz="2400" b="1">
              <a:solidFill>
                <a:srgbClr val="000000"/>
              </a:solidFill>
            </a:endParaRPr>
          </a:p>
          <a:p>
            <a:pPr>
              <a:buFontTx/>
              <a:buNone/>
            </a:pPr>
            <a:r>
              <a:rPr lang="en-US" altLang="en-US" sz="2400" b="1">
                <a:solidFill>
                  <a:srgbClr val="000000"/>
                </a:solidFill>
              </a:rPr>
              <a:t>Aims: </a:t>
            </a:r>
            <a:endParaRPr lang="en-US" altLang="en-US" sz="2400">
              <a:solidFill>
                <a:srgbClr val="000000"/>
              </a:solidFill>
            </a:endParaRPr>
          </a:p>
          <a:p>
            <a:pPr>
              <a:buFontTx/>
              <a:buNone/>
            </a:pPr>
            <a:r>
              <a:rPr lang="en-US" altLang="en-US" sz="2400">
                <a:solidFill>
                  <a:srgbClr val="000000"/>
                </a:solidFill>
              </a:rPr>
              <a:t>• </a:t>
            </a:r>
            <a:r>
              <a:rPr lang="en-US" altLang="en-US" sz="2400" b="1">
                <a:solidFill>
                  <a:srgbClr val="000000"/>
                </a:solidFill>
              </a:rPr>
              <a:t>Aim 4: </a:t>
            </a:r>
            <a:r>
              <a:rPr lang="en-US" altLang="en-US" sz="2400">
                <a:solidFill>
                  <a:srgbClr val="000000"/>
                </a:solidFill>
              </a:rPr>
              <a:t>spacetime diagrams allow one to analyze problems in relativity more reliably</a:t>
            </a:r>
            <a:r>
              <a:rPr lang="en-US" altLang="en-US" sz="2400" b="1">
                <a:solidFill>
                  <a:srgbClr val="000000"/>
                </a:solidFill>
              </a:rPr>
              <a:t> </a:t>
            </a:r>
          </a:p>
        </p:txBody>
      </p:sp>
      <p:sp>
        <p:nvSpPr>
          <p:cNvPr id="5123" name="Rectangle 118"/>
          <p:cNvSpPr>
            <a:spLocks noGrp="1" noChangeArrowheads="1"/>
          </p:cNvSpPr>
          <p:nvPr>
            <p:ph type="ctrTitle" idx="4294967295"/>
          </p:nvPr>
        </p:nvSpPr>
        <p:spPr>
          <a:xfrm>
            <a:off x="685800" y="409575"/>
            <a:ext cx="7772400" cy="896938"/>
          </a:xfrm>
        </p:spPr>
        <p:txBody>
          <a:bodyPr/>
          <a:lstStyle/>
          <a:p>
            <a:pPr algn="l" eaLnBrk="1" hangingPunct="1"/>
            <a:r>
              <a:rPr lang="en-US" altLang="en-US" sz="2800" b="1" smtClean="0"/>
              <a:t>Option A: Relativity</a:t>
            </a:r>
            <a:br>
              <a:rPr lang="en-US" altLang="en-US" sz="2800" b="1" smtClean="0"/>
            </a:br>
            <a:r>
              <a:rPr lang="en-US" altLang="en-US" sz="2800" smtClean="0">
                <a:solidFill>
                  <a:schemeClr val="tx1"/>
                </a:solidFill>
              </a:rPr>
              <a:t>A.3 – Spacetime diagrams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ChangeArrowheads="1"/>
          </p:cNvSpPr>
          <p:nvPr/>
        </p:nvSpPr>
        <p:spPr bwMode="auto">
          <a:xfrm>
            <a:off x="685800" y="1735138"/>
            <a:ext cx="7772400" cy="5122862"/>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dirty="0">
                <a:solidFill>
                  <a:srgbClr val="000000"/>
                </a:solidFill>
                <a:sym typeface="Symbol" pitchFamily="18" charset="2"/>
              </a:rPr>
              <a:t>EXAMPLE: </a:t>
            </a:r>
            <a:r>
              <a:rPr lang="en-US" altLang="en-US" sz="2400" dirty="0"/>
              <a:t>An observer in                                                       S is located on Spaceship A                                                       at </a:t>
            </a:r>
            <a:r>
              <a:rPr lang="en-US" altLang="en-US" sz="2400" i="1" dirty="0"/>
              <a:t>x</a:t>
            </a:r>
            <a:r>
              <a:rPr lang="en-US" altLang="en-US" sz="2400" dirty="0"/>
              <a:t> = 4 units from a star                                                               (</a:t>
            </a:r>
            <a:r>
              <a:rPr lang="en-US" altLang="en-US" sz="2400" i="1" dirty="0"/>
              <a:t>x</a:t>
            </a:r>
            <a:r>
              <a:rPr lang="en-US" altLang="en-US" sz="2400" dirty="0"/>
              <a:t> = 0). The spaceship and                                                            star have a relative velocity                                                               of zero.</a:t>
            </a:r>
          </a:p>
          <a:p>
            <a:pPr>
              <a:buFontTx/>
              <a:buNone/>
            </a:pPr>
            <a:r>
              <a:rPr lang="en-US" altLang="en-US" sz="2400" dirty="0">
                <a:solidFill>
                  <a:srgbClr val="000000"/>
                </a:solidFill>
                <a:sym typeface="Symbol" pitchFamily="18" charset="2"/>
              </a:rPr>
              <a:t>(b) Sketch in the </a:t>
            </a:r>
            <a:r>
              <a:rPr lang="en-US" altLang="en-US" sz="2400" i="1" dirty="0" err="1">
                <a:solidFill>
                  <a:srgbClr val="000000"/>
                </a:solidFill>
                <a:sym typeface="Symbol" pitchFamily="18" charset="2"/>
              </a:rPr>
              <a:t>ct</a:t>
            </a:r>
            <a:r>
              <a:rPr lang="en-US" altLang="en-US" sz="2400" i="1" dirty="0">
                <a:solidFill>
                  <a:srgbClr val="000000"/>
                </a:solidFill>
                <a:sym typeface="Symbol" pitchFamily="18" charset="2"/>
              </a:rPr>
              <a:t>’</a:t>
            </a:r>
            <a:r>
              <a:rPr lang="en-US" altLang="en-US" sz="2400" dirty="0">
                <a:solidFill>
                  <a:srgbClr val="000000"/>
                </a:solidFill>
                <a:sym typeface="Symbol" pitchFamily="18" charset="2"/>
              </a:rPr>
              <a:t> and </a:t>
            </a:r>
            <a:r>
              <a:rPr lang="en-US" altLang="en-US" sz="2400" i="1" dirty="0">
                <a:solidFill>
                  <a:srgbClr val="000000"/>
                </a:solidFill>
                <a:sym typeface="Symbol" pitchFamily="18" charset="2"/>
              </a:rPr>
              <a:t>x’</a:t>
            </a:r>
            <a:r>
              <a:rPr lang="en-US" altLang="en-US" sz="2400" dirty="0">
                <a:solidFill>
                  <a:srgbClr val="000000"/>
                </a:solidFill>
                <a:sym typeface="Symbol" pitchFamily="18" charset="2"/>
              </a:rPr>
              <a:t>                                                          axes of Spaceship B                                                                      traveling at 3</a:t>
            </a:r>
            <a:r>
              <a:rPr lang="en-US" altLang="en-US" sz="2400" i="1" dirty="0">
                <a:solidFill>
                  <a:srgbClr val="000000"/>
                </a:solidFill>
                <a:sym typeface="Symbol" pitchFamily="18" charset="2"/>
              </a:rPr>
              <a:t>c / </a:t>
            </a:r>
            <a:r>
              <a:rPr lang="en-US" altLang="en-US" sz="2400" dirty="0">
                <a:solidFill>
                  <a:srgbClr val="000000"/>
                </a:solidFill>
                <a:sym typeface="Symbol" pitchFamily="18" charset="2"/>
              </a:rPr>
              <a:t>4 which is at                                                                    the star’s location at </a:t>
            </a:r>
            <a:r>
              <a:rPr lang="en-US" altLang="en-US" sz="2400" i="1" dirty="0">
                <a:solidFill>
                  <a:srgbClr val="000000"/>
                </a:solidFill>
                <a:sym typeface="Symbol" pitchFamily="18" charset="2"/>
              </a:rPr>
              <a:t>t’</a:t>
            </a:r>
            <a:r>
              <a:rPr lang="en-US" altLang="en-US" sz="2400" dirty="0">
                <a:solidFill>
                  <a:srgbClr val="000000"/>
                </a:solidFill>
                <a:sym typeface="Symbol" pitchFamily="18" charset="2"/>
              </a:rPr>
              <a:t> = 0.</a:t>
            </a:r>
          </a:p>
          <a:p>
            <a:pPr>
              <a:buFontTx/>
              <a:buNone/>
            </a:pPr>
            <a:r>
              <a:rPr lang="en-US" altLang="en-US" sz="2400" dirty="0">
                <a:solidFill>
                  <a:srgbClr val="000000"/>
                </a:solidFill>
                <a:sym typeface="Symbol" pitchFamily="18" charset="2"/>
              </a:rPr>
              <a:t>SOLUTION: Use slopes of                                                                   3 / 4 and 4 / 3:</a:t>
            </a:r>
          </a:p>
        </p:txBody>
      </p:sp>
      <p:sp>
        <p:nvSpPr>
          <p:cNvPr id="41987" name="Rectangle 118"/>
          <p:cNvSpPr>
            <a:spLocks noChangeArrowheads="1"/>
          </p:cNvSpPr>
          <p:nvPr/>
        </p:nvSpPr>
        <p:spPr bwMode="auto">
          <a:xfrm>
            <a:off x="685800" y="393700"/>
            <a:ext cx="77724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b="1">
                <a:solidFill>
                  <a:schemeClr val="tx2"/>
                </a:solidFill>
              </a:rPr>
              <a:t>Option A: Relativity</a:t>
            </a:r>
            <a:br>
              <a:rPr lang="en-US" altLang="en-US" sz="2800" b="1">
                <a:solidFill>
                  <a:schemeClr val="tx2"/>
                </a:solidFill>
              </a:rPr>
            </a:br>
            <a:r>
              <a:rPr lang="en-US" altLang="en-US" sz="2800"/>
              <a:t>A.3 – Spacetime diagrams</a:t>
            </a:r>
          </a:p>
        </p:txBody>
      </p:sp>
      <p:sp>
        <p:nvSpPr>
          <p:cNvPr id="41988" name="Rectangle 2"/>
          <p:cNvSpPr>
            <a:spLocks noChangeArrowheads="1"/>
          </p:cNvSpPr>
          <p:nvPr/>
        </p:nvSpPr>
        <p:spPr bwMode="auto">
          <a:xfrm>
            <a:off x="685800" y="1338263"/>
            <a:ext cx="7772400" cy="430212"/>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a:solidFill>
                  <a:srgbClr val="333399"/>
                </a:solidFill>
              </a:rPr>
              <a:t>Spacetime diagrams</a:t>
            </a:r>
            <a:r>
              <a:rPr lang="en-US" altLang="en-US" sz="2400">
                <a:solidFill>
                  <a:srgbClr val="333399"/>
                </a:solidFill>
              </a:rPr>
              <a:t> – Simultaneity</a:t>
            </a:r>
            <a:endParaRPr lang="en-US" altLang="en-US" sz="2000">
              <a:solidFill>
                <a:srgbClr val="000000"/>
              </a:solidFill>
              <a:latin typeface="Courier New" pitchFamily="49" charset="0"/>
              <a:cs typeface="Times New Roman" pitchFamily="18" charset="0"/>
            </a:endParaRPr>
          </a:p>
        </p:txBody>
      </p:sp>
      <p:grpSp>
        <p:nvGrpSpPr>
          <p:cNvPr id="41989" name="Group 26"/>
          <p:cNvGrpSpPr>
            <a:grpSpLocks/>
          </p:cNvGrpSpPr>
          <p:nvPr/>
        </p:nvGrpSpPr>
        <p:grpSpPr bwMode="auto">
          <a:xfrm>
            <a:off x="4713288" y="1863725"/>
            <a:ext cx="4235450" cy="4699000"/>
            <a:chOff x="4389120" y="2201817"/>
            <a:chExt cx="4235306" cy="4698387"/>
          </a:xfrm>
        </p:grpSpPr>
        <p:pic>
          <p:nvPicPr>
            <p:cNvPr id="108546" name="Picture 2"/>
            <p:cNvPicPr>
              <a:picLocks noChangeAspect="1" noChangeArrowheads="1"/>
            </p:cNvPicPr>
            <p:nvPr/>
          </p:nvPicPr>
          <p:blipFill>
            <a:blip r:embed="rId6"/>
            <a:srcRect/>
            <a:stretch>
              <a:fillRect/>
            </a:stretch>
          </p:blipFill>
          <p:spPr bwMode="auto">
            <a:xfrm>
              <a:off x="4403407" y="2689116"/>
              <a:ext cx="3811458" cy="3819027"/>
            </a:xfrm>
            <a:prstGeom prst="rect">
              <a:avLst/>
            </a:prstGeom>
            <a:ln>
              <a:noFill/>
            </a:ln>
            <a:effectLst>
              <a:outerShdw blurRad="292100" dist="139700" dir="2700000" algn="tl" rotWithShape="0">
                <a:srgbClr val="333333">
                  <a:alpha val="65000"/>
                </a:srgbClr>
              </a:outerShdw>
            </a:effectLst>
          </p:spPr>
        </p:pic>
        <p:cxnSp>
          <p:nvCxnSpPr>
            <p:cNvPr id="19" name="Straight Arrow Connector 18"/>
            <p:cNvCxnSpPr/>
            <p:nvPr/>
          </p:nvCxnSpPr>
          <p:spPr>
            <a:xfrm>
              <a:off x="4389120" y="6512905"/>
              <a:ext cx="4192444"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flipH="1" flipV="1">
              <a:off x="2348657" y="4459741"/>
              <a:ext cx="4107914" cy="158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2001" name="TextBox 22"/>
            <p:cNvSpPr txBox="1">
              <a:spLocks noChangeArrowheads="1"/>
            </p:cNvSpPr>
            <p:nvPr/>
          </p:nvSpPr>
          <p:spPr bwMode="auto">
            <a:xfrm>
              <a:off x="8285872" y="6438539"/>
              <a:ext cx="338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t>x</a:t>
              </a:r>
            </a:p>
          </p:txBody>
        </p:sp>
        <p:sp>
          <p:nvSpPr>
            <p:cNvPr id="42002" name="TextBox 23"/>
            <p:cNvSpPr txBox="1">
              <a:spLocks noChangeArrowheads="1"/>
            </p:cNvSpPr>
            <p:nvPr/>
          </p:nvSpPr>
          <p:spPr bwMode="auto">
            <a:xfrm>
              <a:off x="4471181" y="2201817"/>
              <a:ext cx="4235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rgbClr val="FF0000"/>
                  </a:solidFill>
                </a:rPr>
                <a:t>ct</a:t>
              </a:r>
            </a:p>
          </p:txBody>
        </p:sp>
      </p:grpSp>
      <p:cxnSp>
        <p:nvCxnSpPr>
          <p:cNvPr id="29" name="Straight Connector 28"/>
          <p:cNvCxnSpPr/>
          <p:nvPr/>
        </p:nvCxnSpPr>
        <p:spPr>
          <a:xfrm rot="5400000" flipH="1" flipV="1">
            <a:off x="2830513" y="4267200"/>
            <a:ext cx="3803650" cy="0"/>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flipH="1" flipV="1">
            <a:off x="4734719" y="4264819"/>
            <a:ext cx="3802062"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flipH="1" flipV="1">
            <a:off x="4220369" y="2643982"/>
            <a:ext cx="4065587" cy="2997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4768850" y="3067050"/>
            <a:ext cx="4051300" cy="309403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Freeform 16"/>
          <p:cNvSpPr/>
          <p:nvPr/>
        </p:nvSpPr>
        <p:spPr>
          <a:xfrm>
            <a:off x="4713288" y="4262438"/>
            <a:ext cx="1447800" cy="1912937"/>
          </a:xfrm>
          <a:custGeom>
            <a:avLst/>
            <a:gdLst>
              <a:gd name="connsiteX0" fmla="*/ 0 w 1448972"/>
              <a:gd name="connsiteY0" fmla="*/ 1913206 h 1913206"/>
              <a:gd name="connsiteX1" fmla="*/ 28135 w 1448972"/>
              <a:gd name="connsiteY1" fmla="*/ 0 h 1913206"/>
              <a:gd name="connsiteX2" fmla="*/ 1448972 w 1448972"/>
              <a:gd name="connsiteY2" fmla="*/ 0 h 1913206"/>
            </a:gdLst>
            <a:ahLst/>
            <a:cxnLst>
              <a:cxn ang="0">
                <a:pos x="connsiteX0" y="connsiteY0"/>
              </a:cxn>
              <a:cxn ang="0">
                <a:pos x="connsiteX1" y="connsiteY1"/>
              </a:cxn>
              <a:cxn ang="0">
                <a:pos x="connsiteX2" y="connsiteY2"/>
              </a:cxn>
            </a:cxnLst>
            <a:rect l="l" t="t" r="r" b="b"/>
            <a:pathLst>
              <a:path w="1448972" h="1913206">
                <a:moveTo>
                  <a:pt x="0" y="1913206"/>
                </a:moveTo>
                <a:lnTo>
                  <a:pt x="28135" y="0"/>
                </a:lnTo>
                <a:lnTo>
                  <a:pt x="1448972" y="0"/>
                </a:lnTo>
              </a:path>
            </a:pathLst>
          </a:cu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8" name="Freeform 17"/>
          <p:cNvSpPr/>
          <p:nvPr/>
        </p:nvSpPr>
        <p:spPr>
          <a:xfrm>
            <a:off x="4713288" y="4725988"/>
            <a:ext cx="1922462" cy="1463675"/>
          </a:xfrm>
          <a:custGeom>
            <a:avLst/>
            <a:gdLst>
              <a:gd name="connsiteX0" fmla="*/ 0 w 1955409"/>
              <a:gd name="connsiteY0" fmla="*/ 1463040 h 1463040"/>
              <a:gd name="connsiteX1" fmla="*/ 1955409 w 1955409"/>
              <a:gd name="connsiteY1" fmla="*/ 1463040 h 1463040"/>
              <a:gd name="connsiteX2" fmla="*/ 1955409 w 1955409"/>
              <a:gd name="connsiteY2" fmla="*/ 0 h 1463040"/>
            </a:gdLst>
            <a:ahLst/>
            <a:cxnLst>
              <a:cxn ang="0">
                <a:pos x="connsiteX0" y="connsiteY0"/>
              </a:cxn>
              <a:cxn ang="0">
                <a:pos x="connsiteX1" y="connsiteY1"/>
              </a:cxn>
              <a:cxn ang="0">
                <a:pos x="connsiteX2" y="connsiteY2"/>
              </a:cxn>
            </a:cxnLst>
            <a:rect l="l" t="t" r="r" b="b"/>
            <a:pathLst>
              <a:path w="1955409" h="1463040">
                <a:moveTo>
                  <a:pt x="0" y="1463040"/>
                </a:moveTo>
                <a:lnTo>
                  <a:pt x="1955409" y="1463040"/>
                </a:lnTo>
                <a:lnTo>
                  <a:pt x="1955409" y="0"/>
                </a:lnTo>
              </a:path>
            </a:pathLst>
          </a:cu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1996" name="TextBox 19"/>
          <p:cNvSpPr txBox="1">
            <a:spLocks noChangeArrowheads="1"/>
          </p:cNvSpPr>
          <p:nvPr/>
        </p:nvSpPr>
        <p:spPr bwMode="auto">
          <a:xfrm>
            <a:off x="7778750" y="1857375"/>
            <a:ext cx="4937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rgbClr val="FF0000"/>
                </a:solidFill>
              </a:rPr>
              <a:t>ct’</a:t>
            </a:r>
          </a:p>
        </p:txBody>
      </p:sp>
      <p:sp>
        <p:nvSpPr>
          <p:cNvPr id="41997" name="TextBox 21"/>
          <p:cNvSpPr txBox="1">
            <a:spLocks noChangeArrowheads="1"/>
          </p:cNvSpPr>
          <p:nvPr/>
        </p:nvSpPr>
        <p:spPr bwMode="auto">
          <a:xfrm>
            <a:off x="8680450" y="3036888"/>
            <a:ext cx="4492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t>x’</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3730">
                                            <p:txEl>
                                              <p:pRg st="1" end="1"/>
                                            </p:txEl>
                                          </p:spTgt>
                                        </p:tgtEl>
                                        <p:attrNameLst>
                                          <p:attrName>style.visibility</p:attrName>
                                        </p:attrNameLst>
                                      </p:cBhvr>
                                      <p:to>
                                        <p:strVal val="visible"/>
                                      </p:to>
                                    </p:set>
                                    <p:anim calcmode="lin" valueType="num">
                                      <p:cBhvr additive="base">
                                        <p:cTn id="7" dur="500" fill="hold"/>
                                        <p:tgtEl>
                                          <p:spTgt spid="7373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373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3730">
                                            <p:txEl>
                                              <p:pRg st="2" end="2"/>
                                            </p:txEl>
                                          </p:spTgt>
                                        </p:tgtEl>
                                        <p:attrNameLst>
                                          <p:attrName>style.visibility</p:attrName>
                                        </p:attrNameLst>
                                      </p:cBhvr>
                                      <p:to>
                                        <p:strVal val="visible"/>
                                      </p:to>
                                    </p:set>
                                    <p:anim calcmode="lin" valueType="num">
                                      <p:cBhvr additive="base">
                                        <p:cTn id="13" dur="500" fill="hold"/>
                                        <p:tgtEl>
                                          <p:spTgt spid="7373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373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1" presetClass="entr" presetSubtype="8"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heel(8)">
                                      <p:cBhvr>
                                        <p:cTn id="19" dur="2000"/>
                                        <p:tgtEl>
                                          <p:spTgt spid="1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4"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down)">
                                      <p:cBhvr>
                                        <p:cTn id="24" dur="2000"/>
                                        <p:tgtEl>
                                          <p:spTgt spid="14"/>
                                        </p:tgtEl>
                                      </p:cBhvr>
                                    </p:animEffect>
                                  </p:childTnLst>
                                  <p:subTnLst>
                                    <p:audio>
                                      <p:cMediaNode>
                                        <p:cTn display="0" masterRel="sameClick">
                                          <p:stCondLst>
                                            <p:cond evt="begin" delay="0">
                                              <p:tn val="22"/>
                                            </p:cond>
                                          </p:stCondLst>
                                          <p:endCondLst>
                                            <p:cond evt="onStopAudio" delay="0">
                                              <p:tgtEl>
                                                <p:sldTgt/>
                                              </p:tgtEl>
                                            </p:cond>
                                          </p:endCondLst>
                                        </p:cTn>
                                        <p:tgtEl>
                                          <p:sndTgt r:embed="rId5" name="drumroll.wav"/>
                                        </p:tgtEl>
                                      </p:cMediaNode>
                                    </p:audio>
                                  </p:subTnLst>
                                </p:cTn>
                              </p:par>
                            </p:childTnLst>
                          </p:cTn>
                        </p:par>
                        <p:par>
                          <p:cTn id="25" fill="hold" nodeType="afterGroup">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41996"/>
                                        </p:tgtEl>
                                        <p:attrNameLst>
                                          <p:attrName>style.visibility</p:attrName>
                                        </p:attrNameLst>
                                      </p:cBhvr>
                                      <p:to>
                                        <p:strVal val="visible"/>
                                      </p:to>
                                    </p:set>
                                    <p:anim calcmode="lin" valueType="num">
                                      <p:cBhvr>
                                        <p:cTn id="28" dur="500" fill="hold"/>
                                        <p:tgtEl>
                                          <p:spTgt spid="41996"/>
                                        </p:tgtEl>
                                        <p:attrNameLst>
                                          <p:attrName>ppt_w</p:attrName>
                                        </p:attrNameLst>
                                      </p:cBhvr>
                                      <p:tavLst>
                                        <p:tav tm="0">
                                          <p:val>
                                            <p:fltVal val="0"/>
                                          </p:val>
                                        </p:tav>
                                        <p:tav tm="100000">
                                          <p:val>
                                            <p:strVal val="#ppt_w"/>
                                          </p:val>
                                        </p:tav>
                                      </p:tavLst>
                                    </p:anim>
                                    <p:anim calcmode="lin" valueType="num">
                                      <p:cBhvr>
                                        <p:cTn id="29" dur="500" fill="hold"/>
                                        <p:tgtEl>
                                          <p:spTgt spid="41996"/>
                                        </p:tgtEl>
                                        <p:attrNameLst>
                                          <p:attrName>ppt_h</p:attrName>
                                        </p:attrNameLst>
                                      </p:cBhvr>
                                      <p:tavLst>
                                        <p:tav tm="0">
                                          <p:val>
                                            <p:fltVal val="0"/>
                                          </p:val>
                                        </p:tav>
                                        <p:tav tm="100000">
                                          <p:val>
                                            <p:strVal val="#ppt_h"/>
                                          </p:val>
                                        </p:tav>
                                      </p:tavLst>
                                    </p:anim>
                                    <p:animEffect transition="in" filter="fade">
                                      <p:cBhvr>
                                        <p:cTn id="30" dur="500"/>
                                        <p:tgtEl>
                                          <p:spTgt spid="41996"/>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1" presetClass="entr" presetSubtype="8"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heel(8)">
                                      <p:cBhvr>
                                        <p:cTn id="35" dur="2000"/>
                                        <p:tgtEl>
                                          <p:spTgt spid="18"/>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4"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down)">
                                      <p:cBhvr>
                                        <p:cTn id="40" dur="2000"/>
                                        <p:tgtEl>
                                          <p:spTgt spid="16"/>
                                        </p:tgtEl>
                                      </p:cBhvr>
                                    </p:animEffect>
                                  </p:childTnLst>
                                  <p:subTnLst>
                                    <p:audio>
                                      <p:cMediaNode>
                                        <p:cTn display="0" masterRel="sameClick">
                                          <p:stCondLst>
                                            <p:cond evt="begin" delay="0">
                                              <p:tn val="38"/>
                                            </p:cond>
                                          </p:stCondLst>
                                          <p:endCondLst>
                                            <p:cond evt="onStopAudio" delay="0">
                                              <p:tgtEl>
                                                <p:sldTgt/>
                                              </p:tgtEl>
                                            </p:cond>
                                          </p:endCondLst>
                                        </p:cTn>
                                        <p:tgtEl>
                                          <p:sndTgt r:embed="rId5" name="drumroll.wav"/>
                                        </p:tgtEl>
                                      </p:cMediaNode>
                                    </p:audio>
                                  </p:subTnLst>
                                </p:cTn>
                              </p:par>
                            </p:childTnLst>
                          </p:cTn>
                        </p:par>
                        <p:par>
                          <p:cTn id="41" fill="hold" nodeType="afterGroup">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41997"/>
                                        </p:tgtEl>
                                        <p:attrNameLst>
                                          <p:attrName>style.visibility</p:attrName>
                                        </p:attrNameLst>
                                      </p:cBhvr>
                                      <p:to>
                                        <p:strVal val="visible"/>
                                      </p:to>
                                    </p:set>
                                    <p:anim calcmode="lin" valueType="num">
                                      <p:cBhvr>
                                        <p:cTn id="44" dur="500" fill="hold"/>
                                        <p:tgtEl>
                                          <p:spTgt spid="41997"/>
                                        </p:tgtEl>
                                        <p:attrNameLst>
                                          <p:attrName>ppt_w</p:attrName>
                                        </p:attrNameLst>
                                      </p:cBhvr>
                                      <p:tavLst>
                                        <p:tav tm="0">
                                          <p:val>
                                            <p:fltVal val="0"/>
                                          </p:val>
                                        </p:tav>
                                        <p:tav tm="100000">
                                          <p:val>
                                            <p:strVal val="#ppt_w"/>
                                          </p:val>
                                        </p:tav>
                                      </p:tavLst>
                                    </p:anim>
                                    <p:anim calcmode="lin" valueType="num">
                                      <p:cBhvr>
                                        <p:cTn id="45" dur="500" fill="hold"/>
                                        <p:tgtEl>
                                          <p:spTgt spid="41997"/>
                                        </p:tgtEl>
                                        <p:attrNameLst>
                                          <p:attrName>ppt_h</p:attrName>
                                        </p:attrNameLst>
                                      </p:cBhvr>
                                      <p:tavLst>
                                        <p:tav tm="0">
                                          <p:val>
                                            <p:fltVal val="0"/>
                                          </p:val>
                                        </p:tav>
                                        <p:tav tm="100000">
                                          <p:val>
                                            <p:strVal val="#ppt_h"/>
                                          </p:val>
                                        </p:tav>
                                      </p:tavLst>
                                    </p:anim>
                                    <p:animEffect transition="in" filter="fade">
                                      <p:cBhvr>
                                        <p:cTn id="46" dur="500"/>
                                        <p:tgtEl>
                                          <p:spTgt spid="419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6" grpId="0"/>
      <p:bldP spid="4199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ChangeArrowheads="1"/>
          </p:cNvSpPr>
          <p:nvPr/>
        </p:nvSpPr>
        <p:spPr bwMode="auto">
          <a:xfrm>
            <a:off x="685800" y="1735138"/>
            <a:ext cx="7772400" cy="5122862"/>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a:solidFill>
                  <a:srgbClr val="000000"/>
                </a:solidFill>
                <a:sym typeface="Symbol" pitchFamily="18" charset="2"/>
              </a:rPr>
              <a:t>EXAMPLE: </a:t>
            </a:r>
            <a:r>
              <a:rPr lang="en-US" altLang="en-US" sz="2400"/>
              <a:t>An observer in                                                       S is located on Spaceship A                                                      at </a:t>
            </a:r>
            <a:r>
              <a:rPr lang="en-US" altLang="en-US" sz="2400" i="1"/>
              <a:t>x</a:t>
            </a:r>
            <a:r>
              <a:rPr lang="en-US" altLang="en-US" sz="2400"/>
              <a:t> = 4 units from a star                                                               (</a:t>
            </a:r>
            <a:r>
              <a:rPr lang="en-US" altLang="en-US" sz="2400" i="1"/>
              <a:t>x</a:t>
            </a:r>
            <a:r>
              <a:rPr lang="en-US" altLang="en-US" sz="2400"/>
              <a:t> = 0). The spaceship and                                                            star have a relative velocity                                                               of zero.</a:t>
            </a:r>
          </a:p>
          <a:p>
            <a:pPr>
              <a:buFontTx/>
              <a:buNone/>
            </a:pPr>
            <a:r>
              <a:rPr lang="en-US" altLang="en-US" sz="2400">
                <a:solidFill>
                  <a:srgbClr val="000000"/>
                </a:solidFill>
                <a:sym typeface="Symbol" pitchFamily="18" charset="2"/>
              </a:rPr>
              <a:t>(c) An explosion occurs as                                                             shown. What are its                                                               spacetime coordinates in S?</a:t>
            </a:r>
          </a:p>
          <a:p>
            <a:pPr>
              <a:buFontTx/>
              <a:buNone/>
            </a:pPr>
            <a:r>
              <a:rPr lang="en-US" altLang="en-US" sz="2400">
                <a:solidFill>
                  <a:srgbClr val="000000"/>
                </a:solidFill>
                <a:sym typeface="Symbol" pitchFamily="18" charset="2"/>
              </a:rPr>
              <a:t>SOLUTION: Use lines of                                                           constant time and position                                                                    in S.</a:t>
            </a:r>
          </a:p>
          <a:p>
            <a:pPr>
              <a:buFontTx/>
              <a:buNone/>
            </a:pPr>
            <a:r>
              <a:rPr lang="en-US" altLang="en-US" sz="2400">
                <a:solidFill>
                  <a:srgbClr val="000000"/>
                </a:solidFill>
                <a:sym typeface="Symbol" pitchFamily="18" charset="2"/>
              </a:rPr>
              <a:t>The coordinates are (</a:t>
            </a:r>
            <a:r>
              <a:rPr lang="en-US" altLang="en-US" sz="2400" i="1">
                <a:solidFill>
                  <a:srgbClr val="000000"/>
                </a:solidFill>
                <a:sym typeface="Symbol" pitchFamily="18" charset="2"/>
              </a:rPr>
              <a:t>x</a:t>
            </a:r>
            <a:r>
              <a:rPr lang="en-US" altLang="en-US" sz="2400">
                <a:solidFill>
                  <a:srgbClr val="000000"/>
                </a:solidFill>
                <a:sym typeface="Symbol" pitchFamily="18" charset="2"/>
              </a:rPr>
              <a:t>, </a:t>
            </a:r>
            <a:r>
              <a:rPr lang="en-US" altLang="en-US" sz="2400" i="1">
                <a:solidFill>
                  <a:srgbClr val="000000"/>
                </a:solidFill>
                <a:sym typeface="Symbol" pitchFamily="18" charset="2"/>
              </a:rPr>
              <a:t>ct</a:t>
            </a:r>
            <a:r>
              <a:rPr lang="en-US" altLang="en-US" sz="2400">
                <a:solidFill>
                  <a:srgbClr val="000000"/>
                </a:solidFill>
                <a:sym typeface="Symbol" pitchFamily="18" charset="2"/>
              </a:rPr>
              <a:t>) = (6, 3) units.</a:t>
            </a:r>
          </a:p>
        </p:txBody>
      </p:sp>
      <p:sp>
        <p:nvSpPr>
          <p:cNvPr id="43011" name="Rectangle 118"/>
          <p:cNvSpPr>
            <a:spLocks noChangeArrowheads="1"/>
          </p:cNvSpPr>
          <p:nvPr/>
        </p:nvSpPr>
        <p:spPr bwMode="auto">
          <a:xfrm>
            <a:off x="685800" y="393700"/>
            <a:ext cx="77724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b="1">
                <a:solidFill>
                  <a:schemeClr val="tx2"/>
                </a:solidFill>
              </a:rPr>
              <a:t>Option A: Relativity</a:t>
            </a:r>
            <a:br>
              <a:rPr lang="en-US" altLang="en-US" sz="2800" b="1">
                <a:solidFill>
                  <a:schemeClr val="tx2"/>
                </a:solidFill>
              </a:rPr>
            </a:br>
            <a:r>
              <a:rPr lang="en-US" altLang="en-US" sz="2800"/>
              <a:t>A.3 – Spacetime diagrams</a:t>
            </a:r>
          </a:p>
        </p:txBody>
      </p:sp>
      <p:sp>
        <p:nvSpPr>
          <p:cNvPr id="43012" name="Rectangle 2"/>
          <p:cNvSpPr>
            <a:spLocks noChangeArrowheads="1"/>
          </p:cNvSpPr>
          <p:nvPr/>
        </p:nvSpPr>
        <p:spPr bwMode="auto">
          <a:xfrm>
            <a:off x="685800" y="1338263"/>
            <a:ext cx="7772400" cy="430212"/>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a:solidFill>
                  <a:srgbClr val="333399"/>
                </a:solidFill>
              </a:rPr>
              <a:t>Spacetime diagrams</a:t>
            </a:r>
            <a:r>
              <a:rPr lang="en-US" altLang="en-US" sz="2400">
                <a:solidFill>
                  <a:srgbClr val="333399"/>
                </a:solidFill>
              </a:rPr>
              <a:t> – Simultaneity</a:t>
            </a:r>
            <a:endParaRPr lang="en-US" altLang="en-US" sz="2000">
              <a:solidFill>
                <a:srgbClr val="000000"/>
              </a:solidFill>
              <a:latin typeface="Courier New" pitchFamily="49" charset="0"/>
              <a:cs typeface="Times New Roman" pitchFamily="18" charset="0"/>
            </a:endParaRPr>
          </a:p>
        </p:txBody>
      </p:sp>
      <p:grpSp>
        <p:nvGrpSpPr>
          <p:cNvPr id="43013" name="Group 26"/>
          <p:cNvGrpSpPr>
            <a:grpSpLocks/>
          </p:cNvGrpSpPr>
          <p:nvPr/>
        </p:nvGrpSpPr>
        <p:grpSpPr bwMode="auto">
          <a:xfrm>
            <a:off x="4713288" y="1863725"/>
            <a:ext cx="4235450" cy="4699000"/>
            <a:chOff x="4389120" y="2201817"/>
            <a:chExt cx="4235306" cy="4698387"/>
          </a:xfrm>
        </p:grpSpPr>
        <p:pic>
          <p:nvPicPr>
            <p:cNvPr id="108546" name="Picture 2"/>
            <p:cNvPicPr>
              <a:picLocks noChangeAspect="1" noChangeArrowheads="1"/>
            </p:cNvPicPr>
            <p:nvPr/>
          </p:nvPicPr>
          <p:blipFill>
            <a:blip r:embed="rId7"/>
            <a:srcRect/>
            <a:stretch>
              <a:fillRect/>
            </a:stretch>
          </p:blipFill>
          <p:spPr bwMode="auto">
            <a:xfrm>
              <a:off x="4403407" y="2689116"/>
              <a:ext cx="3811458" cy="3819027"/>
            </a:xfrm>
            <a:prstGeom prst="rect">
              <a:avLst/>
            </a:prstGeom>
            <a:ln>
              <a:noFill/>
            </a:ln>
            <a:effectLst>
              <a:outerShdw blurRad="292100" dist="139700" dir="2700000" algn="tl" rotWithShape="0">
                <a:srgbClr val="333333">
                  <a:alpha val="65000"/>
                </a:srgbClr>
              </a:outerShdw>
            </a:effectLst>
          </p:spPr>
        </p:pic>
        <p:cxnSp>
          <p:nvCxnSpPr>
            <p:cNvPr id="19" name="Straight Arrow Connector 18"/>
            <p:cNvCxnSpPr/>
            <p:nvPr/>
          </p:nvCxnSpPr>
          <p:spPr>
            <a:xfrm>
              <a:off x="4389120" y="6512905"/>
              <a:ext cx="4192444"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flipH="1" flipV="1">
              <a:off x="2348657" y="4459741"/>
              <a:ext cx="4107914" cy="158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3026" name="TextBox 22"/>
            <p:cNvSpPr txBox="1">
              <a:spLocks noChangeArrowheads="1"/>
            </p:cNvSpPr>
            <p:nvPr/>
          </p:nvSpPr>
          <p:spPr bwMode="auto">
            <a:xfrm>
              <a:off x="8285872" y="6438539"/>
              <a:ext cx="338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t>x</a:t>
              </a:r>
            </a:p>
          </p:txBody>
        </p:sp>
        <p:sp>
          <p:nvSpPr>
            <p:cNvPr id="43027" name="TextBox 23"/>
            <p:cNvSpPr txBox="1">
              <a:spLocks noChangeArrowheads="1"/>
            </p:cNvSpPr>
            <p:nvPr/>
          </p:nvSpPr>
          <p:spPr bwMode="auto">
            <a:xfrm>
              <a:off x="4471181" y="2201817"/>
              <a:ext cx="4235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rgbClr val="FF0000"/>
                  </a:solidFill>
                </a:rPr>
                <a:t>ct</a:t>
              </a:r>
            </a:p>
          </p:txBody>
        </p:sp>
      </p:grpSp>
      <p:cxnSp>
        <p:nvCxnSpPr>
          <p:cNvPr id="29" name="Straight Connector 28"/>
          <p:cNvCxnSpPr/>
          <p:nvPr/>
        </p:nvCxnSpPr>
        <p:spPr>
          <a:xfrm rot="5400000" flipH="1" flipV="1">
            <a:off x="2830513" y="4267200"/>
            <a:ext cx="3803650" cy="0"/>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flipH="1" flipV="1">
            <a:off x="4734719" y="4264819"/>
            <a:ext cx="3802062"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flipH="1" flipV="1">
            <a:off x="4220369" y="2643982"/>
            <a:ext cx="4065587" cy="2997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4768850" y="3067050"/>
            <a:ext cx="4051300" cy="309403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018" name="TextBox 19"/>
          <p:cNvSpPr txBox="1">
            <a:spLocks noChangeArrowheads="1"/>
          </p:cNvSpPr>
          <p:nvPr/>
        </p:nvSpPr>
        <p:spPr bwMode="auto">
          <a:xfrm>
            <a:off x="7778750" y="1857375"/>
            <a:ext cx="4937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rgbClr val="FF0000"/>
                </a:solidFill>
              </a:rPr>
              <a:t>ct’</a:t>
            </a:r>
          </a:p>
        </p:txBody>
      </p:sp>
      <p:sp>
        <p:nvSpPr>
          <p:cNvPr id="43019" name="TextBox 21"/>
          <p:cNvSpPr txBox="1">
            <a:spLocks noChangeArrowheads="1"/>
          </p:cNvSpPr>
          <p:nvPr/>
        </p:nvSpPr>
        <p:spPr bwMode="auto">
          <a:xfrm>
            <a:off x="8680450" y="3036888"/>
            <a:ext cx="4492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t>x’</a:t>
            </a:r>
          </a:p>
        </p:txBody>
      </p:sp>
      <p:sp>
        <p:nvSpPr>
          <p:cNvPr id="25" name="Explosion 2 24"/>
          <p:cNvSpPr/>
          <p:nvPr/>
        </p:nvSpPr>
        <p:spPr>
          <a:xfrm>
            <a:off x="7454900" y="4600575"/>
            <a:ext cx="268288" cy="266700"/>
          </a:xfrm>
          <a:prstGeom prst="irregularSeal2">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7" name="Straight Connector 26"/>
          <p:cNvCxnSpPr/>
          <p:nvPr/>
        </p:nvCxnSpPr>
        <p:spPr>
          <a:xfrm rot="5400000" flipH="1" flipV="1">
            <a:off x="6860382" y="5455444"/>
            <a:ext cx="1439862" cy="0"/>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743450" y="4725988"/>
            <a:ext cx="283845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3730">
                                            <p:txEl>
                                              <p:pRg st="1" end="1"/>
                                            </p:txEl>
                                          </p:spTgt>
                                        </p:tgtEl>
                                        <p:attrNameLst>
                                          <p:attrName>style.visibility</p:attrName>
                                        </p:attrNameLst>
                                      </p:cBhvr>
                                      <p:to>
                                        <p:strVal val="visible"/>
                                      </p:to>
                                    </p:set>
                                    <p:anim calcmode="lin" valueType="num">
                                      <p:cBhvr additive="base">
                                        <p:cTn id="7" dur="500" fill="hold"/>
                                        <p:tgtEl>
                                          <p:spTgt spid="7373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373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p:cTn id="13" dur="500" fill="hold"/>
                                        <p:tgtEl>
                                          <p:spTgt spid="25"/>
                                        </p:tgtEl>
                                        <p:attrNameLst>
                                          <p:attrName>ppt_w</p:attrName>
                                        </p:attrNameLst>
                                      </p:cBhvr>
                                      <p:tavLst>
                                        <p:tav tm="0">
                                          <p:val>
                                            <p:fltVal val="0"/>
                                          </p:val>
                                        </p:tav>
                                        <p:tav tm="100000">
                                          <p:val>
                                            <p:strVal val="#ppt_w"/>
                                          </p:val>
                                        </p:tav>
                                      </p:tavLst>
                                    </p:anim>
                                    <p:anim calcmode="lin" valueType="num">
                                      <p:cBhvr>
                                        <p:cTn id="14" dur="500" fill="hold"/>
                                        <p:tgtEl>
                                          <p:spTgt spid="25"/>
                                        </p:tgtEl>
                                        <p:attrNameLst>
                                          <p:attrName>ppt_h</p:attrName>
                                        </p:attrNameLst>
                                      </p:cBhvr>
                                      <p:tavLst>
                                        <p:tav tm="0">
                                          <p:val>
                                            <p:fltVal val="0"/>
                                          </p:val>
                                        </p:tav>
                                        <p:tav tm="100000">
                                          <p:val>
                                            <p:strVal val="#ppt_h"/>
                                          </p:val>
                                        </p:tav>
                                      </p:tavLst>
                                    </p:anim>
                                    <p:animEffect transition="in" filter="fade">
                                      <p:cBhvr>
                                        <p:cTn id="15" dur="500"/>
                                        <p:tgtEl>
                                          <p:spTgt spid="25"/>
                                        </p:tgtEl>
                                      </p:cBhvr>
                                    </p:animEffect>
                                  </p:childTnLst>
                                  <p:subTnLst>
                                    <p:audio>
                                      <p:cMediaNode>
                                        <p:cTn display="0" masterRel="sameClick">
                                          <p:stCondLst>
                                            <p:cond evt="begin" delay="0">
                                              <p:tn val="11"/>
                                            </p:cond>
                                          </p:stCondLst>
                                          <p:endCondLst>
                                            <p:cond evt="onStopAudio" delay="0">
                                              <p:tgtEl>
                                                <p:sldTgt/>
                                              </p:tgtEl>
                                            </p:cond>
                                          </p:endCondLst>
                                        </p:cTn>
                                        <p:tgtEl>
                                          <p:sndTgt r:embed="rId5" name="explode.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73730">
                                            <p:txEl>
                                              <p:pRg st="2" end="2"/>
                                            </p:txEl>
                                          </p:spTgt>
                                        </p:tgtEl>
                                        <p:attrNameLst>
                                          <p:attrName>style.visibility</p:attrName>
                                        </p:attrNameLst>
                                      </p:cBhvr>
                                      <p:to>
                                        <p:strVal val="visible"/>
                                      </p:to>
                                    </p:set>
                                    <p:anim calcmode="lin" valueType="num">
                                      <p:cBhvr additive="base">
                                        <p:cTn id="20" dur="500" fill="hold"/>
                                        <p:tgtEl>
                                          <p:spTgt spid="73730">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7373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up)">
                                      <p:cBhvr>
                                        <p:cTn id="26" dur="2000"/>
                                        <p:tgtEl>
                                          <p:spTgt spid="27"/>
                                        </p:tgtEl>
                                      </p:cBhvr>
                                    </p:animEffect>
                                  </p:childTnLst>
                                  <p:subTnLst>
                                    <p:audio>
                                      <p:cMediaNode>
                                        <p:cTn display="0" masterRel="sameClick">
                                          <p:stCondLst>
                                            <p:cond evt="begin" delay="0">
                                              <p:tn val="24"/>
                                            </p:cond>
                                          </p:stCondLst>
                                          <p:endCondLst>
                                            <p:cond evt="onStopAudio" delay="0">
                                              <p:tgtEl>
                                                <p:sldTgt/>
                                              </p:tgtEl>
                                            </p:cond>
                                          </p:endCondLst>
                                        </p:cTn>
                                        <p:tgtEl>
                                          <p:sndTgt r:embed="rId6" name="drumroll.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2" fill="hold" nodeType="click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right)">
                                      <p:cBhvr>
                                        <p:cTn id="31" dur="2000"/>
                                        <p:tgtEl>
                                          <p:spTgt spid="31"/>
                                        </p:tgtEl>
                                      </p:cBhvr>
                                    </p:animEffect>
                                  </p:childTnLst>
                                  <p:subTnLst>
                                    <p:audio>
                                      <p:cMediaNode>
                                        <p:cTn display="0" masterRel="sameClick">
                                          <p:stCondLst>
                                            <p:cond evt="begin" delay="0">
                                              <p:tn val="29"/>
                                            </p:cond>
                                          </p:stCondLst>
                                          <p:endCondLst>
                                            <p:cond evt="onStopAudio" delay="0">
                                              <p:tgtEl>
                                                <p:sldTgt/>
                                              </p:tgtEl>
                                            </p:cond>
                                          </p:endCondLst>
                                        </p:cTn>
                                        <p:tgtEl>
                                          <p:sndTgt r:embed="rId6" name="drumroll.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73730">
                                            <p:txEl>
                                              <p:pRg st="3" end="3"/>
                                            </p:txEl>
                                          </p:spTgt>
                                        </p:tgtEl>
                                        <p:attrNameLst>
                                          <p:attrName>style.visibility</p:attrName>
                                        </p:attrNameLst>
                                      </p:cBhvr>
                                      <p:to>
                                        <p:strVal val="visible"/>
                                      </p:to>
                                    </p:set>
                                    <p:anim calcmode="lin" valueType="num">
                                      <p:cBhvr additive="base">
                                        <p:cTn id="36" dur="500" fill="hold"/>
                                        <p:tgtEl>
                                          <p:spTgt spid="73730">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7373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ChangeArrowheads="1"/>
          </p:cNvSpPr>
          <p:nvPr/>
        </p:nvSpPr>
        <p:spPr bwMode="auto">
          <a:xfrm>
            <a:off x="685800" y="1735138"/>
            <a:ext cx="7772400" cy="5122862"/>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a:solidFill>
                  <a:srgbClr val="000000"/>
                </a:solidFill>
                <a:sym typeface="Symbol" pitchFamily="18" charset="2"/>
              </a:rPr>
              <a:t>EXAMPLE: </a:t>
            </a:r>
            <a:r>
              <a:rPr lang="en-US" altLang="en-US" sz="2400"/>
              <a:t>An observer in                                                       S is located on Spaceship A                                                      at </a:t>
            </a:r>
            <a:r>
              <a:rPr lang="en-US" altLang="en-US" sz="2400" i="1"/>
              <a:t>x</a:t>
            </a:r>
            <a:r>
              <a:rPr lang="en-US" altLang="en-US" sz="2400"/>
              <a:t> = 4 units from a star                                                               (</a:t>
            </a:r>
            <a:r>
              <a:rPr lang="en-US" altLang="en-US" sz="2400" i="1"/>
              <a:t>x</a:t>
            </a:r>
            <a:r>
              <a:rPr lang="en-US" altLang="en-US" sz="2400"/>
              <a:t> = 0). The spaceship and                                                            star have a relative velocity                                                               of zero.</a:t>
            </a:r>
          </a:p>
          <a:p>
            <a:pPr>
              <a:buFontTx/>
              <a:buNone/>
            </a:pPr>
            <a:r>
              <a:rPr lang="en-US" altLang="en-US" sz="2400">
                <a:solidFill>
                  <a:srgbClr val="000000"/>
                </a:solidFill>
                <a:sym typeface="Symbol" pitchFamily="18" charset="2"/>
              </a:rPr>
              <a:t>(d) An explosion occurs as                                                             shown. Which ship sees the                                                     explosion first?</a:t>
            </a:r>
          </a:p>
          <a:p>
            <a:pPr>
              <a:buFontTx/>
              <a:buNone/>
            </a:pPr>
            <a:r>
              <a:rPr lang="en-US" altLang="en-US" sz="2400">
                <a:solidFill>
                  <a:srgbClr val="000000"/>
                </a:solidFill>
                <a:sym typeface="Symbol" pitchFamily="18" charset="2"/>
              </a:rPr>
              <a:t>SOLUTION: Remember that                                                       light travels at a 45 angle.</a:t>
            </a:r>
          </a:p>
          <a:p>
            <a:pPr>
              <a:buFontTx/>
              <a:buNone/>
            </a:pPr>
            <a:r>
              <a:rPr lang="en-US" altLang="en-US" sz="2400">
                <a:solidFill>
                  <a:srgbClr val="000000"/>
                </a:solidFill>
                <a:sym typeface="Symbol" pitchFamily="18" charset="2"/>
              </a:rPr>
              <a:t>Spaceship B is the </a:t>
            </a:r>
            <a:r>
              <a:rPr lang="en-US" altLang="en-US" sz="2400" i="1">
                <a:solidFill>
                  <a:srgbClr val="000000"/>
                </a:solidFill>
                <a:sym typeface="Symbol" pitchFamily="18" charset="2"/>
              </a:rPr>
              <a:t>ct’ </a:t>
            </a:r>
            <a:r>
              <a:rPr lang="en-US" altLang="en-US" sz="2400">
                <a:solidFill>
                  <a:srgbClr val="000000"/>
                </a:solidFill>
                <a:sym typeface="Symbol" pitchFamily="18" charset="2"/>
              </a:rPr>
              <a:t>line.                                           So spaceship A sees the light first.</a:t>
            </a:r>
          </a:p>
        </p:txBody>
      </p:sp>
      <p:sp>
        <p:nvSpPr>
          <p:cNvPr id="44035" name="Rectangle 118"/>
          <p:cNvSpPr>
            <a:spLocks noChangeArrowheads="1"/>
          </p:cNvSpPr>
          <p:nvPr/>
        </p:nvSpPr>
        <p:spPr bwMode="auto">
          <a:xfrm>
            <a:off x="685800" y="393700"/>
            <a:ext cx="77724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b="1">
                <a:solidFill>
                  <a:schemeClr val="tx2"/>
                </a:solidFill>
              </a:rPr>
              <a:t>Option A: Relativity</a:t>
            </a:r>
            <a:br>
              <a:rPr lang="en-US" altLang="en-US" sz="2800" b="1">
                <a:solidFill>
                  <a:schemeClr val="tx2"/>
                </a:solidFill>
              </a:rPr>
            </a:br>
            <a:r>
              <a:rPr lang="en-US" altLang="en-US" sz="2800"/>
              <a:t>A.3 – Spacetime diagrams</a:t>
            </a:r>
          </a:p>
        </p:txBody>
      </p:sp>
      <p:sp>
        <p:nvSpPr>
          <p:cNvPr id="44036" name="Rectangle 2"/>
          <p:cNvSpPr>
            <a:spLocks noChangeArrowheads="1"/>
          </p:cNvSpPr>
          <p:nvPr/>
        </p:nvSpPr>
        <p:spPr bwMode="auto">
          <a:xfrm>
            <a:off x="685800" y="1338263"/>
            <a:ext cx="7772400" cy="430212"/>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a:solidFill>
                  <a:srgbClr val="333399"/>
                </a:solidFill>
              </a:rPr>
              <a:t>Spacetime diagrams</a:t>
            </a:r>
            <a:r>
              <a:rPr lang="en-US" altLang="en-US" sz="2400">
                <a:solidFill>
                  <a:srgbClr val="333399"/>
                </a:solidFill>
              </a:rPr>
              <a:t> – Simultaneity</a:t>
            </a:r>
            <a:endParaRPr lang="en-US" altLang="en-US" sz="2000">
              <a:solidFill>
                <a:srgbClr val="000000"/>
              </a:solidFill>
              <a:latin typeface="Courier New" pitchFamily="49" charset="0"/>
              <a:cs typeface="Times New Roman" pitchFamily="18" charset="0"/>
            </a:endParaRPr>
          </a:p>
        </p:txBody>
      </p:sp>
      <p:grpSp>
        <p:nvGrpSpPr>
          <p:cNvPr id="44037" name="Group 26"/>
          <p:cNvGrpSpPr>
            <a:grpSpLocks/>
          </p:cNvGrpSpPr>
          <p:nvPr/>
        </p:nvGrpSpPr>
        <p:grpSpPr bwMode="auto">
          <a:xfrm>
            <a:off x="4713288" y="1863725"/>
            <a:ext cx="4235450" cy="4699000"/>
            <a:chOff x="4389120" y="2201817"/>
            <a:chExt cx="4235306" cy="4698387"/>
          </a:xfrm>
        </p:grpSpPr>
        <p:pic>
          <p:nvPicPr>
            <p:cNvPr id="108546" name="Picture 2"/>
            <p:cNvPicPr>
              <a:picLocks noChangeAspect="1" noChangeArrowheads="1"/>
            </p:cNvPicPr>
            <p:nvPr/>
          </p:nvPicPr>
          <p:blipFill>
            <a:blip r:embed="rId6"/>
            <a:srcRect/>
            <a:stretch>
              <a:fillRect/>
            </a:stretch>
          </p:blipFill>
          <p:spPr bwMode="auto">
            <a:xfrm>
              <a:off x="4403407" y="2689116"/>
              <a:ext cx="3811458" cy="3819027"/>
            </a:xfrm>
            <a:prstGeom prst="rect">
              <a:avLst/>
            </a:prstGeom>
            <a:ln>
              <a:noFill/>
            </a:ln>
            <a:effectLst>
              <a:outerShdw blurRad="292100" dist="139700" dir="2700000" algn="tl" rotWithShape="0">
                <a:srgbClr val="333333">
                  <a:alpha val="65000"/>
                </a:srgbClr>
              </a:outerShdw>
            </a:effectLst>
          </p:spPr>
        </p:pic>
        <p:cxnSp>
          <p:nvCxnSpPr>
            <p:cNvPr id="19" name="Straight Arrow Connector 18"/>
            <p:cNvCxnSpPr/>
            <p:nvPr/>
          </p:nvCxnSpPr>
          <p:spPr>
            <a:xfrm>
              <a:off x="4389120" y="6512905"/>
              <a:ext cx="4192444"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flipH="1" flipV="1">
              <a:off x="2348657" y="4459741"/>
              <a:ext cx="4107914" cy="158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4049" name="TextBox 22"/>
            <p:cNvSpPr txBox="1">
              <a:spLocks noChangeArrowheads="1"/>
            </p:cNvSpPr>
            <p:nvPr/>
          </p:nvSpPr>
          <p:spPr bwMode="auto">
            <a:xfrm>
              <a:off x="8285872" y="6438539"/>
              <a:ext cx="338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t>x</a:t>
              </a:r>
            </a:p>
          </p:txBody>
        </p:sp>
        <p:sp>
          <p:nvSpPr>
            <p:cNvPr id="44050" name="TextBox 23"/>
            <p:cNvSpPr txBox="1">
              <a:spLocks noChangeArrowheads="1"/>
            </p:cNvSpPr>
            <p:nvPr/>
          </p:nvSpPr>
          <p:spPr bwMode="auto">
            <a:xfrm>
              <a:off x="4471181" y="2201817"/>
              <a:ext cx="4235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rgbClr val="FF0000"/>
                  </a:solidFill>
                </a:rPr>
                <a:t>ct</a:t>
              </a:r>
            </a:p>
          </p:txBody>
        </p:sp>
      </p:grpSp>
      <p:cxnSp>
        <p:nvCxnSpPr>
          <p:cNvPr id="29" name="Straight Connector 28"/>
          <p:cNvCxnSpPr/>
          <p:nvPr/>
        </p:nvCxnSpPr>
        <p:spPr>
          <a:xfrm rot="5400000" flipH="1" flipV="1">
            <a:off x="2830513" y="4267200"/>
            <a:ext cx="3803650" cy="0"/>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flipH="1" flipV="1">
            <a:off x="4737894" y="4264819"/>
            <a:ext cx="3802062"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flipH="1" flipV="1">
            <a:off x="4220369" y="2643982"/>
            <a:ext cx="4065587" cy="2997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4768850" y="3067050"/>
            <a:ext cx="4051300" cy="309403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042" name="TextBox 19"/>
          <p:cNvSpPr txBox="1">
            <a:spLocks noChangeArrowheads="1"/>
          </p:cNvSpPr>
          <p:nvPr/>
        </p:nvSpPr>
        <p:spPr bwMode="auto">
          <a:xfrm>
            <a:off x="7778750" y="1857375"/>
            <a:ext cx="4937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rgbClr val="FF0000"/>
                </a:solidFill>
              </a:rPr>
              <a:t>ct’</a:t>
            </a:r>
          </a:p>
        </p:txBody>
      </p:sp>
      <p:sp>
        <p:nvSpPr>
          <p:cNvPr id="44043" name="TextBox 21"/>
          <p:cNvSpPr txBox="1">
            <a:spLocks noChangeArrowheads="1"/>
          </p:cNvSpPr>
          <p:nvPr/>
        </p:nvSpPr>
        <p:spPr bwMode="auto">
          <a:xfrm>
            <a:off x="8680450" y="3036888"/>
            <a:ext cx="4492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t>x’</a:t>
            </a:r>
          </a:p>
        </p:txBody>
      </p:sp>
      <p:sp>
        <p:nvSpPr>
          <p:cNvPr id="25" name="Explosion 2 24"/>
          <p:cNvSpPr/>
          <p:nvPr/>
        </p:nvSpPr>
        <p:spPr>
          <a:xfrm>
            <a:off x="7454900" y="4600575"/>
            <a:ext cx="268288" cy="266700"/>
          </a:xfrm>
          <a:prstGeom prst="irregularSeal2">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 name="Straight Connector 2"/>
          <p:cNvCxnSpPr/>
          <p:nvPr/>
        </p:nvCxnSpPr>
        <p:spPr>
          <a:xfrm flipH="1" flipV="1">
            <a:off x="5218113" y="2368550"/>
            <a:ext cx="2359025" cy="235585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3730">
                                            <p:txEl>
                                              <p:pRg st="1" end="1"/>
                                            </p:txEl>
                                          </p:spTgt>
                                        </p:tgtEl>
                                        <p:attrNameLst>
                                          <p:attrName>style.visibility</p:attrName>
                                        </p:attrNameLst>
                                      </p:cBhvr>
                                      <p:to>
                                        <p:strVal val="visible"/>
                                      </p:to>
                                    </p:set>
                                    <p:anim calcmode="lin" valueType="num">
                                      <p:cBhvr additive="base">
                                        <p:cTn id="7" dur="500" fill="hold"/>
                                        <p:tgtEl>
                                          <p:spTgt spid="7373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373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3730">
                                            <p:txEl>
                                              <p:pRg st="2" end="2"/>
                                            </p:txEl>
                                          </p:spTgt>
                                        </p:tgtEl>
                                        <p:attrNameLst>
                                          <p:attrName>style.visibility</p:attrName>
                                        </p:attrNameLst>
                                      </p:cBhvr>
                                      <p:to>
                                        <p:strVal val="visible"/>
                                      </p:to>
                                    </p:set>
                                    <p:anim calcmode="lin" valueType="num">
                                      <p:cBhvr additive="base">
                                        <p:cTn id="13" dur="500" fill="hold"/>
                                        <p:tgtEl>
                                          <p:spTgt spid="7373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373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3000"/>
                                        <p:tgtEl>
                                          <p:spTgt spid="3"/>
                                        </p:tgtEl>
                                      </p:cBhvr>
                                    </p:animEffect>
                                  </p:childTnLst>
                                  <p:subTnLst>
                                    <p:audio>
                                      <p:cMediaNode>
                                        <p:cTn display="0" masterRel="sameClick">
                                          <p:stCondLst>
                                            <p:cond evt="begin" delay="0">
                                              <p:tn val="17"/>
                                            </p:cond>
                                          </p:stCondLst>
                                          <p:endCondLst>
                                            <p:cond evt="onStopAudio" delay="0">
                                              <p:tgtEl>
                                                <p:sldTgt/>
                                              </p:tgtEl>
                                            </p:cond>
                                          </p:endCondLst>
                                        </p:cTn>
                                        <p:tgtEl>
                                          <p:sndTgt r:embed="rId5" name="chimes.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73730">
                                            <p:txEl>
                                              <p:pRg st="3" end="3"/>
                                            </p:txEl>
                                          </p:spTgt>
                                        </p:tgtEl>
                                        <p:attrNameLst>
                                          <p:attrName>style.visibility</p:attrName>
                                        </p:attrNameLst>
                                      </p:cBhvr>
                                      <p:to>
                                        <p:strVal val="visible"/>
                                      </p:to>
                                    </p:set>
                                    <p:anim calcmode="lin" valueType="num">
                                      <p:cBhvr additive="base">
                                        <p:cTn id="24" dur="500" fill="hold"/>
                                        <p:tgtEl>
                                          <p:spTgt spid="73730">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7373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ChangeArrowheads="1"/>
          </p:cNvSpPr>
          <p:nvPr/>
        </p:nvSpPr>
        <p:spPr bwMode="auto">
          <a:xfrm>
            <a:off x="685800" y="1735138"/>
            <a:ext cx="7772400" cy="5122862"/>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a:solidFill>
                  <a:srgbClr val="000000"/>
                </a:solidFill>
                <a:sym typeface="Symbol" pitchFamily="18" charset="2"/>
              </a:rPr>
              <a:t>EXAMPLE: </a:t>
            </a:r>
            <a:r>
              <a:rPr lang="en-US" altLang="en-US" sz="2400"/>
              <a:t>An observer in IRF S observes two stationary cones </a:t>
            </a:r>
            <a:r>
              <a:rPr lang="en-US" altLang="en-US" sz="2400">
                <a:solidFill>
                  <a:srgbClr val="800080"/>
                </a:solidFill>
              </a:rPr>
              <a:t>P</a:t>
            </a:r>
            <a:r>
              <a:rPr lang="en-US" altLang="en-US" sz="2400"/>
              <a:t> and </a:t>
            </a:r>
            <a:r>
              <a:rPr lang="en-US" altLang="en-US" sz="2400">
                <a:solidFill>
                  <a:srgbClr val="006600"/>
                </a:solidFill>
              </a:rPr>
              <a:t>Q</a:t>
            </a:r>
            <a:r>
              <a:rPr lang="en-US" altLang="en-US" sz="2400"/>
              <a:t> at located at </a:t>
            </a:r>
            <a:r>
              <a:rPr lang="en-US" altLang="en-US" sz="2400" i="1"/>
              <a:t>x’ </a:t>
            </a:r>
            <a:r>
              <a:rPr lang="en-US" altLang="en-US" sz="2400"/>
              <a:t>= 0 m and </a:t>
            </a:r>
            <a:r>
              <a:rPr lang="en-US" altLang="en-US" sz="2400" i="1"/>
              <a:t>x’</a:t>
            </a:r>
            <a:r>
              <a:rPr lang="en-US" altLang="en-US" sz="2400"/>
              <a:t> = 4 m in IRF S’.  Sketch the world                                             lines of the two cones.</a:t>
            </a:r>
          </a:p>
          <a:p>
            <a:pPr>
              <a:spcBef>
                <a:spcPct val="15000"/>
              </a:spcBef>
              <a:buFontTx/>
              <a:buNone/>
            </a:pPr>
            <a:r>
              <a:rPr lang="en-US" altLang="en-US" sz="2400">
                <a:solidFill>
                  <a:srgbClr val="000000"/>
                </a:solidFill>
                <a:sym typeface="Symbol" pitchFamily="18" charset="2"/>
              </a:rPr>
              <a:t>SOLUTION: </a:t>
            </a:r>
          </a:p>
          <a:p>
            <a:pPr>
              <a:spcBef>
                <a:spcPct val="15000"/>
              </a:spcBef>
              <a:buFontTx/>
              <a:buNone/>
            </a:pPr>
            <a:r>
              <a:rPr lang="en-US" altLang="en-US" sz="2400">
                <a:solidFill>
                  <a:srgbClr val="000000"/>
                </a:solidFill>
                <a:sym typeface="Symbol" pitchFamily="18" charset="2"/>
              </a:rPr>
              <a:t>Since the </a:t>
            </a:r>
            <a:r>
              <a:rPr lang="en-US" altLang="en-US" sz="2400" i="1">
                <a:solidFill>
                  <a:srgbClr val="000000"/>
                </a:solidFill>
                <a:sym typeface="Symbol" pitchFamily="18" charset="2"/>
              </a:rPr>
              <a:t>x’</a:t>
            </a:r>
            <a:r>
              <a:rPr lang="en-US" altLang="en-US" sz="2400">
                <a:solidFill>
                  <a:srgbClr val="000000"/>
                </a:solidFill>
                <a:sym typeface="Symbol" pitchFamily="18" charset="2"/>
              </a:rPr>
              <a:t> coordinates never                                           change, the world lines are just                                         vertical (in S’)</a:t>
            </a:r>
            <a:r>
              <a:rPr lang="en-US" altLang="en-US" sz="2400">
                <a:sym typeface="Symbol" pitchFamily="18" charset="2"/>
              </a:rPr>
              <a:t>.</a:t>
            </a:r>
          </a:p>
          <a:p>
            <a:pPr>
              <a:spcBef>
                <a:spcPct val="15000"/>
              </a:spcBef>
              <a:buFontTx/>
              <a:buNone/>
            </a:pPr>
            <a:r>
              <a:rPr lang="en-US" altLang="en-US" sz="2400">
                <a:solidFill>
                  <a:srgbClr val="000000"/>
                </a:solidFill>
                <a:sym typeface="Symbol" pitchFamily="18" charset="2"/>
              </a:rPr>
              <a:t>Note that the distance between                                             </a:t>
            </a:r>
            <a:r>
              <a:rPr lang="en-US" altLang="en-US" sz="2400">
                <a:solidFill>
                  <a:srgbClr val="800080"/>
                </a:solidFill>
                <a:sym typeface="Symbol" pitchFamily="18" charset="2"/>
              </a:rPr>
              <a:t>P</a:t>
            </a:r>
            <a:r>
              <a:rPr lang="en-US" altLang="en-US" sz="2400">
                <a:solidFill>
                  <a:srgbClr val="000000"/>
                </a:solidFill>
                <a:sym typeface="Symbol" pitchFamily="18" charset="2"/>
              </a:rPr>
              <a:t> and </a:t>
            </a:r>
            <a:r>
              <a:rPr lang="en-US" altLang="en-US" sz="2400">
                <a:solidFill>
                  <a:srgbClr val="006600"/>
                </a:solidFill>
                <a:sym typeface="Symbol" pitchFamily="18" charset="2"/>
              </a:rPr>
              <a:t>Q</a:t>
            </a:r>
            <a:r>
              <a:rPr lang="en-US" altLang="en-US" sz="2400">
                <a:solidFill>
                  <a:srgbClr val="000000"/>
                </a:solidFill>
                <a:sym typeface="Symbol" pitchFamily="18" charset="2"/>
              </a:rPr>
              <a:t> in S’ is </a:t>
            </a:r>
            <a:r>
              <a:rPr lang="en-US" altLang="en-US" sz="2400" i="1">
                <a:solidFill>
                  <a:srgbClr val="000000"/>
                </a:solidFill>
                <a:sym typeface="Symbol" pitchFamily="18" charset="2"/>
              </a:rPr>
              <a:t>L</a:t>
            </a:r>
            <a:r>
              <a:rPr lang="en-US" altLang="en-US" sz="2400" baseline="-25000">
                <a:solidFill>
                  <a:srgbClr val="000000"/>
                </a:solidFill>
                <a:sym typeface="Symbol" pitchFamily="18" charset="2"/>
              </a:rPr>
              <a:t>0</a:t>
            </a:r>
            <a:r>
              <a:rPr lang="en-US" altLang="en-US" sz="2400">
                <a:solidFill>
                  <a:srgbClr val="000000"/>
                </a:solidFill>
                <a:sym typeface="Symbol" pitchFamily="18" charset="2"/>
              </a:rPr>
              <a:t> = 4 m.</a:t>
            </a:r>
          </a:p>
          <a:p>
            <a:pPr>
              <a:spcBef>
                <a:spcPct val="15000"/>
              </a:spcBef>
              <a:buFontTx/>
              <a:buNone/>
            </a:pPr>
            <a:r>
              <a:rPr lang="en-US" altLang="en-US" sz="2400">
                <a:solidFill>
                  <a:srgbClr val="000000"/>
                </a:solidFill>
                <a:sym typeface="Symbol" pitchFamily="18" charset="2"/>
              </a:rPr>
              <a:t>Note that the length </a:t>
            </a:r>
            <a:r>
              <a:rPr lang="en-US" altLang="en-US" sz="2400" i="1">
                <a:solidFill>
                  <a:srgbClr val="000000"/>
                </a:solidFill>
                <a:sym typeface="Symbol" pitchFamily="18" charset="2"/>
              </a:rPr>
              <a:t>L</a:t>
            </a:r>
            <a:r>
              <a:rPr lang="en-US" altLang="en-US" sz="2400">
                <a:solidFill>
                  <a:srgbClr val="000000"/>
                </a:solidFill>
                <a:sym typeface="Symbol" pitchFamily="18" charset="2"/>
              </a:rPr>
              <a:t> in S is                                                less than 4 m, illustrating                                         length contraction in a spacetime diagram.</a:t>
            </a:r>
          </a:p>
        </p:txBody>
      </p:sp>
      <p:sp>
        <p:nvSpPr>
          <p:cNvPr id="45059" name="Rectangle 118"/>
          <p:cNvSpPr>
            <a:spLocks noChangeArrowheads="1"/>
          </p:cNvSpPr>
          <p:nvPr/>
        </p:nvSpPr>
        <p:spPr bwMode="auto">
          <a:xfrm>
            <a:off x="685800" y="393700"/>
            <a:ext cx="77724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b="1">
                <a:solidFill>
                  <a:schemeClr val="tx2"/>
                </a:solidFill>
              </a:rPr>
              <a:t>Option A: Relativity</a:t>
            </a:r>
            <a:br>
              <a:rPr lang="en-US" altLang="en-US" sz="2800" b="1">
                <a:solidFill>
                  <a:schemeClr val="tx2"/>
                </a:solidFill>
              </a:rPr>
            </a:br>
            <a:r>
              <a:rPr lang="en-US" altLang="en-US" sz="2800"/>
              <a:t>A.3 – Spacetime diagrams</a:t>
            </a:r>
          </a:p>
        </p:txBody>
      </p:sp>
      <p:pic>
        <p:nvPicPr>
          <p:cNvPr id="53250" name="Picture 2"/>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5410200" y="2625725"/>
            <a:ext cx="3633788" cy="3433763"/>
          </a:xfrm>
          <a:prstGeom prst="rect">
            <a:avLst/>
          </a:prstGeom>
          <a:ln>
            <a:noFill/>
          </a:ln>
          <a:effectLst>
            <a:outerShdw blurRad="292100" dist="139700" dir="2700000" algn="tl" rotWithShape="0">
              <a:srgbClr val="333333">
                <a:alpha val="65000"/>
              </a:srgbClr>
            </a:outerShdw>
          </a:effectLst>
          <a:extLst/>
        </p:spPr>
      </p:pic>
      <p:sp>
        <p:nvSpPr>
          <p:cNvPr id="45061" name="Rectangle 2"/>
          <p:cNvSpPr>
            <a:spLocks noChangeArrowheads="1"/>
          </p:cNvSpPr>
          <p:nvPr/>
        </p:nvSpPr>
        <p:spPr bwMode="auto">
          <a:xfrm>
            <a:off x="685800" y="1338263"/>
            <a:ext cx="7772400" cy="430212"/>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a:solidFill>
                  <a:srgbClr val="333399"/>
                </a:solidFill>
              </a:rPr>
              <a:t>Spacetime interval</a:t>
            </a:r>
            <a:r>
              <a:rPr lang="en-US" altLang="en-US" sz="2400">
                <a:solidFill>
                  <a:srgbClr val="333399"/>
                </a:solidFill>
              </a:rPr>
              <a:t> – Length contraction</a:t>
            </a:r>
            <a:endParaRPr lang="en-US" altLang="en-US" sz="2000">
              <a:solidFill>
                <a:srgbClr val="000000"/>
              </a:solidFill>
              <a:latin typeface="Courier New" pitchFamily="49" charset="0"/>
              <a:cs typeface="Times New Roman" pitchFamily="18" charset="0"/>
            </a:endParaRPr>
          </a:p>
        </p:txBody>
      </p:sp>
      <p:pic>
        <p:nvPicPr>
          <p:cNvPr id="19471" name="Picture 15"/>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rot="120000">
            <a:off x="5607050" y="2446338"/>
            <a:ext cx="3470275" cy="3535362"/>
          </a:xfrm>
          <a:prstGeom prst="rect">
            <a:avLst/>
          </a:prstGeom>
          <a:ln>
            <a:noFill/>
          </a:ln>
          <a:effectLst>
            <a:outerShdw blurRad="292100" dist="139700" dir="2700000" algn="tl" rotWithShape="0">
              <a:srgbClr val="333333">
                <a:alpha val="65000"/>
              </a:srgbClr>
            </a:outerShdw>
          </a:effectLst>
          <a:extLst/>
        </p:spPr>
      </p:pic>
      <p:cxnSp>
        <p:nvCxnSpPr>
          <p:cNvPr id="14" name="Straight Connector 13"/>
          <p:cNvCxnSpPr/>
          <p:nvPr/>
        </p:nvCxnSpPr>
        <p:spPr>
          <a:xfrm rot="5400000" flipH="1" flipV="1">
            <a:off x="4576763" y="4356100"/>
            <a:ext cx="2747962" cy="788988"/>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flipH="1" flipV="1">
            <a:off x="6369844" y="4137819"/>
            <a:ext cx="3086100" cy="887412"/>
          </a:xfrm>
          <a:prstGeom prst="line">
            <a:avLst/>
          </a:prstGeom>
          <a:ln w="76200">
            <a:solidFill>
              <a:srgbClr val="006600"/>
            </a:solidFill>
          </a:ln>
        </p:spPr>
        <p:style>
          <a:lnRef idx="1">
            <a:schemeClr val="accent1"/>
          </a:lnRef>
          <a:fillRef idx="0">
            <a:schemeClr val="accent1"/>
          </a:fillRef>
          <a:effectRef idx="0">
            <a:schemeClr val="accent1"/>
          </a:effectRef>
          <a:fontRef idx="minor">
            <a:schemeClr val="tx1"/>
          </a:fontRef>
        </p:style>
      </p:cxnSp>
      <p:grpSp>
        <p:nvGrpSpPr>
          <p:cNvPr id="2" name="Group 18"/>
          <p:cNvGrpSpPr>
            <a:grpSpLocks/>
          </p:cNvGrpSpPr>
          <p:nvPr/>
        </p:nvGrpSpPr>
        <p:grpSpPr bwMode="auto">
          <a:xfrm>
            <a:off x="5689600" y="5830888"/>
            <a:ext cx="1865313" cy="623887"/>
            <a:chOff x="3584" y="3856"/>
            <a:chExt cx="1187" cy="393"/>
          </a:xfrm>
        </p:grpSpPr>
        <p:sp>
          <p:nvSpPr>
            <p:cNvPr id="17" name="Right Brace 16"/>
            <p:cNvSpPr>
              <a:spLocks/>
            </p:cNvSpPr>
            <p:nvPr/>
          </p:nvSpPr>
          <p:spPr bwMode="auto">
            <a:xfrm rot="5400000">
              <a:off x="4112" y="3328"/>
              <a:ext cx="131" cy="1187"/>
            </a:xfrm>
            <a:prstGeom prst="rightBrace">
              <a:avLst>
                <a:gd name="adj1" fmla="val 25673"/>
                <a:gd name="adj2" fmla="val 50375"/>
              </a:avLst>
            </a:prstGeom>
            <a:noFill/>
            <a:ln w="38100" algn="ctr">
              <a:solidFill>
                <a:srgbClr val="0070C0"/>
              </a:solidFill>
              <a:round/>
              <a:headEnd/>
              <a:tailEnd/>
            </a:ln>
            <a:extLst/>
          </p:spPr>
          <p:txBody>
            <a:bodyPr rot="10800000" vert="eaVert" anchor="ctr"/>
            <a:lstStyle/>
            <a:p>
              <a:pPr algn="ctr">
                <a:defRPr/>
              </a:pPr>
              <a:endParaRPr lang="en-US">
                <a:latin typeface="+mn-lt"/>
                <a:cs typeface="+mn-cs"/>
              </a:endParaRPr>
            </a:p>
          </p:txBody>
        </p:sp>
        <p:sp>
          <p:nvSpPr>
            <p:cNvPr id="45070" name="TextBox 17"/>
            <p:cNvSpPr txBox="1">
              <a:spLocks noChangeArrowheads="1"/>
            </p:cNvSpPr>
            <p:nvPr/>
          </p:nvSpPr>
          <p:spPr bwMode="auto">
            <a:xfrm>
              <a:off x="4062" y="3958"/>
              <a:ext cx="227"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rgbClr val="0070C0"/>
                  </a:solidFill>
                </a:rPr>
                <a:t>L</a:t>
              </a:r>
              <a:endParaRPr lang="en-US" altLang="en-US" sz="2400">
                <a:solidFill>
                  <a:srgbClr val="0070C0"/>
                </a:solidFill>
              </a:endParaRPr>
            </a:p>
          </p:txBody>
        </p:sp>
      </p:grpSp>
      <p:grpSp>
        <p:nvGrpSpPr>
          <p:cNvPr id="4" name="Group 19"/>
          <p:cNvGrpSpPr>
            <a:grpSpLocks/>
          </p:cNvGrpSpPr>
          <p:nvPr/>
        </p:nvGrpSpPr>
        <p:grpSpPr bwMode="auto">
          <a:xfrm>
            <a:off x="6213475" y="2744788"/>
            <a:ext cx="2143125" cy="646112"/>
            <a:chOff x="3932" y="1894"/>
            <a:chExt cx="1289" cy="407"/>
          </a:xfrm>
        </p:grpSpPr>
        <p:sp>
          <p:nvSpPr>
            <p:cNvPr id="3" name="Right Brace 16"/>
            <p:cNvSpPr>
              <a:spLocks/>
            </p:cNvSpPr>
            <p:nvPr/>
          </p:nvSpPr>
          <p:spPr bwMode="auto">
            <a:xfrm rot="36991520">
              <a:off x="4511" y="1591"/>
              <a:ext cx="131" cy="1289"/>
            </a:xfrm>
            <a:prstGeom prst="rightBrace">
              <a:avLst>
                <a:gd name="adj1" fmla="val 27879"/>
                <a:gd name="adj2" fmla="val 50375"/>
              </a:avLst>
            </a:prstGeom>
            <a:noFill/>
            <a:ln w="38100" algn="ctr">
              <a:solidFill>
                <a:srgbClr val="0070C0"/>
              </a:solidFill>
              <a:round/>
              <a:headEnd/>
              <a:tailEnd/>
            </a:ln>
            <a:extLst/>
          </p:spPr>
          <p:txBody>
            <a:bodyPr vert="eaVert" anchor="ctr"/>
            <a:lstStyle/>
            <a:p>
              <a:pPr algn="ctr">
                <a:defRPr/>
              </a:pPr>
              <a:endParaRPr lang="en-US">
                <a:latin typeface="+mn-lt"/>
                <a:cs typeface="+mn-cs"/>
              </a:endParaRPr>
            </a:p>
          </p:txBody>
        </p:sp>
        <p:sp>
          <p:nvSpPr>
            <p:cNvPr id="45068" name="TextBox 17"/>
            <p:cNvSpPr txBox="1">
              <a:spLocks noChangeArrowheads="1"/>
            </p:cNvSpPr>
            <p:nvPr/>
          </p:nvSpPr>
          <p:spPr bwMode="auto">
            <a:xfrm>
              <a:off x="4428" y="1894"/>
              <a:ext cx="28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rgbClr val="0070C0"/>
                  </a:solidFill>
                </a:rPr>
                <a:t>L</a:t>
              </a:r>
              <a:r>
                <a:rPr lang="en-US" altLang="en-US" sz="2400" baseline="-25000">
                  <a:solidFill>
                    <a:srgbClr val="0070C0"/>
                  </a:solidFill>
                </a:rPr>
                <a:t>0</a:t>
              </a:r>
              <a:endParaRPr lang="en-US" altLang="en-US" sz="2400" i="1" baseline="-25000">
                <a:solidFill>
                  <a:srgbClr val="0070C0"/>
                </a:solidFill>
              </a:endParaRP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3730">
                                            <p:txEl>
                                              <p:pRg st="0" end="0"/>
                                            </p:txEl>
                                          </p:spTgt>
                                        </p:tgtEl>
                                        <p:attrNameLst>
                                          <p:attrName>style.visibility</p:attrName>
                                        </p:attrNameLst>
                                      </p:cBhvr>
                                      <p:to>
                                        <p:strVal val="visible"/>
                                      </p:to>
                                    </p:set>
                                    <p:anim calcmode="lin" valueType="num">
                                      <p:cBhvr additive="base">
                                        <p:cTn id="7" dur="500" fill="hold"/>
                                        <p:tgtEl>
                                          <p:spTgt spid="7373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373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nodeType="clickEffect">
                                  <p:stCondLst>
                                    <p:cond delay="0"/>
                                  </p:stCondLst>
                                  <p:childTnLst>
                                    <p:set>
                                      <p:cBhvr>
                                        <p:cTn id="12" dur="1" fill="hold">
                                          <p:stCondLst>
                                            <p:cond delay="0"/>
                                          </p:stCondLst>
                                        </p:cTn>
                                        <p:tgtEl>
                                          <p:spTgt spid="53250"/>
                                        </p:tgtEl>
                                        <p:attrNameLst>
                                          <p:attrName>style.visibility</p:attrName>
                                        </p:attrNameLst>
                                      </p:cBhvr>
                                      <p:to>
                                        <p:strVal val="visible"/>
                                      </p:to>
                                    </p:set>
                                    <p:anim calcmode="lin" valueType="num">
                                      <p:cBhvr>
                                        <p:cTn id="13" dur="500" fill="hold"/>
                                        <p:tgtEl>
                                          <p:spTgt spid="53250"/>
                                        </p:tgtEl>
                                        <p:attrNameLst>
                                          <p:attrName>ppt_w</p:attrName>
                                        </p:attrNameLst>
                                      </p:cBhvr>
                                      <p:tavLst>
                                        <p:tav tm="0">
                                          <p:val>
                                            <p:fltVal val="0"/>
                                          </p:val>
                                        </p:tav>
                                        <p:tav tm="100000">
                                          <p:val>
                                            <p:strVal val="#ppt_w"/>
                                          </p:val>
                                        </p:tav>
                                      </p:tavLst>
                                    </p:anim>
                                    <p:anim calcmode="lin" valueType="num">
                                      <p:cBhvr>
                                        <p:cTn id="14" dur="500" fill="hold"/>
                                        <p:tgtEl>
                                          <p:spTgt spid="53250"/>
                                        </p:tgtEl>
                                        <p:attrNameLst>
                                          <p:attrName>ppt_h</p:attrName>
                                        </p:attrNameLst>
                                      </p:cBhvr>
                                      <p:tavLst>
                                        <p:tav tm="0">
                                          <p:val>
                                            <p:fltVal val="0"/>
                                          </p:val>
                                        </p:tav>
                                        <p:tav tm="100000">
                                          <p:val>
                                            <p:strVal val="#ppt_h"/>
                                          </p:val>
                                        </p:tav>
                                      </p:tavLst>
                                    </p:anim>
                                    <p:animEffect transition="in" filter="fade">
                                      <p:cBhvr>
                                        <p:cTn id="15" dur="500"/>
                                        <p:tgtEl>
                                          <p:spTgt spid="53250"/>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19471"/>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73730">
                                            <p:txEl>
                                              <p:pRg st="1" end="1"/>
                                            </p:txEl>
                                          </p:spTgt>
                                        </p:tgtEl>
                                        <p:attrNameLst>
                                          <p:attrName>style.visibility</p:attrName>
                                        </p:attrNameLst>
                                      </p:cBhvr>
                                      <p:to>
                                        <p:strVal val="visible"/>
                                      </p:to>
                                    </p:set>
                                    <p:anim calcmode="lin" valueType="num">
                                      <p:cBhvr additive="base">
                                        <p:cTn id="24" dur="500" fill="hold"/>
                                        <p:tgtEl>
                                          <p:spTgt spid="73730">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7373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73730">
                                            <p:txEl>
                                              <p:pRg st="2" end="2"/>
                                            </p:txEl>
                                          </p:spTgt>
                                        </p:tgtEl>
                                        <p:attrNameLst>
                                          <p:attrName>style.visibility</p:attrName>
                                        </p:attrNameLst>
                                      </p:cBhvr>
                                      <p:to>
                                        <p:strVal val="visible"/>
                                      </p:to>
                                    </p:set>
                                    <p:anim calcmode="lin" valueType="num">
                                      <p:cBhvr additive="base">
                                        <p:cTn id="30" dur="500" fill="hold"/>
                                        <p:tgtEl>
                                          <p:spTgt spid="73730">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7373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4" fill="hold"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down)">
                                      <p:cBhvr>
                                        <p:cTn id="36" dur="2000"/>
                                        <p:tgtEl>
                                          <p:spTgt spid="14"/>
                                        </p:tgtEl>
                                      </p:cBhvr>
                                    </p:animEffect>
                                  </p:childTnLst>
                                  <p:subTnLst>
                                    <p:audio>
                                      <p:cMediaNode>
                                        <p:cTn display="0" masterRel="sameClick">
                                          <p:stCondLst>
                                            <p:cond evt="begin" delay="0">
                                              <p:tn val="34"/>
                                            </p:cond>
                                          </p:stCondLst>
                                          <p:endCondLst>
                                            <p:cond evt="onStopAudio" delay="0">
                                              <p:tgtEl>
                                                <p:sldTgt/>
                                              </p:tgtEl>
                                            </p:cond>
                                          </p:endCondLst>
                                        </p:cTn>
                                        <p:tgtEl>
                                          <p:sndTgt r:embed="rId5" name="drumroll.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4" fill="hold"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down)">
                                      <p:cBhvr>
                                        <p:cTn id="41" dur="2000"/>
                                        <p:tgtEl>
                                          <p:spTgt spid="18"/>
                                        </p:tgtEl>
                                      </p:cBhvr>
                                    </p:animEffect>
                                  </p:childTnLst>
                                  <p:subTnLst>
                                    <p:audio>
                                      <p:cMediaNode>
                                        <p:cTn display="0" masterRel="sameClick">
                                          <p:stCondLst>
                                            <p:cond evt="begin" delay="0">
                                              <p:tn val="39"/>
                                            </p:cond>
                                          </p:stCondLst>
                                          <p:endCondLst>
                                            <p:cond evt="onStopAudio" delay="0">
                                              <p:tgtEl>
                                                <p:sldTgt/>
                                              </p:tgtEl>
                                            </p:cond>
                                          </p:endCondLst>
                                        </p:cTn>
                                        <p:tgtEl>
                                          <p:sndTgt r:embed="rId5" name="drumroll.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53" presetClass="entr" presetSubtype="0" fill="hold" nodeType="clickEffect">
                                  <p:stCondLst>
                                    <p:cond delay="0"/>
                                  </p:stCondLst>
                                  <p:childTnLst>
                                    <p:set>
                                      <p:cBhvr>
                                        <p:cTn id="45" dur="1" fill="hold">
                                          <p:stCondLst>
                                            <p:cond delay="0"/>
                                          </p:stCondLst>
                                        </p:cTn>
                                        <p:tgtEl>
                                          <p:spTgt spid="4"/>
                                        </p:tgtEl>
                                        <p:attrNameLst>
                                          <p:attrName>style.visibility</p:attrName>
                                        </p:attrNameLst>
                                      </p:cBhvr>
                                      <p:to>
                                        <p:strVal val="visible"/>
                                      </p:to>
                                    </p:set>
                                    <p:anim calcmode="lin" valueType="num">
                                      <p:cBhvr>
                                        <p:cTn id="46" dur="500" fill="hold"/>
                                        <p:tgtEl>
                                          <p:spTgt spid="4"/>
                                        </p:tgtEl>
                                        <p:attrNameLst>
                                          <p:attrName>ppt_w</p:attrName>
                                        </p:attrNameLst>
                                      </p:cBhvr>
                                      <p:tavLst>
                                        <p:tav tm="0">
                                          <p:val>
                                            <p:fltVal val="0"/>
                                          </p:val>
                                        </p:tav>
                                        <p:tav tm="100000">
                                          <p:val>
                                            <p:strVal val="#ppt_w"/>
                                          </p:val>
                                        </p:tav>
                                      </p:tavLst>
                                    </p:anim>
                                    <p:anim calcmode="lin" valueType="num">
                                      <p:cBhvr>
                                        <p:cTn id="47" dur="500" fill="hold"/>
                                        <p:tgtEl>
                                          <p:spTgt spid="4"/>
                                        </p:tgtEl>
                                        <p:attrNameLst>
                                          <p:attrName>ppt_h</p:attrName>
                                        </p:attrNameLst>
                                      </p:cBhvr>
                                      <p:tavLst>
                                        <p:tav tm="0">
                                          <p:val>
                                            <p:fltVal val="0"/>
                                          </p:val>
                                        </p:tav>
                                        <p:tav tm="100000">
                                          <p:val>
                                            <p:strVal val="#ppt_h"/>
                                          </p:val>
                                        </p:tav>
                                      </p:tavLst>
                                    </p:anim>
                                    <p:animEffect transition="in" filter="fade">
                                      <p:cBhvr>
                                        <p:cTn id="48" dur="500"/>
                                        <p:tgtEl>
                                          <p:spTgt spid="4"/>
                                        </p:tgtEl>
                                      </p:cBhvr>
                                    </p:animEffect>
                                  </p:childTnLst>
                                  <p:subTnLst>
                                    <p:audio>
                                      <p:cMediaNode>
                                        <p:cTn display="0" masterRel="sameClick">
                                          <p:stCondLst>
                                            <p:cond evt="begin" delay="0">
                                              <p:tn val="44"/>
                                            </p:cond>
                                          </p:stCondLst>
                                          <p:endCondLst>
                                            <p:cond evt="onStopAudio" delay="0">
                                              <p:tgtEl>
                                                <p:sldTgt/>
                                              </p:tgtEl>
                                            </p:cond>
                                          </p:endCondLst>
                                        </p:cTn>
                                        <p:tgtEl>
                                          <p:sndTgt r:embed="rId6" name="cashreg.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nodeType="clickEffect">
                                  <p:stCondLst>
                                    <p:cond delay="0"/>
                                  </p:stCondLst>
                                  <p:childTnLst>
                                    <p:set>
                                      <p:cBhvr>
                                        <p:cTn id="52" dur="1" fill="hold">
                                          <p:stCondLst>
                                            <p:cond delay="0"/>
                                          </p:stCondLst>
                                        </p:cTn>
                                        <p:tgtEl>
                                          <p:spTgt spid="73730">
                                            <p:txEl>
                                              <p:pRg st="3" end="3"/>
                                            </p:txEl>
                                          </p:spTgt>
                                        </p:tgtEl>
                                        <p:attrNameLst>
                                          <p:attrName>style.visibility</p:attrName>
                                        </p:attrNameLst>
                                      </p:cBhvr>
                                      <p:to>
                                        <p:strVal val="visible"/>
                                      </p:to>
                                    </p:set>
                                    <p:anim calcmode="lin" valueType="num">
                                      <p:cBhvr additive="base">
                                        <p:cTn id="53" dur="500" fill="hold"/>
                                        <p:tgtEl>
                                          <p:spTgt spid="73730">
                                            <p:txEl>
                                              <p:pRg st="3" end="3"/>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7373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53" presetClass="entr" presetSubtype="0" fill="hold" nodeType="clickEffect">
                                  <p:stCondLst>
                                    <p:cond delay="0"/>
                                  </p:stCondLst>
                                  <p:childTnLst>
                                    <p:set>
                                      <p:cBhvr>
                                        <p:cTn id="58" dur="1" fill="hold">
                                          <p:stCondLst>
                                            <p:cond delay="0"/>
                                          </p:stCondLst>
                                        </p:cTn>
                                        <p:tgtEl>
                                          <p:spTgt spid="2"/>
                                        </p:tgtEl>
                                        <p:attrNameLst>
                                          <p:attrName>style.visibility</p:attrName>
                                        </p:attrNameLst>
                                      </p:cBhvr>
                                      <p:to>
                                        <p:strVal val="visible"/>
                                      </p:to>
                                    </p:set>
                                    <p:anim calcmode="lin" valueType="num">
                                      <p:cBhvr>
                                        <p:cTn id="59" dur="500" fill="hold"/>
                                        <p:tgtEl>
                                          <p:spTgt spid="2"/>
                                        </p:tgtEl>
                                        <p:attrNameLst>
                                          <p:attrName>ppt_w</p:attrName>
                                        </p:attrNameLst>
                                      </p:cBhvr>
                                      <p:tavLst>
                                        <p:tav tm="0">
                                          <p:val>
                                            <p:fltVal val="0"/>
                                          </p:val>
                                        </p:tav>
                                        <p:tav tm="100000">
                                          <p:val>
                                            <p:strVal val="#ppt_w"/>
                                          </p:val>
                                        </p:tav>
                                      </p:tavLst>
                                    </p:anim>
                                    <p:anim calcmode="lin" valueType="num">
                                      <p:cBhvr>
                                        <p:cTn id="60" dur="500" fill="hold"/>
                                        <p:tgtEl>
                                          <p:spTgt spid="2"/>
                                        </p:tgtEl>
                                        <p:attrNameLst>
                                          <p:attrName>ppt_h</p:attrName>
                                        </p:attrNameLst>
                                      </p:cBhvr>
                                      <p:tavLst>
                                        <p:tav tm="0">
                                          <p:val>
                                            <p:fltVal val="0"/>
                                          </p:val>
                                        </p:tav>
                                        <p:tav tm="100000">
                                          <p:val>
                                            <p:strVal val="#ppt_h"/>
                                          </p:val>
                                        </p:tav>
                                      </p:tavLst>
                                    </p:anim>
                                    <p:animEffect transition="in" filter="fade">
                                      <p:cBhvr>
                                        <p:cTn id="61" dur="500"/>
                                        <p:tgtEl>
                                          <p:spTgt spid="2"/>
                                        </p:tgtEl>
                                      </p:cBhvr>
                                    </p:animEffect>
                                  </p:childTnLst>
                                  <p:subTnLst>
                                    <p:audio>
                                      <p:cMediaNode>
                                        <p:cTn display="0" masterRel="sameClick">
                                          <p:stCondLst>
                                            <p:cond evt="begin" delay="0">
                                              <p:tn val="57"/>
                                            </p:cond>
                                          </p:stCondLst>
                                          <p:endCondLst>
                                            <p:cond evt="onStopAudio" delay="0">
                                              <p:tgtEl>
                                                <p:sldTgt/>
                                              </p:tgtEl>
                                            </p:cond>
                                          </p:endCondLst>
                                        </p:cTn>
                                        <p:tgtEl>
                                          <p:sndTgt r:embed="rId6" name="cashreg.wav"/>
                                        </p:tgtEl>
                                      </p:cMediaNode>
                                    </p:audio>
                                  </p:sub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4" fill="hold" nodeType="clickEffect">
                                  <p:stCondLst>
                                    <p:cond delay="0"/>
                                  </p:stCondLst>
                                  <p:childTnLst>
                                    <p:set>
                                      <p:cBhvr>
                                        <p:cTn id="65" dur="1" fill="hold">
                                          <p:stCondLst>
                                            <p:cond delay="0"/>
                                          </p:stCondLst>
                                        </p:cTn>
                                        <p:tgtEl>
                                          <p:spTgt spid="73730">
                                            <p:txEl>
                                              <p:pRg st="4" end="4"/>
                                            </p:txEl>
                                          </p:spTgt>
                                        </p:tgtEl>
                                        <p:attrNameLst>
                                          <p:attrName>style.visibility</p:attrName>
                                        </p:attrNameLst>
                                      </p:cBhvr>
                                      <p:to>
                                        <p:strVal val="visible"/>
                                      </p:to>
                                    </p:set>
                                    <p:anim calcmode="lin" valueType="num">
                                      <p:cBhvr additive="base">
                                        <p:cTn id="66" dur="500" fill="hold"/>
                                        <p:tgtEl>
                                          <p:spTgt spid="73730">
                                            <p:txEl>
                                              <p:pRg st="4" end="4"/>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7373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ChangeArrowheads="1"/>
          </p:cNvSpPr>
          <p:nvPr/>
        </p:nvSpPr>
        <p:spPr bwMode="auto">
          <a:xfrm>
            <a:off x="685800" y="1735138"/>
            <a:ext cx="7772400" cy="5122862"/>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a:solidFill>
                  <a:srgbClr val="000000"/>
                </a:solidFill>
                <a:sym typeface="Symbol" pitchFamily="18" charset="2"/>
              </a:rPr>
              <a:t>EXAMPLE: </a:t>
            </a:r>
            <a:r>
              <a:rPr lang="en-US" altLang="en-US" sz="2400"/>
              <a:t>An observer in IRF S observes two events separated by 3 time units at the same spatial position </a:t>
            </a:r>
            <a:r>
              <a:rPr lang="en-US" altLang="en-US" sz="2400" i="1"/>
              <a:t>x</a:t>
            </a:r>
            <a:r>
              <a:rPr lang="en-US" altLang="en-US" sz="2400"/>
              <a:t> = 0. Show that an observer in                                                    IRF S’ measures a longer time                                             between events.</a:t>
            </a:r>
          </a:p>
          <a:p>
            <a:pPr>
              <a:spcBef>
                <a:spcPct val="15000"/>
              </a:spcBef>
              <a:buFontTx/>
              <a:buNone/>
            </a:pPr>
            <a:r>
              <a:rPr lang="en-US" altLang="en-US" sz="2400">
                <a:solidFill>
                  <a:srgbClr val="000000"/>
                </a:solidFill>
                <a:sym typeface="Symbol" pitchFamily="18" charset="2"/>
              </a:rPr>
              <a:t>SOLUTION: </a:t>
            </a:r>
          </a:p>
          <a:p>
            <a:pPr>
              <a:spcBef>
                <a:spcPct val="15000"/>
              </a:spcBef>
              <a:buFontTx/>
              <a:buNone/>
            </a:pPr>
            <a:r>
              <a:rPr lang="en-US" altLang="en-US" sz="2400">
                <a:solidFill>
                  <a:srgbClr val="000000"/>
                </a:solidFill>
                <a:sym typeface="Symbol" pitchFamily="18" charset="2"/>
              </a:rPr>
              <a:t>Sketch in lines of constant time                                                 in S’ that intersect S at its correct                                    coordinates.</a:t>
            </a:r>
            <a:endParaRPr lang="en-US" altLang="en-US" sz="2400">
              <a:sym typeface="Symbol" pitchFamily="18" charset="2"/>
            </a:endParaRPr>
          </a:p>
          <a:p>
            <a:pPr>
              <a:spcBef>
                <a:spcPct val="15000"/>
              </a:spcBef>
              <a:buFontTx/>
              <a:buNone/>
            </a:pPr>
            <a:r>
              <a:rPr lang="en-US" altLang="en-US" sz="2400">
                <a:solidFill>
                  <a:srgbClr val="000000"/>
                </a:solidFill>
                <a:sym typeface="Symbol" pitchFamily="18" charset="2"/>
              </a:rPr>
              <a:t>Note that the observer in S’                                             measures more than 3 time units.</a:t>
            </a:r>
          </a:p>
        </p:txBody>
      </p:sp>
      <p:sp>
        <p:nvSpPr>
          <p:cNvPr id="46083" name="Rectangle 118"/>
          <p:cNvSpPr>
            <a:spLocks noChangeArrowheads="1"/>
          </p:cNvSpPr>
          <p:nvPr/>
        </p:nvSpPr>
        <p:spPr bwMode="auto">
          <a:xfrm>
            <a:off x="685800" y="393700"/>
            <a:ext cx="77724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b="1">
                <a:solidFill>
                  <a:schemeClr val="tx2"/>
                </a:solidFill>
              </a:rPr>
              <a:t>Option A: Relativity</a:t>
            </a:r>
            <a:br>
              <a:rPr lang="en-US" altLang="en-US" sz="2800" b="1">
                <a:solidFill>
                  <a:schemeClr val="tx2"/>
                </a:solidFill>
              </a:rPr>
            </a:br>
            <a:r>
              <a:rPr lang="en-US" altLang="en-US" sz="2800"/>
              <a:t>A.3 – Spacetime diagrams</a:t>
            </a:r>
          </a:p>
        </p:txBody>
      </p:sp>
      <p:pic>
        <p:nvPicPr>
          <p:cNvPr id="53250" name="Picture 2"/>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5410200" y="2625725"/>
            <a:ext cx="3633788" cy="3433763"/>
          </a:xfrm>
          <a:prstGeom prst="rect">
            <a:avLst/>
          </a:prstGeom>
          <a:ln>
            <a:noFill/>
          </a:ln>
          <a:effectLst>
            <a:outerShdw blurRad="292100" dist="139700" dir="2700000" algn="tl" rotWithShape="0">
              <a:srgbClr val="333333">
                <a:alpha val="65000"/>
              </a:srgbClr>
            </a:outerShdw>
          </a:effectLst>
          <a:extLst/>
        </p:spPr>
      </p:pic>
      <p:sp>
        <p:nvSpPr>
          <p:cNvPr id="46085" name="Rectangle 2"/>
          <p:cNvSpPr>
            <a:spLocks noChangeArrowheads="1"/>
          </p:cNvSpPr>
          <p:nvPr/>
        </p:nvSpPr>
        <p:spPr bwMode="auto">
          <a:xfrm>
            <a:off x="685800" y="1338263"/>
            <a:ext cx="7772400" cy="430212"/>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a:solidFill>
                  <a:srgbClr val="333399"/>
                </a:solidFill>
              </a:rPr>
              <a:t>Spacetime interval</a:t>
            </a:r>
            <a:r>
              <a:rPr lang="en-US" altLang="en-US" sz="2400">
                <a:solidFill>
                  <a:srgbClr val="333399"/>
                </a:solidFill>
              </a:rPr>
              <a:t> – Time dilation</a:t>
            </a:r>
            <a:endParaRPr lang="en-US" altLang="en-US" sz="2000">
              <a:solidFill>
                <a:srgbClr val="000000"/>
              </a:solidFill>
              <a:latin typeface="Courier New" pitchFamily="49" charset="0"/>
              <a:cs typeface="Times New Roman" pitchFamily="18" charset="0"/>
            </a:endParaRPr>
          </a:p>
        </p:txBody>
      </p:sp>
      <p:pic>
        <p:nvPicPr>
          <p:cNvPr id="19471" name="Picture 15"/>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rot="120000">
            <a:off x="5607050" y="2446338"/>
            <a:ext cx="3470275" cy="3535362"/>
          </a:xfrm>
          <a:prstGeom prst="rect">
            <a:avLst/>
          </a:prstGeom>
          <a:ln>
            <a:noFill/>
          </a:ln>
          <a:effectLst>
            <a:outerShdw blurRad="292100" dist="139700" dir="2700000" algn="tl" rotWithShape="0">
              <a:srgbClr val="333333">
                <a:alpha val="65000"/>
              </a:srgbClr>
            </a:outerShdw>
          </a:effectLst>
          <a:extLst/>
        </p:spPr>
      </p:pic>
      <p:cxnSp>
        <p:nvCxnSpPr>
          <p:cNvPr id="14" name="Straight Connector 13"/>
          <p:cNvCxnSpPr/>
          <p:nvPr/>
        </p:nvCxnSpPr>
        <p:spPr>
          <a:xfrm flipV="1">
            <a:off x="5556250" y="5133975"/>
            <a:ext cx="2927350" cy="690563"/>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5654675" y="3573463"/>
            <a:ext cx="2828925" cy="660400"/>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3730">
                                            <p:txEl>
                                              <p:pRg st="0" end="0"/>
                                            </p:txEl>
                                          </p:spTgt>
                                        </p:tgtEl>
                                        <p:attrNameLst>
                                          <p:attrName>style.visibility</p:attrName>
                                        </p:attrNameLst>
                                      </p:cBhvr>
                                      <p:to>
                                        <p:strVal val="visible"/>
                                      </p:to>
                                    </p:set>
                                    <p:anim calcmode="lin" valueType="num">
                                      <p:cBhvr additive="base">
                                        <p:cTn id="7" dur="500" fill="hold"/>
                                        <p:tgtEl>
                                          <p:spTgt spid="7373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373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nodeType="clickEffect">
                                  <p:stCondLst>
                                    <p:cond delay="0"/>
                                  </p:stCondLst>
                                  <p:childTnLst>
                                    <p:set>
                                      <p:cBhvr>
                                        <p:cTn id="12" dur="1" fill="hold">
                                          <p:stCondLst>
                                            <p:cond delay="0"/>
                                          </p:stCondLst>
                                        </p:cTn>
                                        <p:tgtEl>
                                          <p:spTgt spid="53250"/>
                                        </p:tgtEl>
                                        <p:attrNameLst>
                                          <p:attrName>style.visibility</p:attrName>
                                        </p:attrNameLst>
                                      </p:cBhvr>
                                      <p:to>
                                        <p:strVal val="visible"/>
                                      </p:to>
                                    </p:set>
                                    <p:anim calcmode="lin" valueType="num">
                                      <p:cBhvr>
                                        <p:cTn id="13" dur="500" fill="hold"/>
                                        <p:tgtEl>
                                          <p:spTgt spid="53250"/>
                                        </p:tgtEl>
                                        <p:attrNameLst>
                                          <p:attrName>ppt_w</p:attrName>
                                        </p:attrNameLst>
                                      </p:cBhvr>
                                      <p:tavLst>
                                        <p:tav tm="0">
                                          <p:val>
                                            <p:fltVal val="0"/>
                                          </p:val>
                                        </p:tav>
                                        <p:tav tm="100000">
                                          <p:val>
                                            <p:strVal val="#ppt_w"/>
                                          </p:val>
                                        </p:tav>
                                      </p:tavLst>
                                    </p:anim>
                                    <p:anim calcmode="lin" valueType="num">
                                      <p:cBhvr>
                                        <p:cTn id="14" dur="500" fill="hold"/>
                                        <p:tgtEl>
                                          <p:spTgt spid="53250"/>
                                        </p:tgtEl>
                                        <p:attrNameLst>
                                          <p:attrName>ppt_h</p:attrName>
                                        </p:attrNameLst>
                                      </p:cBhvr>
                                      <p:tavLst>
                                        <p:tav tm="0">
                                          <p:val>
                                            <p:fltVal val="0"/>
                                          </p:val>
                                        </p:tav>
                                        <p:tav tm="100000">
                                          <p:val>
                                            <p:strVal val="#ppt_h"/>
                                          </p:val>
                                        </p:tav>
                                      </p:tavLst>
                                    </p:anim>
                                    <p:animEffect transition="in" filter="fade">
                                      <p:cBhvr>
                                        <p:cTn id="15" dur="500"/>
                                        <p:tgtEl>
                                          <p:spTgt spid="53250"/>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19471"/>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73730">
                                            <p:txEl>
                                              <p:pRg st="1" end="1"/>
                                            </p:txEl>
                                          </p:spTgt>
                                        </p:tgtEl>
                                        <p:attrNameLst>
                                          <p:attrName>style.visibility</p:attrName>
                                        </p:attrNameLst>
                                      </p:cBhvr>
                                      <p:to>
                                        <p:strVal val="visible"/>
                                      </p:to>
                                    </p:set>
                                    <p:anim calcmode="lin" valueType="num">
                                      <p:cBhvr additive="base">
                                        <p:cTn id="24" dur="500" fill="hold"/>
                                        <p:tgtEl>
                                          <p:spTgt spid="73730">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7373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73730">
                                            <p:txEl>
                                              <p:pRg st="2" end="2"/>
                                            </p:txEl>
                                          </p:spTgt>
                                        </p:tgtEl>
                                        <p:attrNameLst>
                                          <p:attrName>style.visibility</p:attrName>
                                        </p:attrNameLst>
                                      </p:cBhvr>
                                      <p:to>
                                        <p:strVal val="visible"/>
                                      </p:to>
                                    </p:set>
                                    <p:anim calcmode="lin" valueType="num">
                                      <p:cBhvr additive="base">
                                        <p:cTn id="30" dur="500" fill="hold"/>
                                        <p:tgtEl>
                                          <p:spTgt spid="73730">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7373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4" fill="hold"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down)">
                                      <p:cBhvr>
                                        <p:cTn id="36" dur="2000"/>
                                        <p:tgtEl>
                                          <p:spTgt spid="14"/>
                                        </p:tgtEl>
                                      </p:cBhvr>
                                    </p:animEffect>
                                  </p:childTnLst>
                                  <p:subTnLst>
                                    <p:audio>
                                      <p:cMediaNode>
                                        <p:cTn display="0" masterRel="sameClick">
                                          <p:stCondLst>
                                            <p:cond evt="begin" delay="0">
                                              <p:tn val="34"/>
                                            </p:cond>
                                          </p:stCondLst>
                                          <p:endCondLst>
                                            <p:cond evt="onStopAudio" delay="0">
                                              <p:tgtEl>
                                                <p:sldTgt/>
                                              </p:tgtEl>
                                            </p:cond>
                                          </p:endCondLst>
                                        </p:cTn>
                                        <p:tgtEl>
                                          <p:sndTgt r:embed="rId5" name="drumroll.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4" fill="hold"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down)">
                                      <p:cBhvr>
                                        <p:cTn id="41" dur="2000"/>
                                        <p:tgtEl>
                                          <p:spTgt spid="18"/>
                                        </p:tgtEl>
                                      </p:cBhvr>
                                    </p:animEffect>
                                  </p:childTnLst>
                                  <p:subTnLst>
                                    <p:audio>
                                      <p:cMediaNode>
                                        <p:cTn display="0" masterRel="sameClick">
                                          <p:stCondLst>
                                            <p:cond evt="begin" delay="0">
                                              <p:tn val="39"/>
                                            </p:cond>
                                          </p:stCondLst>
                                          <p:endCondLst>
                                            <p:cond evt="onStopAudio" delay="0">
                                              <p:tgtEl>
                                                <p:sldTgt/>
                                              </p:tgtEl>
                                            </p:cond>
                                          </p:endCondLst>
                                        </p:cTn>
                                        <p:tgtEl>
                                          <p:sndTgt r:embed="rId5" name="drumroll.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nodeType="clickEffect">
                                  <p:stCondLst>
                                    <p:cond delay="0"/>
                                  </p:stCondLst>
                                  <p:childTnLst>
                                    <p:set>
                                      <p:cBhvr>
                                        <p:cTn id="45" dur="1" fill="hold">
                                          <p:stCondLst>
                                            <p:cond delay="0"/>
                                          </p:stCondLst>
                                        </p:cTn>
                                        <p:tgtEl>
                                          <p:spTgt spid="73730">
                                            <p:txEl>
                                              <p:pRg st="3" end="3"/>
                                            </p:txEl>
                                          </p:spTgt>
                                        </p:tgtEl>
                                        <p:attrNameLst>
                                          <p:attrName>style.visibility</p:attrName>
                                        </p:attrNameLst>
                                      </p:cBhvr>
                                      <p:to>
                                        <p:strVal val="visible"/>
                                      </p:to>
                                    </p:set>
                                    <p:anim calcmode="lin" valueType="num">
                                      <p:cBhvr additive="base">
                                        <p:cTn id="46" dur="500" fill="hold"/>
                                        <p:tgtEl>
                                          <p:spTgt spid="73730">
                                            <p:txEl>
                                              <p:pRg st="3" end="3"/>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7373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ChangeArrowheads="1"/>
          </p:cNvSpPr>
          <p:nvPr/>
        </p:nvSpPr>
        <p:spPr bwMode="auto">
          <a:xfrm>
            <a:off x="674688" y="1773238"/>
            <a:ext cx="7772400" cy="5084762"/>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a:sym typeface="Symbol" pitchFamily="18" charset="2"/>
              </a:rPr>
              <a:t>EXAMPLE: </a:t>
            </a:r>
            <a:r>
              <a:rPr lang="en-US" altLang="en-US" sz="2400">
                <a:solidFill>
                  <a:srgbClr val="000000"/>
                </a:solidFill>
                <a:cs typeface="Times New Roman" pitchFamily="18" charset="0"/>
              </a:rPr>
              <a:t>Suppose Einstein has a twin brother who stays on Earth while Einstein travels at great speed in a spaceship. When he returns to Earth, Einstein finds that his twin has aged more than himself! Explain why this is so.</a:t>
            </a:r>
          </a:p>
          <a:p>
            <a:pPr>
              <a:buFontTx/>
              <a:buNone/>
            </a:pPr>
            <a:r>
              <a:rPr lang="en-US" altLang="en-US" sz="2400">
                <a:solidFill>
                  <a:srgbClr val="000000"/>
                </a:solidFill>
                <a:cs typeface="Times New Roman" pitchFamily="18" charset="0"/>
              </a:rPr>
              <a:t>SOLUTION: Since Einstein is in the moving spaceship, his clock ticks more slowly. But his twin’s ticks at its Earth rate. The twin is thus older than Einstein on his return! </a:t>
            </a:r>
          </a:p>
        </p:txBody>
      </p:sp>
      <p:sp>
        <p:nvSpPr>
          <p:cNvPr id="90116" name="Rectangle 4"/>
          <p:cNvSpPr>
            <a:spLocks noChangeArrowheads="1"/>
          </p:cNvSpPr>
          <p:nvPr/>
        </p:nvSpPr>
        <p:spPr bwMode="auto">
          <a:xfrm>
            <a:off x="685800" y="1338263"/>
            <a:ext cx="7772400" cy="46037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a:solidFill>
                  <a:srgbClr val="333399"/>
                </a:solidFill>
              </a:rPr>
              <a:t>Time dilation</a:t>
            </a:r>
            <a:r>
              <a:rPr lang="en-US" altLang="en-US" sz="2400">
                <a:solidFill>
                  <a:srgbClr val="333399"/>
                </a:solidFill>
              </a:rPr>
              <a:t> – the twin paradox </a:t>
            </a:r>
          </a:p>
        </p:txBody>
      </p:sp>
      <p:sp>
        <p:nvSpPr>
          <p:cNvPr id="90129" name="Text Box 17"/>
          <p:cNvSpPr txBox="1">
            <a:spLocks noChangeArrowheads="1"/>
          </p:cNvSpPr>
          <p:nvPr/>
        </p:nvSpPr>
        <p:spPr bwMode="auto">
          <a:xfrm>
            <a:off x="6005513" y="5173663"/>
            <a:ext cx="277495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a:solidFill>
                  <a:schemeClr val="hlink"/>
                </a:solidFill>
              </a:rPr>
              <a:t>By the way, this is NOT the paradox. The paradox is on the </a:t>
            </a:r>
            <a:r>
              <a:rPr lang="en-US" altLang="en-US" sz="2400" i="1">
                <a:solidFill>
                  <a:schemeClr val="hlink"/>
                </a:solidFill>
              </a:rPr>
              <a:t>next</a:t>
            </a:r>
            <a:r>
              <a:rPr lang="en-US" altLang="en-US" sz="2400">
                <a:solidFill>
                  <a:schemeClr val="hlink"/>
                </a:solidFill>
              </a:rPr>
              <a:t> slide…</a:t>
            </a:r>
          </a:p>
        </p:txBody>
      </p:sp>
      <p:sp>
        <p:nvSpPr>
          <p:cNvPr id="47109" name="Rectangle 118"/>
          <p:cNvSpPr>
            <a:spLocks noChangeArrowheads="1"/>
          </p:cNvSpPr>
          <p:nvPr/>
        </p:nvSpPr>
        <p:spPr bwMode="auto">
          <a:xfrm>
            <a:off x="685800" y="393700"/>
            <a:ext cx="77724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b="1">
                <a:solidFill>
                  <a:schemeClr val="tx2"/>
                </a:solidFill>
              </a:rPr>
              <a:t>Option A: Relativity</a:t>
            </a:r>
            <a:br>
              <a:rPr lang="en-US" altLang="en-US" sz="2800" b="1">
                <a:solidFill>
                  <a:schemeClr val="tx2"/>
                </a:solidFill>
              </a:rPr>
            </a:br>
            <a:r>
              <a:rPr lang="en-US" altLang="en-US" sz="2800"/>
              <a:t>A.3 – Spacetime diagrams</a:t>
            </a:r>
          </a:p>
        </p:txBody>
      </p:sp>
      <p:pic>
        <p:nvPicPr>
          <p:cNvPr id="18" name="Picture 3" descr="Earth view-white background"/>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b="50000"/>
          <a:stretch>
            <a:fillRect/>
          </a:stretch>
        </p:blipFill>
        <p:spPr bwMode="auto">
          <a:xfrm>
            <a:off x="0" y="5276850"/>
            <a:ext cx="3267075"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p:cNvPicPr>
            <a:picLocks noChangeAspect="1" noChangeArrowheads="1"/>
          </p:cNvPicPr>
          <p:nvPr/>
        </p:nvPicPr>
        <p:blipFill>
          <a:blip r:embed="rId7">
            <a:clrChange>
              <a:clrFrom>
                <a:srgbClr val="ED1C24"/>
              </a:clrFrom>
              <a:clrTo>
                <a:srgbClr val="ED1C24">
                  <a:alpha val="0"/>
                </a:srgbClr>
              </a:clrTo>
            </a:clrChange>
          </a:blip>
          <a:srcRect/>
          <a:stretch>
            <a:fillRect/>
          </a:stretch>
        </p:blipFill>
        <p:spPr bwMode="auto">
          <a:xfrm>
            <a:off x="1311275" y="5214938"/>
            <a:ext cx="1416050" cy="1673225"/>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20"/>
          <p:cNvPicPr>
            <a:picLocks noChangeAspect="1" noChangeArrowheads="1"/>
          </p:cNvPicPr>
          <p:nvPr/>
        </p:nvPicPr>
        <p:blipFill>
          <a:blip r:embed="rId8">
            <a:clrChange>
              <a:clrFrom>
                <a:srgbClr val="ED1C24"/>
              </a:clrFrom>
              <a:clrTo>
                <a:srgbClr val="ED1C24">
                  <a:alpha val="0"/>
                </a:srgbClr>
              </a:clrTo>
            </a:clrChange>
            <a:extLst>
              <a:ext uri="{28A0092B-C50C-407E-A947-70E740481C1C}">
                <a14:useLocalDpi xmlns:a14="http://schemas.microsoft.com/office/drawing/2010/main" val="0"/>
              </a:ext>
            </a:extLst>
          </a:blip>
          <a:srcRect/>
          <a:stretch>
            <a:fillRect/>
          </a:stretch>
        </p:blipFill>
        <p:spPr bwMode="auto">
          <a:xfrm>
            <a:off x="1749425" y="5170488"/>
            <a:ext cx="596900" cy="631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24"/>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2620963" y="4972050"/>
            <a:ext cx="3094037" cy="16732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24"/>
          <p:cNvPicPr>
            <a:picLocks noChangeAspect="1" noChangeArrowheads="1"/>
          </p:cNvPicPr>
          <p:nvPr/>
        </p:nvPicPr>
        <p:blipFill>
          <a:blip r:embed="rId10">
            <a:clrChange>
              <a:clrFrom>
                <a:srgbClr val="FFFFFF"/>
              </a:clrFrom>
              <a:clrTo>
                <a:srgbClr val="FFFFFF">
                  <a:alpha val="0"/>
                </a:srgbClr>
              </a:clrTo>
            </a:clrChange>
          </a:blip>
          <a:srcRect/>
          <a:stretch>
            <a:fillRect/>
          </a:stretch>
        </p:blipFill>
        <p:spPr bwMode="auto">
          <a:xfrm>
            <a:off x="9266238" y="4987925"/>
            <a:ext cx="3094037" cy="1671638"/>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7">
            <a:clrChange>
              <a:clrFrom>
                <a:srgbClr val="ED1C24"/>
              </a:clrFrom>
              <a:clrTo>
                <a:srgbClr val="ED1C24">
                  <a:alpha val="0"/>
                </a:srgbClr>
              </a:clrTo>
            </a:clrChange>
          </a:blip>
          <a:srcRect/>
          <a:stretch>
            <a:fillRect/>
          </a:stretch>
        </p:blipFill>
        <p:spPr bwMode="auto">
          <a:xfrm>
            <a:off x="5440363" y="176213"/>
            <a:ext cx="1387475" cy="1636712"/>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noChangeArrowheads="1"/>
          </p:cNvPicPr>
          <p:nvPr/>
        </p:nvPicPr>
        <p:blipFill>
          <a:blip r:embed="rId11">
            <a:clrChange>
              <a:clrFrom>
                <a:srgbClr val="ED1C24"/>
              </a:clrFrom>
              <a:clrTo>
                <a:srgbClr val="ED1C24">
                  <a:alpha val="0"/>
                </a:srgbClr>
              </a:clrTo>
            </a:clrChange>
          </a:blip>
          <a:srcRect/>
          <a:stretch>
            <a:fillRect/>
          </a:stretch>
        </p:blipFill>
        <p:spPr bwMode="auto">
          <a:xfrm>
            <a:off x="7040563" y="176213"/>
            <a:ext cx="1387475" cy="1636712"/>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0116">
                                            <p:txEl>
                                              <p:pRg st="0" end="0"/>
                                            </p:txEl>
                                          </p:spTgt>
                                        </p:tgtEl>
                                        <p:attrNameLst>
                                          <p:attrName>style.visibility</p:attrName>
                                        </p:attrNameLst>
                                      </p:cBhvr>
                                      <p:to>
                                        <p:strVal val="visible"/>
                                      </p:to>
                                    </p:set>
                                    <p:anim calcmode="lin" valueType="num">
                                      <p:cBhvr additive="base">
                                        <p:cTn id="7" dur="500" fill="hold"/>
                                        <p:tgtEl>
                                          <p:spTgt spid="9011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011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0114">
                                            <p:txEl>
                                              <p:pRg st="0" end="0"/>
                                            </p:txEl>
                                          </p:spTgt>
                                        </p:tgtEl>
                                        <p:attrNameLst>
                                          <p:attrName>style.visibility</p:attrName>
                                        </p:attrNameLst>
                                      </p:cBhvr>
                                      <p:to>
                                        <p:strVal val="visible"/>
                                      </p:to>
                                    </p:set>
                                    <p:anim calcmode="lin" valueType="num">
                                      <p:cBhvr additive="base">
                                        <p:cTn id="13" dur="500" fill="hold"/>
                                        <p:tgtEl>
                                          <p:spTgt spid="9011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011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par>
                          <p:cTn id="15" fill="hold" nodeType="afterGroup">
                            <p:stCondLst>
                              <p:cond delay="500"/>
                            </p:stCondLst>
                            <p:childTnLst>
                              <p:par>
                                <p:cTn id="16" presetID="10"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par>
                          <p:cTn id="19" fill="hold" nodeType="afterGroup">
                            <p:stCondLst>
                              <p:cond delay="1000"/>
                            </p:stCondLst>
                            <p:childTnLst>
                              <p:par>
                                <p:cTn id="20" presetID="10" presetClass="entr" presetSubtype="0"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subTnLst>
                                    <p:audio>
                                      <p:cMediaNode>
                                        <p:cTn display="0" masterRel="sameClick">
                                          <p:stCondLst>
                                            <p:cond evt="begin" delay="0">
                                              <p:tn val="25"/>
                                            </p:cond>
                                          </p:stCondLst>
                                          <p:endCondLst>
                                            <p:cond evt="onStopAudio" delay="0">
                                              <p:tgtEl>
                                                <p:sldTgt/>
                                              </p:tgtEl>
                                            </p:cond>
                                          </p:endCondLst>
                                        </p:cTn>
                                        <p:tgtEl>
                                          <p:sndTgt r:embed="rId3" name="camera.wav"/>
                                        </p:tgtEl>
                                      </p:cMediaNode>
                                    </p:audio>
                                  </p:subTnLst>
                                </p:cTn>
                              </p:par>
                            </p:childTnLst>
                          </p:cTn>
                        </p:par>
                        <p:par>
                          <p:cTn id="28" fill="hold" nodeType="afterGroup">
                            <p:stCondLst>
                              <p:cond delay="500"/>
                            </p:stCondLst>
                            <p:childTnLst>
                              <p:par>
                                <p:cTn id="29" presetID="10" presetClass="entr" presetSubtype="0"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childTnLst>
                          </p:cTn>
                        </p:par>
                        <p:par>
                          <p:cTn id="32" fill="hold" nodeType="afterGroup">
                            <p:stCondLst>
                              <p:cond delay="1000"/>
                            </p:stCondLst>
                            <p:childTnLst>
                              <p:par>
                                <p:cTn id="33" presetID="10" presetClass="entr" presetSubtype="0"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63" presetClass="path" presetSubtype="0" accel="50000" fill="hold" nodeType="clickEffect">
                                  <p:stCondLst>
                                    <p:cond delay="0"/>
                                  </p:stCondLst>
                                  <p:childTnLst>
                                    <p:animMotion origin="layout" path="M 8.33333E-7 -7.40741E-7 L 0.7217 -7.40741E-7 " pathEditMode="relative" rAng="0" ptsTypes="AA">
                                      <p:cBhvr>
                                        <p:cTn id="39" dur="3000" fill="hold"/>
                                        <p:tgtEl>
                                          <p:spTgt spid="22"/>
                                        </p:tgtEl>
                                        <p:attrNameLst>
                                          <p:attrName>ppt_x</p:attrName>
                                          <p:attrName>ppt_y</p:attrName>
                                        </p:attrNameLst>
                                      </p:cBhvr>
                                      <p:rCtr x="36076" y="0"/>
                                    </p:animMotion>
                                  </p:childTnLst>
                                  <p:subTnLst>
                                    <p:audio>
                                      <p:cMediaNode>
                                        <p:cTn display="0" masterRel="sameClick">
                                          <p:stCondLst>
                                            <p:cond evt="begin" delay="0">
                                              <p:tn val="38"/>
                                            </p:cond>
                                          </p:stCondLst>
                                          <p:endCondLst>
                                            <p:cond evt="onStopAudio" delay="0">
                                              <p:tgtEl>
                                                <p:sldTgt/>
                                              </p:tgtEl>
                                            </p:cond>
                                          </p:endCondLst>
                                        </p:cTn>
                                        <p:tgtEl>
                                          <p:sndTgt r:embed="rId5" name="rocket.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35" presetClass="path" presetSubtype="0" decel="72000" fill="hold" nodeType="clickEffect">
                                  <p:stCondLst>
                                    <p:cond delay="0"/>
                                  </p:stCondLst>
                                  <p:childTnLst>
                                    <p:animMotion origin="layout" path="M -0.00503 -0.00209 L -0.73003 -0.00209 " pathEditMode="relative" rAng="0" ptsTypes="AA">
                                      <p:cBhvr>
                                        <p:cTn id="43" dur="3000" fill="hold"/>
                                        <p:tgtEl>
                                          <p:spTgt spid="23"/>
                                        </p:tgtEl>
                                        <p:attrNameLst>
                                          <p:attrName>ppt_x</p:attrName>
                                          <p:attrName>ppt_y</p:attrName>
                                        </p:attrNameLst>
                                      </p:cBhvr>
                                      <p:rCtr x="-36250" y="0"/>
                                    </p:animMotion>
                                  </p:childTnLst>
                                  <p:subTnLst>
                                    <p:audio>
                                      <p:cMediaNode>
                                        <p:cTn display="0" masterRel="sameClick">
                                          <p:stCondLst>
                                            <p:cond evt="begin" delay="0">
                                              <p:tn val="42"/>
                                            </p:cond>
                                          </p:stCondLst>
                                          <p:endCondLst>
                                            <p:cond evt="onStopAudio" delay="0">
                                              <p:tgtEl>
                                                <p:sldTgt/>
                                              </p:tgtEl>
                                            </p:cond>
                                          </p:endCondLst>
                                        </p:cTn>
                                        <p:tgtEl>
                                          <p:sndTgt r:embed="rId5" name="rocket.wav"/>
                                        </p:tgtEl>
                                      </p:cMediaNode>
                                    </p:audio>
                                  </p:subTnLst>
                                </p:cTn>
                              </p:par>
                              <p:par>
                                <p:cTn id="44" presetID="10" presetClass="entr" presetSubtype="0" fill="hold"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3000"/>
                                        <p:tgtEl>
                                          <p:spTgt spid="21"/>
                                        </p:tgtEl>
                                      </p:cBhvr>
                                    </p:animEffect>
                                  </p:childTnLst>
                                  <p:subTnLst>
                                    <p:audio>
                                      <p:cMediaNode>
                                        <p:cTn display="0" masterRel="sameClick">
                                          <p:stCondLst>
                                            <p:cond evt="begin" delay="0">
                                              <p:tn val="44"/>
                                            </p:cond>
                                          </p:stCondLst>
                                          <p:endCondLst>
                                            <p:cond evt="onStopAudio" delay="0">
                                              <p:tgtEl>
                                                <p:sldTgt/>
                                              </p:tgtEl>
                                            </p:cond>
                                          </p:endCondLst>
                                        </p:cTn>
                                        <p:tgtEl>
                                          <p:sndTgt r:embed="rId5" name="rocket.wav"/>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nodeType="clickEffect">
                                  <p:stCondLst>
                                    <p:cond delay="0"/>
                                  </p:stCondLst>
                                  <p:childTnLst>
                                    <p:set>
                                      <p:cBhvr>
                                        <p:cTn id="50" dur="1" fill="hold">
                                          <p:stCondLst>
                                            <p:cond delay="0"/>
                                          </p:stCondLst>
                                        </p:cTn>
                                        <p:tgtEl>
                                          <p:spTgt spid="90114">
                                            <p:txEl>
                                              <p:pRg st="1" end="1"/>
                                            </p:txEl>
                                          </p:spTgt>
                                        </p:tgtEl>
                                        <p:attrNameLst>
                                          <p:attrName>style.visibility</p:attrName>
                                        </p:attrNameLst>
                                      </p:cBhvr>
                                      <p:to>
                                        <p:strVal val="visible"/>
                                      </p:to>
                                    </p:set>
                                    <p:anim calcmode="lin" valueType="num">
                                      <p:cBhvr additive="base">
                                        <p:cTn id="51" dur="500" fill="hold"/>
                                        <p:tgtEl>
                                          <p:spTgt spid="90114">
                                            <p:txEl>
                                              <p:pRg st="1" end="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9011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4" name="arrow.wav"/>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2" fill="hold" grpId="0" nodeType="clickEffect">
                                  <p:stCondLst>
                                    <p:cond delay="0"/>
                                  </p:stCondLst>
                                  <p:childTnLst>
                                    <p:set>
                                      <p:cBhvr>
                                        <p:cTn id="56" dur="1" fill="hold">
                                          <p:stCondLst>
                                            <p:cond delay="0"/>
                                          </p:stCondLst>
                                        </p:cTn>
                                        <p:tgtEl>
                                          <p:spTgt spid="90129"/>
                                        </p:tgtEl>
                                        <p:attrNameLst>
                                          <p:attrName>style.visibility</p:attrName>
                                        </p:attrNameLst>
                                      </p:cBhvr>
                                      <p:to>
                                        <p:strVal val="visible"/>
                                      </p:to>
                                    </p:set>
                                    <p:anim calcmode="lin" valueType="num">
                                      <p:cBhvr additive="base">
                                        <p:cTn id="57" dur="500" fill="hold"/>
                                        <p:tgtEl>
                                          <p:spTgt spid="90129"/>
                                        </p:tgtEl>
                                        <p:attrNameLst>
                                          <p:attrName>ppt_x</p:attrName>
                                        </p:attrNameLst>
                                      </p:cBhvr>
                                      <p:tavLst>
                                        <p:tav tm="0">
                                          <p:val>
                                            <p:strVal val="1+#ppt_w/2"/>
                                          </p:val>
                                        </p:tav>
                                        <p:tav tm="100000">
                                          <p:val>
                                            <p:strVal val="#ppt_x"/>
                                          </p:val>
                                        </p:tav>
                                      </p:tavLst>
                                    </p:anim>
                                    <p:anim calcmode="lin" valueType="num">
                                      <p:cBhvr additive="base">
                                        <p:cTn id="58" dur="500" fill="hold"/>
                                        <p:tgtEl>
                                          <p:spTgt spid="9012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ChangeArrowheads="1"/>
          </p:cNvSpPr>
          <p:nvPr/>
        </p:nvSpPr>
        <p:spPr bwMode="auto">
          <a:xfrm>
            <a:off x="674688" y="1773238"/>
            <a:ext cx="7772400" cy="5084762"/>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dirty="0">
                <a:sym typeface="Symbol" pitchFamily="18" charset="2"/>
              </a:rPr>
              <a:t>EXAMPLE: </a:t>
            </a:r>
            <a:r>
              <a:rPr lang="en-US" altLang="en-US" sz="2400" dirty="0">
                <a:solidFill>
                  <a:srgbClr val="000000"/>
                </a:solidFill>
                <a:cs typeface="Times New Roman" pitchFamily="18" charset="0"/>
              </a:rPr>
              <a:t>The twin paradox: From Einstein’s perspective Einstein is standing still, but his twin is moving (with Earth) in the opposite direction. Thus Einstein’s twin should be the one to age more slowly. Why doesn’t he?</a:t>
            </a:r>
          </a:p>
          <a:p>
            <a:pPr>
              <a:buFontTx/>
              <a:buNone/>
            </a:pPr>
            <a:r>
              <a:rPr lang="en-US" altLang="en-US" sz="2400" dirty="0">
                <a:solidFill>
                  <a:srgbClr val="000000"/>
                </a:solidFill>
                <a:cs typeface="Times New Roman" pitchFamily="18" charset="0"/>
              </a:rPr>
              <a:t>SOLUTION: The “paradox” is resolved by </a:t>
            </a:r>
            <a:r>
              <a:rPr lang="en-US" altLang="en-US" sz="2400" i="1" dirty="0">
                <a:solidFill>
                  <a:srgbClr val="000000"/>
                </a:solidFill>
                <a:cs typeface="Times New Roman" pitchFamily="18" charset="0"/>
              </a:rPr>
              <a:t>general relativity</a:t>
            </a:r>
            <a:r>
              <a:rPr lang="en-US" altLang="en-US" sz="2400" dirty="0">
                <a:solidFill>
                  <a:srgbClr val="000000"/>
                </a:solidFill>
                <a:cs typeface="Times New Roman" pitchFamily="18" charset="0"/>
              </a:rPr>
              <a:t> (which is the relativity of non-inertial reference frames). It turns out that because Einstein’s spaceship is the reference frame that actually accelerates, his is the one that “ages” more slowly.</a:t>
            </a:r>
          </a:p>
          <a:p>
            <a:pPr>
              <a:buFontTx/>
              <a:buNone/>
            </a:pPr>
            <a:r>
              <a:rPr lang="en-US" altLang="en-US" sz="2400" dirty="0" smtClean="0">
                <a:solidFill>
                  <a:srgbClr val="000000"/>
                </a:solidFill>
                <a:sym typeface="Symbol" pitchFamily="18" charset="2"/>
              </a:rPr>
              <a:t></a:t>
            </a:r>
            <a:r>
              <a:rPr lang="en-US" altLang="en-US" sz="2400" dirty="0" smtClean="0">
                <a:solidFill>
                  <a:srgbClr val="000000"/>
                </a:solidFill>
                <a:cs typeface="Times New Roman" pitchFamily="18" charset="0"/>
              </a:rPr>
              <a:t>The situations are NOT symmetric.</a:t>
            </a:r>
            <a:endParaRPr lang="en-US" altLang="en-US" sz="2400" dirty="0">
              <a:solidFill>
                <a:srgbClr val="000000"/>
              </a:solidFill>
              <a:cs typeface="Times New Roman" pitchFamily="18" charset="0"/>
            </a:endParaRPr>
          </a:p>
          <a:p>
            <a:pPr>
              <a:buFontTx/>
              <a:buNone/>
            </a:pPr>
            <a:r>
              <a:rPr lang="en-US" altLang="en-US" sz="2400" dirty="0">
                <a:solidFill>
                  <a:srgbClr val="000000"/>
                </a:solidFill>
                <a:sym typeface="Symbol" pitchFamily="18" charset="2"/>
              </a:rPr>
              <a:t>You can think of acceleration as the means to enter new time zones!</a:t>
            </a:r>
            <a:endParaRPr lang="en-US" altLang="en-US" sz="2400" dirty="0">
              <a:solidFill>
                <a:srgbClr val="000000"/>
              </a:solidFill>
              <a:cs typeface="Times New Roman" pitchFamily="18" charset="0"/>
            </a:endParaRPr>
          </a:p>
        </p:txBody>
      </p:sp>
      <p:sp>
        <p:nvSpPr>
          <p:cNvPr id="48131" name="Rectangle 4"/>
          <p:cNvSpPr>
            <a:spLocks noChangeArrowheads="1"/>
          </p:cNvSpPr>
          <p:nvPr/>
        </p:nvSpPr>
        <p:spPr bwMode="auto">
          <a:xfrm>
            <a:off x="685800" y="1338263"/>
            <a:ext cx="7772400" cy="46037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a:solidFill>
                  <a:srgbClr val="333399"/>
                </a:solidFill>
              </a:rPr>
              <a:t>Time dilation</a:t>
            </a:r>
            <a:r>
              <a:rPr lang="en-US" altLang="en-US" sz="2400">
                <a:solidFill>
                  <a:srgbClr val="333399"/>
                </a:solidFill>
              </a:rPr>
              <a:t> – the twin paradox </a:t>
            </a:r>
          </a:p>
        </p:txBody>
      </p:sp>
      <p:sp>
        <p:nvSpPr>
          <p:cNvPr id="48132" name="Rectangle 118"/>
          <p:cNvSpPr>
            <a:spLocks noChangeArrowheads="1"/>
          </p:cNvSpPr>
          <p:nvPr/>
        </p:nvSpPr>
        <p:spPr bwMode="auto">
          <a:xfrm>
            <a:off x="685800" y="393700"/>
            <a:ext cx="77724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b="1">
                <a:solidFill>
                  <a:schemeClr val="tx2"/>
                </a:solidFill>
              </a:rPr>
              <a:t>Option A: Relativity</a:t>
            </a:r>
            <a:br>
              <a:rPr lang="en-US" altLang="en-US" sz="2800" b="1">
                <a:solidFill>
                  <a:schemeClr val="tx2"/>
                </a:solidFill>
              </a:rPr>
            </a:br>
            <a:r>
              <a:rPr lang="en-US" altLang="en-US" sz="2800"/>
              <a:t>A.3 – Spacetime diagrams</a:t>
            </a:r>
          </a:p>
        </p:txBody>
      </p:sp>
      <p:pic>
        <p:nvPicPr>
          <p:cNvPr id="5" name="Picture 4"/>
          <p:cNvPicPr>
            <a:picLocks noChangeAspect="1" noChangeArrowheads="1"/>
          </p:cNvPicPr>
          <p:nvPr/>
        </p:nvPicPr>
        <p:blipFill>
          <a:blip r:embed="rId5">
            <a:clrChange>
              <a:clrFrom>
                <a:srgbClr val="ED1C24"/>
              </a:clrFrom>
              <a:clrTo>
                <a:srgbClr val="ED1C24">
                  <a:alpha val="0"/>
                </a:srgbClr>
              </a:clrTo>
            </a:clrChange>
          </a:blip>
          <a:srcRect/>
          <a:stretch>
            <a:fillRect/>
          </a:stretch>
        </p:blipFill>
        <p:spPr bwMode="auto">
          <a:xfrm>
            <a:off x="5440363" y="176213"/>
            <a:ext cx="1387475" cy="1636712"/>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noChangeArrowheads="1"/>
          </p:cNvPicPr>
          <p:nvPr/>
        </p:nvPicPr>
        <p:blipFill>
          <a:blip r:embed="rId6">
            <a:clrChange>
              <a:clrFrom>
                <a:srgbClr val="ED1C24"/>
              </a:clrFrom>
              <a:clrTo>
                <a:srgbClr val="ED1C24">
                  <a:alpha val="0"/>
                </a:srgbClr>
              </a:clrTo>
            </a:clrChange>
          </a:blip>
          <a:srcRect/>
          <a:stretch>
            <a:fillRect/>
          </a:stretch>
        </p:blipFill>
        <p:spPr bwMode="auto">
          <a:xfrm>
            <a:off x="7040563" y="176213"/>
            <a:ext cx="1387475" cy="16367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0"/>
          <p:cNvPicPr>
            <a:picLocks noChangeAspect="1" noChangeArrowheads="1"/>
          </p:cNvPicPr>
          <p:nvPr/>
        </p:nvPicPr>
        <p:blipFill>
          <a:blip r:embed="rId7">
            <a:clrChange>
              <a:clrFrom>
                <a:srgbClr val="ED1C24"/>
              </a:clrFrom>
              <a:clrTo>
                <a:srgbClr val="ED1C24">
                  <a:alpha val="0"/>
                </a:srgbClr>
              </a:clrTo>
            </a:clrChange>
            <a:extLst>
              <a:ext uri="{28A0092B-C50C-407E-A947-70E740481C1C}">
                <a14:useLocalDpi xmlns:a14="http://schemas.microsoft.com/office/drawing/2010/main" val="0"/>
              </a:ext>
            </a:extLst>
          </a:blip>
          <a:srcRect/>
          <a:stretch>
            <a:fillRect/>
          </a:stretch>
        </p:blipFill>
        <p:spPr bwMode="auto">
          <a:xfrm>
            <a:off x="5849938" y="122238"/>
            <a:ext cx="630237"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2642">
                                            <p:txEl>
                                              <p:pRg st="0" end="0"/>
                                            </p:txEl>
                                          </p:spTgt>
                                        </p:tgtEl>
                                        <p:attrNameLst>
                                          <p:attrName>style.visibility</p:attrName>
                                        </p:attrNameLst>
                                      </p:cBhvr>
                                      <p:to>
                                        <p:strVal val="visible"/>
                                      </p:to>
                                    </p:set>
                                    <p:anim calcmode="lin" valueType="num">
                                      <p:cBhvr additive="base">
                                        <p:cTn id="7" dur="500" fill="hold"/>
                                        <p:tgtEl>
                                          <p:spTgt spid="11264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4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0"/>
                                        <p:tgtEl>
                                          <p:spTgt spid="7"/>
                                        </p:tgtEl>
                                      </p:cBhvr>
                                    </p:animEffect>
                                  </p:childTnLst>
                                </p:cTn>
                              </p:par>
                            </p:childTnLst>
                          </p:cTn>
                        </p:par>
                        <p:par>
                          <p:cTn id="12" fill="hold" nodeType="withGroup">
                            <p:stCondLst>
                              <p:cond delay="5000"/>
                            </p:stCondLst>
                            <p:childTnLst>
                              <p:par>
                                <p:cTn id="13" presetID="32" presetClass="emph" presetSubtype="0" repeatCount="indefinite" fill="hold" nodeType="afterEffect">
                                  <p:stCondLst>
                                    <p:cond delay="0"/>
                                  </p:stCondLst>
                                  <p:childTnLst>
                                    <p:animRot by="120000">
                                      <p:cBhvr>
                                        <p:cTn id="14" dur="100" fill="hold">
                                          <p:stCondLst>
                                            <p:cond delay="0"/>
                                          </p:stCondLst>
                                        </p:cTn>
                                        <p:tgtEl>
                                          <p:spTgt spid="7"/>
                                        </p:tgtEl>
                                        <p:attrNameLst>
                                          <p:attrName>r</p:attrName>
                                        </p:attrNameLst>
                                      </p:cBhvr>
                                    </p:animRot>
                                    <p:animRot by="-240000">
                                      <p:cBhvr>
                                        <p:cTn id="15" dur="200" fill="hold">
                                          <p:stCondLst>
                                            <p:cond delay="200"/>
                                          </p:stCondLst>
                                        </p:cTn>
                                        <p:tgtEl>
                                          <p:spTgt spid="7"/>
                                        </p:tgtEl>
                                        <p:attrNameLst>
                                          <p:attrName>r</p:attrName>
                                        </p:attrNameLst>
                                      </p:cBhvr>
                                    </p:animRot>
                                    <p:animRot by="240000">
                                      <p:cBhvr>
                                        <p:cTn id="16" dur="200" fill="hold">
                                          <p:stCondLst>
                                            <p:cond delay="400"/>
                                          </p:stCondLst>
                                        </p:cTn>
                                        <p:tgtEl>
                                          <p:spTgt spid="7"/>
                                        </p:tgtEl>
                                        <p:attrNameLst>
                                          <p:attrName>r</p:attrName>
                                        </p:attrNameLst>
                                      </p:cBhvr>
                                    </p:animRot>
                                    <p:animRot by="-240000">
                                      <p:cBhvr>
                                        <p:cTn id="17" dur="200" fill="hold">
                                          <p:stCondLst>
                                            <p:cond delay="600"/>
                                          </p:stCondLst>
                                        </p:cTn>
                                        <p:tgtEl>
                                          <p:spTgt spid="7"/>
                                        </p:tgtEl>
                                        <p:attrNameLst>
                                          <p:attrName>r</p:attrName>
                                        </p:attrNameLst>
                                      </p:cBhvr>
                                    </p:animRot>
                                    <p:animRot by="120000">
                                      <p:cBhvr>
                                        <p:cTn id="18" dur="200" fill="hold">
                                          <p:stCondLst>
                                            <p:cond delay="800"/>
                                          </p:stCondLst>
                                        </p:cTn>
                                        <p:tgtEl>
                                          <p:spTgt spid="7"/>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12642">
                                            <p:txEl>
                                              <p:pRg st="1" end="1"/>
                                            </p:txEl>
                                          </p:spTgt>
                                        </p:tgtEl>
                                        <p:attrNameLst>
                                          <p:attrName>style.visibility</p:attrName>
                                        </p:attrNameLst>
                                      </p:cBhvr>
                                      <p:to>
                                        <p:strVal val="visible"/>
                                      </p:to>
                                    </p:set>
                                    <p:anim calcmode="lin" valueType="num">
                                      <p:cBhvr additive="base">
                                        <p:cTn id="23" dur="500" fill="hold"/>
                                        <p:tgtEl>
                                          <p:spTgt spid="112642">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1264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112642">
                                            <p:txEl>
                                              <p:pRg st="2" end="2"/>
                                            </p:txEl>
                                          </p:spTgt>
                                        </p:tgtEl>
                                        <p:attrNameLst>
                                          <p:attrName>style.visibility</p:attrName>
                                        </p:attrNameLst>
                                      </p:cBhvr>
                                      <p:to>
                                        <p:strVal val="visible"/>
                                      </p:to>
                                    </p:set>
                                    <p:anim calcmode="lin" valueType="num">
                                      <p:cBhvr additive="base">
                                        <p:cTn id="29" dur="500" fill="hold"/>
                                        <p:tgtEl>
                                          <p:spTgt spid="112642">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1264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112642">
                                            <p:txEl>
                                              <p:pRg st="3" end="3"/>
                                            </p:txEl>
                                          </p:spTgt>
                                        </p:tgtEl>
                                        <p:attrNameLst>
                                          <p:attrName>style.visibility</p:attrName>
                                        </p:attrNameLst>
                                      </p:cBhvr>
                                      <p:to>
                                        <p:strVal val="visible"/>
                                      </p:to>
                                    </p:set>
                                    <p:anim calcmode="lin" valueType="num">
                                      <p:cBhvr additive="base">
                                        <p:cTn id="35" dur="500" fill="hold"/>
                                        <p:tgtEl>
                                          <p:spTgt spid="112642">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1264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ChangeArrowheads="1"/>
          </p:cNvSpPr>
          <p:nvPr/>
        </p:nvSpPr>
        <p:spPr bwMode="auto">
          <a:xfrm>
            <a:off x="674688" y="1773238"/>
            <a:ext cx="7772400" cy="5084762"/>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a:sym typeface="Symbol" pitchFamily="18" charset="2"/>
              </a:rPr>
              <a:t>EXAMPLE: </a:t>
            </a:r>
            <a:r>
              <a:rPr lang="en-US" altLang="en-US" sz="2400">
                <a:solidFill>
                  <a:srgbClr val="000000"/>
                </a:solidFill>
                <a:cs typeface="Times New Roman" pitchFamily="18" charset="0"/>
              </a:rPr>
              <a:t>Illustrate the Twin Paradox scenario from the perspective of the </a:t>
            </a:r>
            <a:r>
              <a:rPr lang="en-US" altLang="en-US" sz="2400">
                <a:solidFill>
                  <a:srgbClr val="006600"/>
                </a:solidFill>
                <a:cs typeface="Times New Roman" pitchFamily="18" charset="0"/>
              </a:rPr>
              <a:t>twin</a:t>
            </a:r>
            <a:r>
              <a:rPr lang="en-US" altLang="en-US" sz="2400">
                <a:solidFill>
                  <a:srgbClr val="000000"/>
                </a:solidFill>
                <a:cs typeface="Times New Roman" pitchFamily="18" charset="0"/>
              </a:rPr>
              <a:t> on Earth (S).</a:t>
            </a:r>
          </a:p>
          <a:p>
            <a:pPr>
              <a:buFontTx/>
              <a:buNone/>
            </a:pPr>
            <a:r>
              <a:rPr lang="en-US" altLang="en-US" sz="2400">
                <a:solidFill>
                  <a:srgbClr val="000000"/>
                </a:solidFill>
                <a:cs typeface="Times New Roman" pitchFamily="18" charset="0"/>
              </a:rPr>
              <a:t>SOLUTION:</a:t>
            </a:r>
          </a:p>
          <a:p>
            <a:pPr>
              <a:buFontTx/>
              <a:buNone/>
            </a:pPr>
            <a:r>
              <a:rPr lang="en-US" altLang="en-US" sz="2400">
                <a:solidFill>
                  <a:srgbClr val="000000"/>
                </a:solidFill>
                <a:sym typeface="Symbol" pitchFamily="18" charset="2"/>
              </a:rPr>
              <a:t></a:t>
            </a:r>
            <a:r>
              <a:rPr lang="en-US" altLang="en-US" sz="2400">
                <a:solidFill>
                  <a:srgbClr val="000000"/>
                </a:solidFill>
                <a:cs typeface="Times New Roman" pitchFamily="18" charset="0"/>
              </a:rPr>
              <a:t>Note the accelerations                                                       (curves) of  </a:t>
            </a:r>
            <a:r>
              <a:rPr lang="en-US" altLang="en-US" sz="2400">
                <a:solidFill>
                  <a:srgbClr val="7030A0"/>
                </a:solidFill>
                <a:cs typeface="Times New Roman" pitchFamily="18" charset="0"/>
              </a:rPr>
              <a:t>Einstein</a:t>
            </a:r>
            <a:r>
              <a:rPr lang="en-US" altLang="en-US" sz="2400">
                <a:solidFill>
                  <a:srgbClr val="000000"/>
                </a:solidFill>
                <a:cs typeface="Times New Roman" pitchFamily="18" charset="0"/>
              </a:rPr>
              <a:t>’s                                                     spacetime trajectory in S                                                     at the beginning, the                                                    turn-around, and the                                                          ending of his rocket trip.</a:t>
            </a:r>
          </a:p>
          <a:p>
            <a:pPr>
              <a:buFontTx/>
              <a:buNone/>
            </a:pPr>
            <a:r>
              <a:rPr lang="en-US" altLang="en-US" sz="2400">
                <a:solidFill>
                  <a:srgbClr val="000000"/>
                </a:solidFill>
                <a:sym typeface="Symbol" pitchFamily="18" charset="2"/>
              </a:rPr>
              <a:t>Note that at no point is the                                                slope of the tangent of                                                    Einstein’s trajectory less than 1                                               (his speed is always </a:t>
            </a:r>
            <a:r>
              <a:rPr lang="en-US" altLang="en-US" sz="2400" i="1">
                <a:solidFill>
                  <a:srgbClr val="000000"/>
                </a:solidFill>
                <a:sym typeface="Symbol" pitchFamily="18" charset="2"/>
              </a:rPr>
              <a:t>v</a:t>
            </a:r>
            <a:r>
              <a:rPr lang="en-US" altLang="en-US" sz="2400">
                <a:solidFill>
                  <a:srgbClr val="000000"/>
                </a:solidFill>
                <a:sym typeface="Symbol" pitchFamily="18" charset="2"/>
              </a:rPr>
              <a:t> &lt; </a:t>
            </a:r>
            <a:r>
              <a:rPr lang="en-US" altLang="en-US" sz="2400" i="1">
                <a:solidFill>
                  <a:srgbClr val="000000"/>
                </a:solidFill>
                <a:sym typeface="Symbol" pitchFamily="18" charset="2"/>
              </a:rPr>
              <a:t>c</a:t>
            </a:r>
            <a:r>
              <a:rPr lang="en-US" altLang="en-US" sz="2400">
                <a:solidFill>
                  <a:srgbClr val="000000"/>
                </a:solidFill>
                <a:sym typeface="Symbol" pitchFamily="18" charset="2"/>
              </a:rPr>
              <a:t>).</a:t>
            </a:r>
            <a:endParaRPr lang="en-US" altLang="en-US" sz="2400">
              <a:solidFill>
                <a:srgbClr val="000000"/>
              </a:solidFill>
              <a:cs typeface="Times New Roman" pitchFamily="18" charset="0"/>
            </a:endParaRPr>
          </a:p>
        </p:txBody>
      </p:sp>
      <p:sp>
        <p:nvSpPr>
          <p:cNvPr id="49155" name="Rectangle 4"/>
          <p:cNvSpPr>
            <a:spLocks noChangeArrowheads="1"/>
          </p:cNvSpPr>
          <p:nvPr/>
        </p:nvSpPr>
        <p:spPr bwMode="auto">
          <a:xfrm>
            <a:off x="685800" y="1338263"/>
            <a:ext cx="7772400" cy="46037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a:solidFill>
                  <a:srgbClr val="333399"/>
                </a:solidFill>
              </a:rPr>
              <a:t>Time dilation</a:t>
            </a:r>
            <a:r>
              <a:rPr lang="en-US" altLang="en-US" sz="2400">
                <a:solidFill>
                  <a:srgbClr val="333399"/>
                </a:solidFill>
              </a:rPr>
              <a:t> – the twin paradox </a:t>
            </a:r>
          </a:p>
        </p:txBody>
      </p:sp>
      <p:sp>
        <p:nvSpPr>
          <p:cNvPr id="49156" name="Rectangle 118"/>
          <p:cNvSpPr>
            <a:spLocks noChangeArrowheads="1"/>
          </p:cNvSpPr>
          <p:nvPr/>
        </p:nvSpPr>
        <p:spPr bwMode="auto">
          <a:xfrm>
            <a:off x="685800" y="393700"/>
            <a:ext cx="77724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b="1">
                <a:solidFill>
                  <a:schemeClr val="tx2"/>
                </a:solidFill>
              </a:rPr>
              <a:t>Option A: Relativity</a:t>
            </a:r>
            <a:br>
              <a:rPr lang="en-US" altLang="en-US" sz="2800" b="1">
                <a:solidFill>
                  <a:schemeClr val="tx2"/>
                </a:solidFill>
              </a:rPr>
            </a:br>
            <a:r>
              <a:rPr lang="en-US" altLang="en-US" sz="2800"/>
              <a:t>A.3 – Spacetime diagrams</a:t>
            </a:r>
          </a:p>
        </p:txBody>
      </p:sp>
      <p:pic>
        <p:nvPicPr>
          <p:cNvPr id="55301" name="Picture 14"/>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5040313" y="2392363"/>
            <a:ext cx="4183062" cy="3959225"/>
          </a:xfrm>
          <a:prstGeom prst="rect">
            <a:avLst/>
          </a:prstGeom>
          <a:ln>
            <a:noFill/>
          </a:ln>
          <a:effectLst>
            <a:outerShdw blurRad="292100" dist="139700" dir="2700000" algn="tl" rotWithShape="0">
              <a:srgbClr val="333333">
                <a:alpha val="65000"/>
              </a:srgbClr>
            </a:outerShdw>
          </a:effectLst>
          <a:extLst/>
        </p:spPr>
      </p:pic>
      <p:sp>
        <p:nvSpPr>
          <p:cNvPr id="6" name="Freeform 5"/>
          <p:cNvSpPr/>
          <p:nvPr/>
        </p:nvSpPr>
        <p:spPr>
          <a:xfrm>
            <a:off x="5348288" y="3687763"/>
            <a:ext cx="673100" cy="2409825"/>
          </a:xfrm>
          <a:custGeom>
            <a:avLst/>
            <a:gdLst>
              <a:gd name="connsiteX0" fmla="*/ 43543 w 916819"/>
              <a:gd name="connsiteY0" fmla="*/ 2409371 h 2409371"/>
              <a:gd name="connsiteX1" fmla="*/ 145143 w 916819"/>
              <a:gd name="connsiteY1" fmla="*/ 2162628 h 2409371"/>
              <a:gd name="connsiteX2" fmla="*/ 914400 w 916819"/>
              <a:gd name="connsiteY2" fmla="*/ 1219200 h 2409371"/>
              <a:gd name="connsiteX3" fmla="*/ 159657 w 916819"/>
              <a:gd name="connsiteY3" fmla="*/ 203200 h 2409371"/>
              <a:gd name="connsiteX4" fmla="*/ 58057 w 916819"/>
              <a:gd name="connsiteY4" fmla="*/ 0 h 2409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819" h="2409371">
                <a:moveTo>
                  <a:pt x="43543" y="2409371"/>
                </a:moveTo>
                <a:cubicBezTo>
                  <a:pt x="21771" y="2385180"/>
                  <a:pt x="0" y="2360990"/>
                  <a:pt x="145143" y="2162628"/>
                </a:cubicBezTo>
                <a:cubicBezTo>
                  <a:pt x="290286" y="1964266"/>
                  <a:pt x="911981" y="1545771"/>
                  <a:pt x="914400" y="1219200"/>
                </a:cubicBezTo>
                <a:cubicBezTo>
                  <a:pt x="916819" y="892629"/>
                  <a:pt x="302381" y="406400"/>
                  <a:pt x="159657" y="203200"/>
                </a:cubicBezTo>
                <a:cubicBezTo>
                  <a:pt x="16933" y="0"/>
                  <a:pt x="37495" y="0"/>
                  <a:pt x="58057" y="0"/>
                </a:cubicBezTo>
              </a:path>
            </a:pathLst>
          </a:custGeom>
          <a:ln w="76200">
            <a:solidFill>
              <a:srgbClr val="7030A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8" name="Straight Connector 7"/>
          <p:cNvCxnSpPr>
            <a:stCxn id="6" idx="0"/>
            <a:endCxn id="6" idx="4"/>
          </p:cNvCxnSpPr>
          <p:nvPr/>
        </p:nvCxnSpPr>
        <p:spPr>
          <a:xfrm flipV="1">
            <a:off x="5381625" y="3687763"/>
            <a:ext cx="9525" cy="2409825"/>
          </a:xfrm>
          <a:prstGeom prst="line">
            <a:avLst/>
          </a:prstGeom>
          <a:ln w="76200">
            <a:solidFill>
              <a:srgbClr val="0066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2642">
                                            <p:txEl>
                                              <p:pRg st="0" end="0"/>
                                            </p:txEl>
                                          </p:spTgt>
                                        </p:tgtEl>
                                        <p:attrNameLst>
                                          <p:attrName>style.visibility</p:attrName>
                                        </p:attrNameLst>
                                      </p:cBhvr>
                                      <p:to>
                                        <p:strVal val="visible"/>
                                      </p:to>
                                    </p:set>
                                    <p:anim calcmode="lin" valueType="num">
                                      <p:cBhvr additive="base">
                                        <p:cTn id="7" dur="500" fill="hold"/>
                                        <p:tgtEl>
                                          <p:spTgt spid="11264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4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55301"/>
                                        </p:tgtEl>
                                        <p:attrNameLst>
                                          <p:attrName>style.visibility</p:attrName>
                                        </p:attrNameLst>
                                      </p:cBhvr>
                                      <p:to>
                                        <p:strVal val="visible"/>
                                      </p:to>
                                    </p:set>
                                    <p:anim calcmode="lin" valueType="num">
                                      <p:cBhvr>
                                        <p:cTn id="11" dur="500" fill="hold"/>
                                        <p:tgtEl>
                                          <p:spTgt spid="55301"/>
                                        </p:tgtEl>
                                        <p:attrNameLst>
                                          <p:attrName>ppt_w</p:attrName>
                                        </p:attrNameLst>
                                      </p:cBhvr>
                                      <p:tavLst>
                                        <p:tav tm="0">
                                          <p:val>
                                            <p:fltVal val="0"/>
                                          </p:val>
                                        </p:tav>
                                        <p:tav tm="100000">
                                          <p:val>
                                            <p:strVal val="#ppt_w"/>
                                          </p:val>
                                        </p:tav>
                                      </p:tavLst>
                                    </p:anim>
                                    <p:anim calcmode="lin" valueType="num">
                                      <p:cBhvr>
                                        <p:cTn id="12" dur="500" fill="hold"/>
                                        <p:tgtEl>
                                          <p:spTgt spid="55301"/>
                                        </p:tgtEl>
                                        <p:attrNameLst>
                                          <p:attrName>ppt_h</p:attrName>
                                        </p:attrNameLst>
                                      </p:cBhvr>
                                      <p:tavLst>
                                        <p:tav tm="0">
                                          <p:val>
                                            <p:fltVal val="0"/>
                                          </p:val>
                                        </p:tav>
                                        <p:tav tm="100000">
                                          <p:val>
                                            <p:strVal val="#ppt_h"/>
                                          </p:val>
                                        </p:tav>
                                      </p:tavLst>
                                    </p:anim>
                                    <p:animEffect transition="in" filter="fade">
                                      <p:cBhvr>
                                        <p:cTn id="13" dur="500"/>
                                        <p:tgtEl>
                                          <p:spTgt spid="5530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112642">
                                            <p:txEl>
                                              <p:pRg st="1" end="1"/>
                                            </p:txEl>
                                          </p:spTgt>
                                        </p:tgtEl>
                                        <p:attrNameLst>
                                          <p:attrName>style.visibility</p:attrName>
                                        </p:attrNameLst>
                                      </p:cBhvr>
                                      <p:to>
                                        <p:strVal val="visible"/>
                                      </p:to>
                                    </p:set>
                                    <p:anim calcmode="lin" valueType="num">
                                      <p:cBhvr additive="base">
                                        <p:cTn id="18" dur="500" fill="hold"/>
                                        <p:tgtEl>
                                          <p:spTgt spid="112642">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1264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4"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0"/>
                                        <p:tgtEl>
                                          <p:spTgt spid="8"/>
                                        </p:tgtEl>
                                      </p:cBhvr>
                                    </p:animEffect>
                                  </p:childTnLst>
                                  <p:subTnLst>
                                    <p:audio>
                                      <p:cMediaNode>
                                        <p:cTn display="0" masterRel="sameClick">
                                          <p:stCondLst>
                                            <p:cond evt="begin" delay="0">
                                              <p:tn val="22"/>
                                            </p:cond>
                                          </p:stCondLst>
                                          <p:endCondLst>
                                            <p:cond evt="onStopAudio" delay="0">
                                              <p:tgtEl>
                                                <p:sldTgt/>
                                              </p:tgtEl>
                                            </p:cond>
                                          </p:endCondLst>
                                        </p:cTn>
                                        <p:tgtEl>
                                          <p:sndTgt r:embed="rId5" name="rocket.wav"/>
                                        </p:tgtEl>
                                      </p:cMediaNode>
                                    </p:audio>
                                  </p:subTnLst>
                                </p:cTn>
                              </p:par>
                              <p:par>
                                <p:cTn id="25" presetID="22" presetClass="entr" presetSubtype="4"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0"/>
                                        <p:tgtEl>
                                          <p:spTgt spid="6"/>
                                        </p:tgtEl>
                                      </p:cBhvr>
                                    </p:animEffect>
                                  </p:childTnLst>
                                  <p:subTnLst>
                                    <p:audio>
                                      <p:cMediaNode>
                                        <p:cTn display="0" masterRel="sameClick">
                                          <p:stCondLst>
                                            <p:cond evt="begin" delay="0">
                                              <p:tn val="25"/>
                                            </p:cond>
                                          </p:stCondLst>
                                          <p:endCondLst>
                                            <p:cond evt="onStopAudio" delay="0">
                                              <p:tgtEl>
                                                <p:sldTgt/>
                                              </p:tgtEl>
                                            </p:cond>
                                          </p:endCondLst>
                                        </p:cTn>
                                        <p:tgtEl>
                                          <p:sndTgt r:embed="rId5" name="rocket.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112642">
                                            <p:txEl>
                                              <p:pRg st="2" end="2"/>
                                            </p:txEl>
                                          </p:spTgt>
                                        </p:tgtEl>
                                        <p:attrNameLst>
                                          <p:attrName>style.visibility</p:attrName>
                                        </p:attrNameLst>
                                      </p:cBhvr>
                                      <p:to>
                                        <p:strVal val="visible"/>
                                      </p:to>
                                    </p:set>
                                    <p:anim calcmode="lin" valueType="num">
                                      <p:cBhvr additive="base">
                                        <p:cTn id="32" dur="500" fill="hold"/>
                                        <p:tgtEl>
                                          <p:spTgt spid="112642">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1264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nodeType="clickEffect">
                                  <p:stCondLst>
                                    <p:cond delay="0"/>
                                  </p:stCondLst>
                                  <p:childTnLst>
                                    <p:set>
                                      <p:cBhvr>
                                        <p:cTn id="37" dur="1" fill="hold">
                                          <p:stCondLst>
                                            <p:cond delay="0"/>
                                          </p:stCondLst>
                                        </p:cTn>
                                        <p:tgtEl>
                                          <p:spTgt spid="112642">
                                            <p:txEl>
                                              <p:pRg st="3" end="3"/>
                                            </p:txEl>
                                          </p:spTgt>
                                        </p:tgtEl>
                                        <p:attrNameLst>
                                          <p:attrName>style.visibility</p:attrName>
                                        </p:attrNameLst>
                                      </p:cBhvr>
                                      <p:to>
                                        <p:strVal val="visible"/>
                                      </p:to>
                                    </p:set>
                                    <p:anim calcmode="lin" valueType="num">
                                      <p:cBhvr additive="base">
                                        <p:cTn id="38" dur="500" fill="hold"/>
                                        <p:tgtEl>
                                          <p:spTgt spid="112642">
                                            <p:txEl>
                                              <p:pRg st="3" end="3"/>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1264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ChangeArrowheads="1"/>
          </p:cNvSpPr>
          <p:nvPr/>
        </p:nvSpPr>
        <p:spPr bwMode="auto">
          <a:xfrm>
            <a:off x="674688" y="1773238"/>
            <a:ext cx="7772400" cy="5084762"/>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a:sym typeface="Symbol" pitchFamily="18" charset="2"/>
              </a:rPr>
              <a:t>EXAMPLE: </a:t>
            </a:r>
            <a:r>
              <a:rPr lang="en-US" altLang="en-US" sz="2400">
                <a:solidFill>
                  <a:srgbClr val="000000"/>
                </a:solidFill>
                <a:cs typeface="Times New Roman" pitchFamily="18" charset="0"/>
              </a:rPr>
              <a:t>Show that in spacetime geometry, Einstein traveled a shorter distance than his twin on Earth did.</a:t>
            </a:r>
          </a:p>
          <a:p>
            <a:pPr>
              <a:buFontTx/>
              <a:buNone/>
            </a:pPr>
            <a:r>
              <a:rPr lang="en-US" altLang="en-US" sz="2400">
                <a:solidFill>
                  <a:srgbClr val="000000"/>
                </a:solidFill>
                <a:cs typeface="Times New Roman" pitchFamily="18" charset="0"/>
              </a:rPr>
              <a:t>SOLUTION: Use </a:t>
            </a:r>
            <a:r>
              <a:rPr lang="en-US" altLang="en-US" sz="2400" i="1"/>
              <a:t>D</a:t>
            </a:r>
            <a:r>
              <a:rPr lang="en-US" altLang="en-US" sz="2400"/>
              <a:t> = | </a:t>
            </a:r>
            <a:r>
              <a:rPr lang="en-US" altLang="en-US" sz="2400">
                <a:solidFill>
                  <a:srgbClr val="000000"/>
                </a:solidFill>
                <a:cs typeface="Times New Roman" pitchFamily="18" charset="0"/>
                <a:sym typeface="Symbol" pitchFamily="18" charset="2"/>
              </a:rPr>
              <a:t>(</a:t>
            </a:r>
            <a:r>
              <a:rPr lang="en-US" altLang="en-US" sz="2400" i="1">
                <a:solidFill>
                  <a:srgbClr val="000000"/>
                </a:solidFill>
                <a:cs typeface="Times New Roman" pitchFamily="18" charset="0"/>
              </a:rPr>
              <a:t>s</a:t>
            </a:r>
            <a:r>
              <a:rPr lang="en-US" altLang="en-US" sz="2400">
                <a:solidFill>
                  <a:srgbClr val="000000"/>
                </a:solidFill>
                <a:cs typeface="Times New Roman" pitchFamily="18" charset="0"/>
              </a:rPr>
              <a:t>)</a:t>
            </a:r>
            <a:r>
              <a:rPr lang="en-US" altLang="en-US" sz="2400" baseline="30000">
                <a:solidFill>
                  <a:srgbClr val="000000"/>
                </a:solidFill>
                <a:cs typeface="Times New Roman" pitchFamily="18" charset="0"/>
              </a:rPr>
              <a:t>2</a:t>
            </a:r>
            <a:r>
              <a:rPr lang="en-US" altLang="en-US" sz="2400"/>
              <a:t> |</a:t>
            </a:r>
            <a:r>
              <a:rPr lang="en-US" altLang="en-US" sz="2400" baseline="30000"/>
              <a:t>1/2</a:t>
            </a:r>
            <a:r>
              <a:rPr lang="en-US" altLang="en-US" sz="2400">
                <a:solidFill>
                  <a:srgbClr val="000000"/>
                </a:solidFill>
                <a:cs typeface="Times New Roman" pitchFamily="18" charset="0"/>
              </a:rPr>
              <a:t>.</a:t>
            </a:r>
          </a:p>
          <a:p>
            <a:pPr>
              <a:spcBef>
                <a:spcPts val="500"/>
              </a:spcBef>
              <a:buFontTx/>
              <a:buNone/>
            </a:pPr>
            <a:r>
              <a:rPr lang="en-US" altLang="en-US" sz="2400">
                <a:solidFill>
                  <a:srgbClr val="000000"/>
                </a:solidFill>
                <a:sym typeface="Symbol" pitchFamily="18" charset="2"/>
              </a:rPr>
              <a:t></a:t>
            </a:r>
            <a:r>
              <a:rPr lang="en-US" altLang="en-US" sz="2400">
                <a:solidFill>
                  <a:srgbClr val="000000"/>
                </a:solidFill>
                <a:cs typeface="Times New Roman" pitchFamily="18" charset="0"/>
              </a:rPr>
              <a:t>Simplify Einstein’s trajectory                                                       to straight line segments.</a:t>
            </a:r>
          </a:p>
          <a:p>
            <a:pPr>
              <a:spcBef>
                <a:spcPts val="500"/>
              </a:spcBef>
              <a:buFontTx/>
              <a:buNone/>
            </a:pPr>
            <a:r>
              <a:rPr lang="en-US" altLang="en-US" sz="2400">
                <a:solidFill>
                  <a:srgbClr val="000000"/>
                </a:solidFill>
                <a:cs typeface="Times New Roman" pitchFamily="18" charset="0"/>
                <a:sym typeface="Symbol" pitchFamily="18" charset="2"/>
              </a:rPr>
              <a:t>(</a:t>
            </a:r>
            <a:r>
              <a:rPr lang="en-US" altLang="en-US" sz="2400">
                <a:solidFill>
                  <a:srgbClr val="7030A0"/>
                </a:solidFill>
                <a:cs typeface="Times New Roman" pitchFamily="18" charset="0"/>
                <a:sym typeface="Symbol" pitchFamily="18" charset="2"/>
              </a:rPr>
              <a:t></a:t>
            </a:r>
            <a:r>
              <a:rPr lang="en-US" altLang="en-US" sz="2400" i="1">
                <a:solidFill>
                  <a:srgbClr val="7030A0"/>
                </a:solidFill>
                <a:cs typeface="Times New Roman" pitchFamily="18" charset="0"/>
              </a:rPr>
              <a:t>s</a:t>
            </a:r>
            <a:r>
              <a:rPr lang="en-US" altLang="en-US" sz="2400" baseline="-25000">
                <a:solidFill>
                  <a:srgbClr val="7030A0"/>
                </a:solidFill>
                <a:cs typeface="Times New Roman" pitchFamily="18" charset="0"/>
              </a:rPr>
              <a:t>AB</a:t>
            </a:r>
            <a:r>
              <a:rPr lang="en-US" altLang="en-US" sz="2400" i="1">
                <a:solidFill>
                  <a:srgbClr val="7030A0"/>
                </a:solidFill>
                <a:cs typeface="Times New Roman" pitchFamily="18" charset="0"/>
              </a:rPr>
              <a:t> </a:t>
            </a:r>
            <a:r>
              <a:rPr lang="en-US" altLang="en-US" sz="2400">
                <a:solidFill>
                  <a:srgbClr val="000000"/>
                </a:solidFill>
                <a:cs typeface="Times New Roman" pitchFamily="18" charset="0"/>
              </a:rPr>
              <a:t>)</a:t>
            </a:r>
            <a:r>
              <a:rPr lang="en-US" altLang="en-US" sz="2400" baseline="30000">
                <a:solidFill>
                  <a:srgbClr val="000000"/>
                </a:solidFill>
                <a:cs typeface="Times New Roman" pitchFamily="18" charset="0"/>
              </a:rPr>
              <a:t>2</a:t>
            </a:r>
            <a:r>
              <a:rPr lang="en-US" altLang="en-US" sz="2400"/>
              <a:t> = </a:t>
            </a:r>
            <a:r>
              <a:rPr lang="en-US" altLang="en-US" sz="2400">
                <a:solidFill>
                  <a:srgbClr val="000000"/>
                </a:solidFill>
                <a:sym typeface="Symbol" pitchFamily="18" charset="2"/>
              </a:rPr>
              <a:t>(</a:t>
            </a:r>
            <a:r>
              <a:rPr lang="en-US" altLang="en-US" sz="2400" i="1">
                <a:solidFill>
                  <a:srgbClr val="000000"/>
                </a:solidFill>
              </a:rPr>
              <a:t>x</a:t>
            </a:r>
            <a:r>
              <a:rPr lang="en-US" altLang="en-US" sz="2400">
                <a:solidFill>
                  <a:srgbClr val="000000"/>
                </a:solidFill>
              </a:rPr>
              <a:t>)</a:t>
            </a:r>
            <a:r>
              <a:rPr lang="en-US" altLang="en-US" sz="2400" baseline="30000">
                <a:solidFill>
                  <a:srgbClr val="000000"/>
                </a:solidFill>
              </a:rPr>
              <a:t>2</a:t>
            </a:r>
            <a:r>
              <a:rPr lang="en-US" altLang="en-US" sz="2400">
                <a:solidFill>
                  <a:srgbClr val="000000"/>
                </a:solidFill>
              </a:rPr>
              <a:t> – </a:t>
            </a:r>
            <a:r>
              <a:rPr lang="en-US" altLang="en-US" sz="2400">
                <a:solidFill>
                  <a:srgbClr val="000000"/>
                </a:solidFill>
                <a:cs typeface="Times New Roman" pitchFamily="18" charset="0"/>
                <a:sym typeface="Symbol" pitchFamily="18" charset="2"/>
              </a:rPr>
              <a:t>(</a:t>
            </a:r>
            <a:r>
              <a:rPr lang="en-US" altLang="en-US" sz="2400" i="1">
                <a:solidFill>
                  <a:srgbClr val="000000"/>
                </a:solidFill>
                <a:cs typeface="Times New Roman" pitchFamily="18" charset="0"/>
                <a:sym typeface="Symbol" pitchFamily="18" charset="2"/>
              </a:rPr>
              <a:t>c</a:t>
            </a:r>
            <a:r>
              <a:rPr lang="en-US" altLang="en-US" sz="2400">
                <a:solidFill>
                  <a:srgbClr val="000000"/>
                </a:solidFill>
                <a:cs typeface="Times New Roman" pitchFamily="18" charset="0"/>
                <a:sym typeface="Symbol" pitchFamily="18" charset="2"/>
              </a:rPr>
              <a:t></a:t>
            </a:r>
            <a:r>
              <a:rPr lang="en-US" altLang="en-US" sz="2400" i="1">
                <a:solidFill>
                  <a:srgbClr val="000000"/>
                </a:solidFill>
                <a:cs typeface="Times New Roman" pitchFamily="18" charset="0"/>
              </a:rPr>
              <a:t>t</a:t>
            </a:r>
            <a:r>
              <a:rPr lang="en-US" altLang="en-US" sz="2400">
                <a:solidFill>
                  <a:srgbClr val="000000"/>
                </a:solidFill>
                <a:cs typeface="Times New Roman" pitchFamily="18" charset="0"/>
              </a:rPr>
              <a:t>)</a:t>
            </a:r>
            <a:r>
              <a:rPr lang="en-US" altLang="en-US" sz="2400" baseline="30000">
                <a:solidFill>
                  <a:srgbClr val="000000"/>
                </a:solidFill>
                <a:cs typeface="Times New Roman" pitchFamily="18" charset="0"/>
              </a:rPr>
              <a:t>2</a:t>
            </a:r>
            <a:r>
              <a:rPr lang="en-US" altLang="en-US" sz="2400">
                <a:solidFill>
                  <a:srgbClr val="000000"/>
                </a:solidFill>
                <a:cs typeface="Times New Roman" pitchFamily="18" charset="0"/>
              </a:rPr>
              <a:t> </a:t>
            </a:r>
          </a:p>
          <a:p>
            <a:pPr>
              <a:spcBef>
                <a:spcPts val="500"/>
              </a:spcBef>
              <a:buFontTx/>
              <a:buNone/>
            </a:pPr>
            <a:r>
              <a:rPr lang="en-US" altLang="en-US" sz="2400">
                <a:solidFill>
                  <a:srgbClr val="000000"/>
                </a:solidFill>
              </a:rPr>
              <a:t>	  = (1 – 0)</a:t>
            </a:r>
            <a:r>
              <a:rPr lang="en-US" altLang="en-US" sz="2400" baseline="30000">
                <a:solidFill>
                  <a:srgbClr val="000000"/>
                </a:solidFill>
              </a:rPr>
              <a:t>2</a:t>
            </a:r>
            <a:r>
              <a:rPr lang="en-US" altLang="en-US" sz="2400">
                <a:solidFill>
                  <a:srgbClr val="000000"/>
                </a:solidFill>
              </a:rPr>
              <a:t> – (2 – 0)</a:t>
            </a:r>
            <a:r>
              <a:rPr lang="en-US" altLang="en-US" sz="2400" baseline="30000">
                <a:solidFill>
                  <a:srgbClr val="000000"/>
                </a:solidFill>
              </a:rPr>
              <a:t>2</a:t>
            </a:r>
            <a:r>
              <a:rPr lang="en-US" altLang="en-US" sz="2400">
                <a:solidFill>
                  <a:srgbClr val="000000"/>
                </a:solidFill>
              </a:rPr>
              <a:t> = –3.</a:t>
            </a:r>
          </a:p>
          <a:p>
            <a:pPr>
              <a:spcBef>
                <a:spcPts val="500"/>
              </a:spcBef>
              <a:buFontTx/>
              <a:buNone/>
            </a:pPr>
            <a:r>
              <a:rPr lang="en-US" altLang="en-US" sz="2400">
                <a:solidFill>
                  <a:srgbClr val="000000"/>
                </a:solidFill>
                <a:cs typeface="Times New Roman" pitchFamily="18" charset="0"/>
                <a:sym typeface="Symbol" pitchFamily="18" charset="2"/>
              </a:rPr>
              <a:t>(</a:t>
            </a:r>
            <a:r>
              <a:rPr lang="en-US" altLang="en-US" sz="2400">
                <a:solidFill>
                  <a:srgbClr val="7030A0"/>
                </a:solidFill>
                <a:cs typeface="Times New Roman" pitchFamily="18" charset="0"/>
                <a:sym typeface="Symbol" pitchFamily="18" charset="2"/>
              </a:rPr>
              <a:t></a:t>
            </a:r>
            <a:r>
              <a:rPr lang="en-US" altLang="en-US" sz="2400" i="1">
                <a:solidFill>
                  <a:srgbClr val="7030A0"/>
                </a:solidFill>
                <a:cs typeface="Times New Roman" pitchFamily="18" charset="0"/>
              </a:rPr>
              <a:t>s</a:t>
            </a:r>
            <a:r>
              <a:rPr lang="en-US" altLang="en-US" sz="2400" baseline="-25000">
                <a:solidFill>
                  <a:srgbClr val="7030A0"/>
                </a:solidFill>
                <a:cs typeface="Times New Roman" pitchFamily="18" charset="0"/>
              </a:rPr>
              <a:t>BC</a:t>
            </a:r>
            <a:r>
              <a:rPr lang="en-US" altLang="en-US" sz="2400" i="1">
                <a:solidFill>
                  <a:srgbClr val="7030A0"/>
                </a:solidFill>
                <a:cs typeface="Times New Roman" pitchFamily="18" charset="0"/>
              </a:rPr>
              <a:t> </a:t>
            </a:r>
            <a:r>
              <a:rPr lang="en-US" altLang="en-US" sz="2400">
                <a:solidFill>
                  <a:srgbClr val="000000"/>
                </a:solidFill>
                <a:cs typeface="Times New Roman" pitchFamily="18" charset="0"/>
              </a:rPr>
              <a:t>)</a:t>
            </a:r>
            <a:r>
              <a:rPr lang="en-US" altLang="en-US" sz="2400" baseline="30000">
                <a:solidFill>
                  <a:srgbClr val="000000"/>
                </a:solidFill>
                <a:cs typeface="Times New Roman" pitchFamily="18" charset="0"/>
              </a:rPr>
              <a:t>2</a:t>
            </a:r>
            <a:r>
              <a:rPr lang="en-US" altLang="en-US" sz="2400"/>
              <a:t> = </a:t>
            </a:r>
            <a:r>
              <a:rPr lang="en-US" altLang="en-US" sz="2400">
                <a:solidFill>
                  <a:srgbClr val="000000"/>
                </a:solidFill>
                <a:sym typeface="Symbol" pitchFamily="18" charset="2"/>
              </a:rPr>
              <a:t>(</a:t>
            </a:r>
            <a:r>
              <a:rPr lang="en-US" altLang="en-US" sz="2400" i="1">
                <a:solidFill>
                  <a:srgbClr val="000000"/>
                </a:solidFill>
              </a:rPr>
              <a:t>x</a:t>
            </a:r>
            <a:r>
              <a:rPr lang="en-US" altLang="en-US" sz="2400">
                <a:solidFill>
                  <a:srgbClr val="000000"/>
                </a:solidFill>
              </a:rPr>
              <a:t>)</a:t>
            </a:r>
            <a:r>
              <a:rPr lang="en-US" altLang="en-US" sz="2400" baseline="30000">
                <a:solidFill>
                  <a:srgbClr val="000000"/>
                </a:solidFill>
              </a:rPr>
              <a:t>2</a:t>
            </a:r>
            <a:r>
              <a:rPr lang="en-US" altLang="en-US" sz="2400">
                <a:solidFill>
                  <a:srgbClr val="000000"/>
                </a:solidFill>
              </a:rPr>
              <a:t> – </a:t>
            </a:r>
            <a:r>
              <a:rPr lang="en-US" altLang="en-US" sz="2400">
                <a:solidFill>
                  <a:srgbClr val="000000"/>
                </a:solidFill>
                <a:cs typeface="Times New Roman" pitchFamily="18" charset="0"/>
                <a:sym typeface="Symbol" pitchFamily="18" charset="2"/>
              </a:rPr>
              <a:t>(</a:t>
            </a:r>
            <a:r>
              <a:rPr lang="en-US" altLang="en-US" sz="2400" i="1">
                <a:solidFill>
                  <a:srgbClr val="000000"/>
                </a:solidFill>
                <a:cs typeface="Times New Roman" pitchFamily="18" charset="0"/>
                <a:sym typeface="Symbol" pitchFamily="18" charset="2"/>
              </a:rPr>
              <a:t>c</a:t>
            </a:r>
            <a:r>
              <a:rPr lang="en-US" altLang="en-US" sz="2400">
                <a:solidFill>
                  <a:srgbClr val="000000"/>
                </a:solidFill>
                <a:cs typeface="Times New Roman" pitchFamily="18" charset="0"/>
                <a:sym typeface="Symbol" pitchFamily="18" charset="2"/>
              </a:rPr>
              <a:t></a:t>
            </a:r>
            <a:r>
              <a:rPr lang="en-US" altLang="en-US" sz="2400" i="1">
                <a:solidFill>
                  <a:srgbClr val="000000"/>
                </a:solidFill>
                <a:cs typeface="Times New Roman" pitchFamily="18" charset="0"/>
              </a:rPr>
              <a:t>t</a:t>
            </a:r>
            <a:r>
              <a:rPr lang="en-US" altLang="en-US" sz="2400">
                <a:solidFill>
                  <a:srgbClr val="000000"/>
                </a:solidFill>
                <a:cs typeface="Times New Roman" pitchFamily="18" charset="0"/>
              </a:rPr>
              <a:t>)</a:t>
            </a:r>
            <a:r>
              <a:rPr lang="en-US" altLang="en-US" sz="2400" baseline="30000">
                <a:solidFill>
                  <a:srgbClr val="000000"/>
                </a:solidFill>
                <a:cs typeface="Times New Roman" pitchFamily="18" charset="0"/>
              </a:rPr>
              <a:t>2</a:t>
            </a:r>
            <a:r>
              <a:rPr lang="en-US" altLang="en-US" sz="2400">
                <a:solidFill>
                  <a:srgbClr val="000000"/>
                </a:solidFill>
                <a:cs typeface="Times New Roman" pitchFamily="18" charset="0"/>
              </a:rPr>
              <a:t> </a:t>
            </a:r>
          </a:p>
          <a:p>
            <a:pPr>
              <a:spcBef>
                <a:spcPts val="500"/>
              </a:spcBef>
              <a:buFontTx/>
              <a:buNone/>
            </a:pPr>
            <a:r>
              <a:rPr lang="en-US" altLang="en-US" sz="2400">
                <a:solidFill>
                  <a:srgbClr val="000000"/>
                </a:solidFill>
              </a:rPr>
              <a:t>	  = (0 – 1)</a:t>
            </a:r>
            <a:r>
              <a:rPr lang="en-US" altLang="en-US" sz="2400" baseline="30000">
                <a:solidFill>
                  <a:srgbClr val="000000"/>
                </a:solidFill>
              </a:rPr>
              <a:t>2</a:t>
            </a:r>
            <a:r>
              <a:rPr lang="en-US" altLang="en-US" sz="2400">
                <a:solidFill>
                  <a:srgbClr val="000000"/>
                </a:solidFill>
              </a:rPr>
              <a:t> – (4 – 2)</a:t>
            </a:r>
            <a:r>
              <a:rPr lang="en-US" altLang="en-US" sz="2400" baseline="30000">
                <a:solidFill>
                  <a:srgbClr val="000000"/>
                </a:solidFill>
              </a:rPr>
              <a:t>2</a:t>
            </a:r>
            <a:r>
              <a:rPr lang="en-US" altLang="en-US" sz="2400">
                <a:solidFill>
                  <a:srgbClr val="000000"/>
                </a:solidFill>
              </a:rPr>
              <a:t> = –3.</a:t>
            </a:r>
          </a:p>
          <a:p>
            <a:pPr>
              <a:spcBef>
                <a:spcPts val="500"/>
              </a:spcBef>
              <a:buFontTx/>
              <a:buNone/>
            </a:pPr>
            <a:r>
              <a:rPr lang="en-US" altLang="en-US" sz="2400">
                <a:solidFill>
                  <a:srgbClr val="000000"/>
                </a:solidFill>
                <a:cs typeface="Times New Roman" pitchFamily="18" charset="0"/>
                <a:sym typeface="Symbol" pitchFamily="18" charset="2"/>
              </a:rPr>
              <a:t>(</a:t>
            </a:r>
            <a:r>
              <a:rPr lang="en-US" altLang="en-US" sz="2400">
                <a:solidFill>
                  <a:srgbClr val="006600"/>
                </a:solidFill>
                <a:cs typeface="Times New Roman" pitchFamily="18" charset="0"/>
                <a:sym typeface="Symbol" pitchFamily="18" charset="2"/>
              </a:rPr>
              <a:t></a:t>
            </a:r>
            <a:r>
              <a:rPr lang="en-US" altLang="en-US" sz="2400" i="1">
                <a:solidFill>
                  <a:srgbClr val="006600"/>
                </a:solidFill>
                <a:cs typeface="Times New Roman" pitchFamily="18" charset="0"/>
              </a:rPr>
              <a:t>s</a:t>
            </a:r>
            <a:r>
              <a:rPr lang="en-US" altLang="en-US" sz="2400" baseline="-25000">
                <a:solidFill>
                  <a:srgbClr val="006600"/>
                </a:solidFill>
                <a:cs typeface="Times New Roman" pitchFamily="18" charset="0"/>
              </a:rPr>
              <a:t>AC</a:t>
            </a:r>
            <a:r>
              <a:rPr lang="en-US" altLang="en-US" sz="2400" i="1">
                <a:solidFill>
                  <a:srgbClr val="006600"/>
                </a:solidFill>
                <a:cs typeface="Times New Roman" pitchFamily="18" charset="0"/>
              </a:rPr>
              <a:t> </a:t>
            </a:r>
            <a:r>
              <a:rPr lang="en-US" altLang="en-US" sz="2400">
                <a:solidFill>
                  <a:srgbClr val="000000"/>
                </a:solidFill>
                <a:cs typeface="Times New Roman" pitchFamily="18" charset="0"/>
              </a:rPr>
              <a:t>)</a:t>
            </a:r>
            <a:r>
              <a:rPr lang="en-US" altLang="en-US" sz="2400" baseline="30000">
                <a:solidFill>
                  <a:srgbClr val="000000"/>
                </a:solidFill>
                <a:cs typeface="Times New Roman" pitchFamily="18" charset="0"/>
              </a:rPr>
              <a:t>2</a:t>
            </a:r>
            <a:r>
              <a:rPr lang="en-US" altLang="en-US" sz="2400"/>
              <a:t> = </a:t>
            </a:r>
            <a:r>
              <a:rPr lang="en-US" altLang="en-US" sz="2400">
                <a:solidFill>
                  <a:srgbClr val="000000"/>
                </a:solidFill>
                <a:sym typeface="Symbol" pitchFamily="18" charset="2"/>
              </a:rPr>
              <a:t>(</a:t>
            </a:r>
            <a:r>
              <a:rPr lang="en-US" altLang="en-US" sz="2400" i="1">
                <a:solidFill>
                  <a:srgbClr val="000000"/>
                </a:solidFill>
              </a:rPr>
              <a:t>x</a:t>
            </a:r>
            <a:r>
              <a:rPr lang="en-US" altLang="en-US" sz="2400">
                <a:solidFill>
                  <a:srgbClr val="000000"/>
                </a:solidFill>
              </a:rPr>
              <a:t>)</a:t>
            </a:r>
            <a:r>
              <a:rPr lang="en-US" altLang="en-US" sz="2400" baseline="30000">
                <a:solidFill>
                  <a:srgbClr val="000000"/>
                </a:solidFill>
              </a:rPr>
              <a:t>2</a:t>
            </a:r>
            <a:r>
              <a:rPr lang="en-US" altLang="en-US" sz="2400">
                <a:solidFill>
                  <a:srgbClr val="000000"/>
                </a:solidFill>
              </a:rPr>
              <a:t> – </a:t>
            </a:r>
            <a:r>
              <a:rPr lang="en-US" altLang="en-US" sz="2400">
                <a:solidFill>
                  <a:srgbClr val="000000"/>
                </a:solidFill>
                <a:cs typeface="Times New Roman" pitchFamily="18" charset="0"/>
                <a:sym typeface="Symbol" pitchFamily="18" charset="2"/>
              </a:rPr>
              <a:t>(</a:t>
            </a:r>
            <a:r>
              <a:rPr lang="en-US" altLang="en-US" sz="2400" i="1">
                <a:solidFill>
                  <a:srgbClr val="000000"/>
                </a:solidFill>
                <a:cs typeface="Times New Roman" pitchFamily="18" charset="0"/>
                <a:sym typeface="Symbol" pitchFamily="18" charset="2"/>
              </a:rPr>
              <a:t>c</a:t>
            </a:r>
            <a:r>
              <a:rPr lang="en-US" altLang="en-US" sz="2400">
                <a:solidFill>
                  <a:srgbClr val="000000"/>
                </a:solidFill>
                <a:cs typeface="Times New Roman" pitchFamily="18" charset="0"/>
                <a:sym typeface="Symbol" pitchFamily="18" charset="2"/>
              </a:rPr>
              <a:t></a:t>
            </a:r>
            <a:r>
              <a:rPr lang="en-US" altLang="en-US" sz="2400" i="1">
                <a:solidFill>
                  <a:srgbClr val="000000"/>
                </a:solidFill>
                <a:cs typeface="Times New Roman" pitchFamily="18" charset="0"/>
              </a:rPr>
              <a:t>t</a:t>
            </a:r>
            <a:r>
              <a:rPr lang="en-US" altLang="en-US" sz="2400">
                <a:solidFill>
                  <a:srgbClr val="000000"/>
                </a:solidFill>
                <a:cs typeface="Times New Roman" pitchFamily="18" charset="0"/>
              </a:rPr>
              <a:t>)</a:t>
            </a:r>
            <a:r>
              <a:rPr lang="en-US" altLang="en-US" sz="2400" baseline="30000">
                <a:solidFill>
                  <a:srgbClr val="000000"/>
                </a:solidFill>
                <a:cs typeface="Times New Roman" pitchFamily="18" charset="0"/>
              </a:rPr>
              <a:t>2</a:t>
            </a:r>
            <a:r>
              <a:rPr lang="en-US" altLang="en-US" sz="2400">
                <a:solidFill>
                  <a:srgbClr val="000000"/>
                </a:solidFill>
                <a:cs typeface="Times New Roman" pitchFamily="18" charset="0"/>
              </a:rPr>
              <a:t> </a:t>
            </a:r>
          </a:p>
          <a:p>
            <a:pPr>
              <a:spcBef>
                <a:spcPts val="500"/>
              </a:spcBef>
              <a:buFontTx/>
              <a:buNone/>
            </a:pPr>
            <a:r>
              <a:rPr lang="en-US" altLang="en-US" sz="2400">
                <a:solidFill>
                  <a:srgbClr val="000000"/>
                </a:solidFill>
              </a:rPr>
              <a:t>	  = (0 – 0)</a:t>
            </a:r>
            <a:r>
              <a:rPr lang="en-US" altLang="en-US" sz="2400" baseline="30000">
                <a:solidFill>
                  <a:srgbClr val="000000"/>
                </a:solidFill>
              </a:rPr>
              <a:t>2</a:t>
            </a:r>
            <a:r>
              <a:rPr lang="en-US" altLang="en-US" sz="2400">
                <a:solidFill>
                  <a:srgbClr val="000000"/>
                </a:solidFill>
              </a:rPr>
              <a:t> – (4 – 0)</a:t>
            </a:r>
            <a:r>
              <a:rPr lang="en-US" altLang="en-US" sz="2400" baseline="30000">
                <a:solidFill>
                  <a:srgbClr val="000000"/>
                </a:solidFill>
              </a:rPr>
              <a:t>2</a:t>
            </a:r>
            <a:r>
              <a:rPr lang="en-US" altLang="en-US" sz="2400">
                <a:solidFill>
                  <a:srgbClr val="000000"/>
                </a:solidFill>
              </a:rPr>
              <a:t> = –16.</a:t>
            </a:r>
          </a:p>
          <a:p>
            <a:pPr>
              <a:spcBef>
                <a:spcPts val="500"/>
              </a:spcBef>
              <a:buFontTx/>
              <a:buNone/>
            </a:pPr>
            <a:r>
              <a:rPr lang="en-US" altLang="en-US" sz="2400" i="1">
                <a:solidFill>
                  <a:srgbClr val="7030A0"/>
                </a:solidFill>
              </a:rPr>
              <a:t>D</a:t>
            </a:r>
            <a:r>
              <a:rPr lang="en-US" altLang="en-US" sz="2400" baseline="-25000">
                <a:solidFill>
                  <a:srgbClr val="7030A0"/>
                </a:solidFill>
              </a:rPr>
              <a:t>AC</a:t>
            </a:r>
            <a:r>
              <a:rPr lang="en-US" altLang="en-US" sz="2400" baseline="-25000">
                <a:solidFill>
                  <a:srgbClr val="000000"/>
                </a:solidFill>
              </a:rPr>
              <a:t> </a:t>
            </a:r>
            <a:r>
              <a:rPr lang="en-US" altLang="en-US" sz="2400">
                <a:solidFill>
                  <a:srgbClr val="000000"/>
                </a:solidFill>
              </a:rPr>
              <a:t>= |-3|</a:t>
            </a:r>
            <a:r>
              <a:rPr lang="en-US" altLang="en-US" sz="2400" baseline="30000">
                <a:solidFill>
                  <a:srgbClr val="000000"/>
                </a:solidFill>
              </a:rPr>
              <a:t>1/2</a:t>
            </a:r>
            <a:r>
              <a:rPr lang="en-US" altLang="en-US" sz="2400">
                <a:solidFill>
                  <a:srgbClr val="000000"/>
                </a:solidFill>
              </a:rPr>
              <a:t> + |-3|</a:t>
            </a:r>
            <a:r>
              <a:rPr lang="en-US" altLang="en-US" sz="2400" baseline="30000">
                <a:solidFill>
                  <a:srgbClr val="000000"/>
                </a:solidFill>
              </a:rPr>
              <a:t>1/2</a:t>
            </a:r>
            <a:r>
              <a:rPr lang="en-US" altLang="en-US" sz="2400">
                <a:solidFill>
                  <a:srgbClr val="000000"/>
                </a:solidFill>
              </a:rPr>
              <a:t> = 3.46.  </a:t>
            </a:r>
            <a:r>
              <a:rPr lang="en-US" altLang="en-US" sz="2400" i="1">
                <a:solidFill>
                  <a:srgbClr val="006600"/>
                </a:solidFill>
              </a:rPr>
              <a:t>D</a:t>
            </a:r>
            <a:r>
              <a:rPr lang="en-US" altLang="en-US" sz="2400" baseline="-25000">
                <a:solidFill>
                  <a:srgbClr val="006600"/>
                </a:solidFill>
              </a:rPr>
              <a:t>AC</a:t>
            </a:r>
            <a:r>
              <a:rPr lang="en-US" altLang="en-US" sz="2400">
                <a:solidFill>
                  <a:srgbClr val="006600"/>
                </a:solidFill>
              </a:rPr>
              <a:t> </a:t>
            </a:r>
            <a:r>
              <a:rPr lang="en-US" altLang="en-US" sz="2400">
                <a:solidFill>
                  <a:srgbClr val="000000"/>
                </a:solidFill>
              </a:rPr>
              <a:t>= |-16|</a:t>
            </a:r>
            <a:r>
              <a:rPr lang="en-US" altLang="en-US" sz="2400" baseline="30000">
                <a:solidFill>
                  <a:srgbClr val="000000"/>
                </a:solidFill>
              </a:rPr>
              <a:t>1/2</a:t>
            </a:r>
            <a:r>
              <a:rPr lang="en-US" altLang="en-US" sz="2400">
                <a:solidFill>
                  <a:srgbClr val="000000"/>
                </a:solidFill>
              </a:rPr>
              <a:t> = 4.00. </a:t>
            </a:r>
            <a:endParaRPr lang="en-US" altLang="en-US" sz="2400" i="1">
              <a:solidFill>
                <a:srgbClr val="000000"/>
              </a:solidFill>
            </a:endParaRPr>
          </a:p>
        </p:txBody>
      </p:sp>
      <p:sp>
        <p:nvSpPr>
          <p:cNvPr id="50179" name="Rectangle 4"/>
          <p:cNvSpPr>
            <a:spLocks noChangeArrowheads="1"/>
          </p:cNvSpPr>
          <p:nvPr/>
        </p:nvSpPr>
        <p:spPr bwMode="auto">
          <a:xfrm>
            <a:off x="685800" y="1338263"/>
            <a:ext cx="7772400" cy="46037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a:solidFill>
                  <a:srgbClr val="333399"/>
                </a:solidFill>
              </a:rPr>
              <a:t>Time dilation</a:t>
            </a:r>
            <a:r>
              <a:rPr lang="en-US" altLang="en-US" sz="2400">
                <a:solidFill>
                  <a:srgbClr val="333399"/>
                </a:solidFill>
              </a:rPr>
              <a:t> – the twin paradox </a:t>
            </a:r>
          </a:p>
        </p:txBody>
      </p:sp>
      <p:sp>
        <p:nvSpPr>
          <p:cNvPr id="50180" name="Rectangle 118"/>
          <p:cNvSpPr>
            <a:spLocks noChangeArrowheads="1"/>
          </p:cNvSpPr>
          <p:nvPr/>
        </p:nvSpPr>
        <p:spPr bwMode="auto">
          <a:xfrm>
            <a:off x="685800" y="393700"/>
            <a:ext cx="77724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b="1">
                <a:solidFill>
                  <a:schemeClr val="tx2"/>
                </a:solidFill>
              </a:rPr>
              <a:t>Option A: Relativity</a:t>
            </a:r>
            <a:br>
              <a:rPr lang="en-US" altLang="en-US" sz="2800" b="1">
                <a:solidFill>
                  <a:schemeClr val="tx2"/>
                </a:solidFill>
              </a:rPr>
            </a:br>
            <a:r>
              <a:rPr lang="en-US" altLang="en-US" sz="2800"/>
              <a:t>A.3 – Spacetime diagrams</a:t>
            </a:r>
          </a:p>
        </p:txBody>
      </p:sp>
      <p:pic>
        <p:nvPicPr>
          <p:cNvPr id="56325" name="Picture 14"/>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5040313" y="2392363"/>
            <a:ext cx="4183062" cy="3959225"/>
          </a:xfrm>
          <a:prstGeom prst="rect">
            <a:avLst/>
          </a:prstGeom>
          <a:ln>
            <a:noFill/>
          </a:ln>
          <a:effectLst>
            <a:outerShdw blurRad="292100" dist="139700" dir="2700000" algn="tl" rotWithShape="0">
              <a:srgbClr val="333333">
                <a:alpha val="65000"/>
              </a:srgbClr>
            </a:outerShdw>
          </a:effectLst>
          <a:extLst/>
        </p:spPr>
      </p:pic>
      <p:sp>
        <p:nvSpPr>
          <p:cNvPr id="6" name="Freeform 5"/>
          <p:cNvSpPr/>
          <p:nvPr/>
        </p:nvSpPr>
        <p:spPr>
          <a:xfrm>
            <a:off x="5348288" y="3687763"/>
            <a:ext cx="673100" cy="2409825"/>
          </a:xfrm>
          <a:custGeom>
            <a:avLst/>
            <a:gdLst>
              <a:gd name="connsiteX0" fmla="*/ 43543 w 916819"/>
              <a:gd name="connsiteY0" fmla="*/ 2409371 h 2409371"/>
              <a:gd name="connsiteX1" fmla="*/ 145143 w 916819"/>
              <a:gd name="connsiteY1" fmla="*/ 2162628 h 2409371"/>
              <a:gd name="connsiteX2" fmla="*/ 914400 w 916819"/>
              <a:gd name="connsiteY2" fmla="*/ 1219200 h 2409371"/>
              <a:gd name="connsiteX3" fmla="*/ 159657 w 916819"/>
              <a:gd name="connsiteY3" fmla="*/ 203200 h 2409371"/>
              <a:gd name="connsiteX4" fmla="*/ 58057 w 916819"/>
              <a:gd name="connsiteY4" fmla="*/ 0 h 2409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819" h="2409371">
                <a:moveTo>
                  <a:pt x="43543" y="2409371"/>
                </a:moveTo>
                <a:cubicBezTo>
                  <a:pt x="21771" y="2385180"/>
                  <a:pt x="0" y="2360990"/>
                  <a:pt x="145143" y="2162628"/>
                </a:cubicBezTo>
                <a:cubicBezTo>
                  <a:pt x="290286" y="1964266"/>
                  <a:pt x="911981" y="1545771"/>
                  <a:pt x="914400" y="1219200"/>
                </a:cubicBezTo>
                <a:cubicBezTo>
                  <a:pt x="916819" y="892629"/>
                  <a:pt x="302381" y="406400"/>
                  <a:pt x="159657" y="203200"/>
                </a:cubicBezTo>
                <a:cubicBezTo>
                  <a:pt x="16933" y="0"/>
                  <a:pt x="37495" y="0"/>
                  <a:pt x="58057" y="0"/>
                </a:cubicBezTo>
              </a:path>
            </a:pathLst>
          </a:custGeom>
          <a:ln w="76200">
            <a:solidFill>
              <a:srgbClr val="7030A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8" name="Straight Connector 7"/>
          <p:cNvCxnSpPr>
            <a:stCxn id="6" idx="0"/>
            <a:endCxn id="6" idx="4"/>
          </p:cNvCxnSpPr>
          <p:nvPr/>
        </p:nvCxnSpPr>
        <p:spPr>
          <a:xfrm flipV="1">
            <a:off x="5381625" y="3687763"/>
            <a:ext cx="9525" cy="2409825"/>
          </a:xfrm>
          <a:prstGeom prst="line">
            <a:avLst/>
          </a:prstGeom>
          <a:ln w="76200">
            <a:solidFill>
              <a:srgbClr val="006600"/>
            </a:solidFill>
          </a:ln>
        </p:spPr>
        <p:style>
          <a:lnRef idx="1">
            <a:schemeClr val="accent1"/>
          </a:lnRef>
          <a:fillRef idx="0">
            <a:schemeClr val="accent1"/>
          </a:fillRef>
          <a:effectRef idx="0">
            <a:schemeClr val="accent1"/>
          </a:effectRef>
          <a:fontRef idx="minor">
            <a:schemeClr val="tx1"/>
          </a:fontRef>
        </p:style>
      </p:cxnSp>
      <p:sp>
        <p:nvSpPr>
          <p:cNvPr id="9" name="TextBox 8"/>
          <p:cNvSpPr txBox="1">
            <a:spLocks noChangeArrowheads="1"/>
          </p:cNvSpPr>
          <p:nvPr/>
        </p:nvSpPr>
        <p:spPr bwMode="auto">
          <a:xfrm>
            <a:off x="5373688" y="6030913"/>
            <a:ext cx="3905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t>A</a:t>
            </a:r>
          </a:p>
        </p:txBody>
      </p:sp>
      <p:sp>
        <p:nvSpPr>
          <p:cNvPr id="10" name="TextBox 9"/>
          <p:cNvSpPr txBox="1">
            <a:spLocks noChangeArrowheads="1"/>
          </p:cNvSpPr>
          <p:nvPr/>
        </p:nvSpPr>
        <p:spPr bwMode="auto">
          <a:xfrm>
            <a:off x="5991225" y="4537075"/>
            <a:ext cx="3889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t>B</a:t>
            </a:r>
          </a:p>
        </p:txBody>
      </p:sp>
      <p:sp>
        <p:nvSpPr>
          <p:cNvPr id="11" name="TextBox 10"/>
          <p:cNvSpPr txBox="1">
            <a:spLocks noChangeArrowheads="1"/>
          </p:cNvSpPr>
          <p:nvPr/>
        </p:nvSpPr>
        <p:spPr bwMode="auto">
          <a:xfrm>
            <a:off x="5329238" y="3313113"/>
            <a:ext cx="4079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t>C</a:t>
            </a:r>
          </a:p>
        </p:txBody>
      </p:sp>
      <p:sp>
        <p:nvSpPr>
          <p:cNvPr id="12" name="Freeform 11"/>
          <p:cNvSpPr/>
          <p:nvPr/>
        </p:nvSpPr>
        <p:spPr>
          <a:xfrm>
            <a:off x="5359400" y="3713163"/>
            <a:ext cx="661988" cy="2392362"/>
          </a:xfrm>
          <a:custGeom>
            <a:avLst/>
            <a:gdLst>
              <a:gd name="connsiteX0" fmla="*/ 0 w 661182"/>
              <a:gd name="connsiteY0" fmla="*/ 2391508 h 2391508"/>
              <a:gd name="connsiteX1" fmla="*/ 661182 w 661182"/>
              <a:gd name="connsiteY1" fmla="*/ 1195754 h 2391508"/>
              <a:gd name="connsiteX2" fmla="*/ 28136 w 661182"/>
              <a:gd name="connsiteY2" fmla="*/ 0 h 2391508"/>
            </a:gdLst>
            <a:ahLst/>
            <a:cxnLst>
              <a:cxn ang="0">
                <a:pos x="connsiteX0" y="connsiteY0"/>
              </a:cxn>
              <a:cxn ang="0">
                <a:pos x="connsiteX1" y="connsiteY1"/>
              </a:cxn>
              <a:cxn ang="0">
                <a:pos x="connsiteX2" y="connsiteY2"/>
              </a:cxn>
            </a:cxnLst>
            <a:rect l="l" t="t" r="r" b="b"/>
            <a:pathLst>
              <a:path w="661182" h="2391508">
                <a:moveTo>
                  <a:pt x="0" y="2391508"/>
                </a:moveTo>
                <a:lnTo>
                  <a:pt x="661182" y="1195754"/>
                </a:lnTo>
                <a:lnTo>
                  <a:pt x="28136" y="0"/>
                </a:lnTo>
              </a:path>
            </a:pathLst>
          </a:custGeom>
          <a:ln w="76200">
            <a:solidFill>
              <a:srgbClr val="7030A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2642">
                                            <p:txEl>
                                              <p:pRg st="0" end="0"/>
                                            </p:txEl>
                                          </p:spTgt>
                                        </p:tgtEl>
                                        <p:attrNameLst>
                                          <p:attrName>style.visibility</p:attrName>
                                        </p:attrNameLst>
                                      </p:cBhvr>
                                      <p:to>
                                        <p:strVal val="visible"/>
                                      </p:to>
                                    </p:set>
                                    <p:anim calcmode="lin" valueType="num">
                                      <p:cBhvr additive="base">
                                        <p:cTn id="7" dur="500" fill="hold"/>
                                        <p:tgtEl>
                                          <p:spTgt spid="11264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4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12642">
                                            <p:txEl>
                                              <p:pRg st="1" end="1"/>
                                            </p:txEl>
                                          </p:spTgt>
                                        </p:tgtEl>
                                        <p:attrNameLst>
                                          <p:attrName>style.visibility</p:attrName>
                                        </p:attrNameLst>
                                      </p:cBhvr>
                                      <p:to>
                                        <p:strVal val="visible"/>
                                      </p:to>
                                    </p:set>
                                    <p:anim calcmode="lin" valueType="num">
                                      <p:cBhvr additive="base">
                                        <p:cTn id="13" dur="500" fill="hold"/>
                                        <p:tgtEl>
                                          <p:spTgt spid="11264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64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12642">
                                            <p:txEl>
                                              <p:pRg st="2" end="2"/>
                                            </p:txEl>
                                          </p:spTgt>
                                        </p:tgtEl>
                                        <p:attrNameLst>
                                          <p:attrName>style.visibility</p:attrName>
                                        </p:attrNameLst>
                                      </p:cBhvr>
                                      <p:to>
                                        <p:strVal val="visible"/>
                                      </p:to>
                                    </p:set>
                                    <p:anim calcmode="lin" valueType="num">
                                      <p:cBhvr additive="base">
                                        <p:cTn id="19" dur="500" fill="hold"/>
                                        <p:tgtEl>
                                          <p:spTgt spid="11264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264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xit" presetSubtype="4" fill="hold" nodeType="clickEffect">
                                  <p:stCondLst>
                                    <p:cond delay="0"/>
                                  </p:stCondLst>
                                  <p:childTnLst>
                                    <p:animEffect transition="out" filter="wipe(down)">
                                      <p:cBhvr>
                                        <p:cTn id="24" dur="500"/>
                                        <p:tgtEl>
                                          <p:spTgt spid="6"/>
                                        </p:tgtEl>
                                      </p:cBhvr>
                                    </p:animEffect>
                                    <p:set>
                                      <p:cBhvr>
                                        <p:cTn id="25" dur="1" fill="hold">
                                          <p:stCondLst>
                                            <p:cond delay="499"/>
                                          </p:stCondLst>
                                        </p:cTn>
                                        <p:tgtEl>
                                          <p:spTgt spid="6"/>
                                        </p:tgtEl>
                                        <p:attrNameLst>
                                          <p:attrName>style.visibility</p:attrName>
                                        </p:attrNameLst>
                                      </p:cBhvr>
                                      <p:to>
                                        <p:strVal val="hidden"/>
                                      </p:to>
                                    </p:set>
                                  </p:childTnLst>
                                </p:cTn>
                              </p:par>
                              <p:par>
                                <p:cTn id="26" presetID="22" presetClass="entr" presetSubtype="4"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3"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animEffect transition="in" filter="fade">
                                      <p:cBhvr>
                                        <p:cTn id="35" dur="500"/>
                                        <p:tgtEl>
                                          <p:spTgt spid="9"/>
                                        </p:tgtEl>
                                      </p:cBhvr>
                                    </p:animEffect>
                                  </p:childTnLst>
                                  <p:subTnLst>
                                    <p:audio>
                                      <p:cMediaNode>
                                        <p:cTn display="0" masterRel="sameClick">
                                          <p:stCondLst>
                                            <p:cond evt="begin" delay="0">
                                              <p:tn val="31"/>
                                            </p:cond>
                                          </p:stCondLst>
                                          <p:endCondLst>
                                            <p:cond evt="onStopAudio" delay="0">
                                              <p:tgtEl>
                                                <p:sldTgt/>
                                              </p:tgtEl>
                                            </p:cond>
                                          </p:endCondLst>
                                        </p:cTn>
                                        <p:tgtEl>
                                          <p:sndTgt r:embed="rId5" name="cashreg.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53"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500" fill="hold"/>
                                        <p:tgtEl>
                                          <p:spTgt spid="10"/>
                                        </p:tgtEl>
                                        <p:attrNameLst>
                                          <p:attrName>ppt_w</p:attrName>
                                        </p:attrNameLst>
                                      </p:cBhvr>
                                      <p:tavLst>
                                        <p:tav tm="0">
                                          <p:val>
                                            <p:fltVal val="0"/>
                                          </p:val>
                                        </p:tav>
                                        <p:tav tm="100000">
                                          <p:val>
                                            <p:strVal val="#ppt_w"/>
                                          </p:val>
                                        </p:tav>
                                      </p:tavLst>
                                    </p:anim>
                                    <p:anim calcmode="lin" valueType="num">
                                      <p:cBhvr>
                                        <p:cTn id="41" dur="500" fill="hold"/>
                                        <p:tgtEl>
                                          <p:spTgt spid="10"/>
                                        </p:tgtEl>
                                        <p:attrNameLst>
                                          <p:attrName>ppt_h</p:attrName>
                                        </p:attrNameLst>
                                      </p:cBhvr>
                                      <p:tavLst>
                                        <p:tav tm="0">
                                          <p:val>
                                            <p:fltVal val="0"/>
                                          </p:val>
                                        </p:tav>
                                        <p:tav tm="100000">
                                          <p:val>
                                            <p:strVal val="#ppt_h"/>
                                          </p:val>
                                        </p:tav>
                                      </p:tavLst>
                                    </p:anim>
                                    <p:animEffect transition="in" filter="fade">
                                      <p:cBhvr>
                                        <p:cTn id="42" dur="500"/>
                                        <p:tgtEl>
                                          <p:spTgt spid="10"/>
                                        </p:tgtEl>
                                      </p:cBhvr>
                                    </p:animEffect>
                                  </p:childTnLst>
                                  <p:subTnLst>
                                    <p:audio>
                                      <p:cMediaNode>
                                        <p:cTn display="0" masterRel="sameClick">
                                          <p:stCondLst>
                                            <p:cond evt="begin" delay="0">
                                              <p:tn val="38"/>
                                            </p:cond>
                                          </p:stCondLst>
                                          <p:endCondLst>
                                            <p:cond evt="onStopAudio" delay="0">
                                              <p:tgtEl>
                                                <p:sldTgt/>
                                              </p:tgtEl>
                                            </p:cond>
                                          </p:endCondLst>
                                        </p:cTn>
                                        <p:tgtEl>
                                          <p:sndTgt r:embed="rId5" name="cashreg.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53"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subTnLst>
                                    <p:audio>
                                      <p:cMediaNode>
                                        <p:cTn display="0" masterRel="sameClick">
                                          <p:stCondLst>
                                            <p:cond evt="begin" delay="0">
                                              <p:tn val="45"/>
                                            </p:cond>
                                          </p:stCondLst>
                                          <p:endCondLst>
                                            <p:cond evt="onStopAudio" delay="0">
                                              <p:tgtEl>
                                                <p:sldTgt/>
                                              </p:tgtEl>
                                            </p:cond>
                                          </p:endCondLst>
                                        </p:cTn>
                                        <p:tgtEl>
                                          <p:sndTgt r:embed="rId5" name="cashreg.wav"/>
                                        </p:tgtEl>
                                      </p:cMediaNode>
                                    </p:audio>
                                  </p:sub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4" fill="hold" nodeType="clickEffect">
                                  <p:stCondLst>
                                    <p:cond delay="0"/>
                                  </p:stCondLst>
                                  <p:childTnLst>
                                    <p:set>
                                      <p:cBhvr>
                                        <p:cTn id="53" dur="1" fill="hold">
                                          <p:stCondLst>
                                            <p:cond delay="0"/>
                                          </p:stCondLst>
                                        </p:cTn>
                                        <p:tgtEl>
                                          <p:spTgt spid="112642">
                                            <p:txEl>
                                              <p:pRg st="3" end="3"/>
                                            </p:txEl>
                                          </p:spTgt>
                                        </p:tgtEl>
                                        <p:attrNameLst>
                                          <p:attrName>style.visibility</p:attrName>
                                        </p:attrNameLst>
                                      </p:cBhvr>
                                      <p:to>
                                        <p:strVal val="visible"/>
                                      </p:to>
                                    </p:set>
                                    <p:anim calcmode="lin" valueType="num">
                                      <p:cBhvr additive="base">
                                        <p:cTn id="54" dur="500" fill="hold"/>
                                        <p:tgtEl>
                                          <p:spTgt spid="112642">
                                            <p:txEl>
                                              <p:pRg st="3" end="3"/>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11264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4" name="arrow.wav"/>
                                        </p:tgtEl>
                                      </p:cMediaNode>
                                    </p:audio>
                                  </p:sub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4" fill="hold" nodeType="clickEffect">
                                  <p:stCondLst>
                                    <p:cond delay="0"/>
                                  </p:stCondLst>
                                  <p:childTnLst>
                                    <p:set>
                                      <p:cBhvr>
                                        <p:cTn id="59" dur="1" fill="hold">
                                          <p:stCondLst>
                                            <p:cond delay="0"/>
                                          </p:stCondLst>
                                        </p:cTn>
                                        <p:tgtEl>
                                          <p:spTgt spid="112642">
                                            <p:txEl>
                                              <p:pRg st="4" end="4"/>
                                            </p:txEl>
                                          </p:spTgt>
                                        </p:tgtEl>
                                        <p:attrNameLst>
                                          <p:attrName>style.visibility</p:attrName>
                                        </p:attrNameLst>
                                      </p:cBhvr>
                                      <p:to>
                                        <p:strVal val="visible"/>
                                      </p:to>
                                    </p:set>
                                    <p:anim calcmode="lin" valueType="num">
                                      <p:cBhvr additive="base">
                                        <p:cTn id="60" dur="500" fill="hold"/>
                                        <p:tgtEl>
                                          <p:spTgt spid="112642">
                                            <p:txEl>
                                              <p:pRg st="4" end="4"/>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1264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8"/>
                                            </p:cond>
                                          </p:stCondLst>
                                          <p:endCondLst>
                                            <p:cond evt="onStopAudio" delay="0">
                                              <p:tgtEl>
                                                <p:sldTgt/>
                                              </p:tgtEl>
                                            </p:cond>
                                          </p:endCondLst>
                                        </p:cTn>
                                        <p:tgtEl>
                                          <p:sndTgt r:embed="rId4" name="arrow.wav"/>
                                        </p:tgtEl>
                                      </p:cMediaNode>
                                    </p:audio>
                                  </p:sub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4" fill="hold" nodeType="clickEffect">
                                  <p:stCondLst>
                                    <p:cond delay="0"/>
                                  </p:stCondLst>
                                  <p:childTnLst>
                                    <p:set>
                                      <p:cBhvr>
                                        <p:cTn id="65" dur="1" fill="hold">
                                          <p:stCondLst>
                                            <p:cond delay="0"/>
                                          </p:stCondLst>
                                        </p:cTn>
                                        <p:tgtEl>
                                          <p:spTgt spid="112642">
                                            <p:txEl>
                                              <p:pRg st="5" end="5"/>
                                            </p:txEl>
                                          </p:spTgt>
                                        </p:tgtEl>
                                        <p:attrNameLst>
                                          <p:attrName>style.visibility</p:attrName>
                                        </p:attrNameLst>
                                      </p:cBhvr>
                                      <p:to>
                                        <p:strVal val="visible"/>
                                      </p:to>
                                    </p:set>
                                    <p:anim calcmode="lin" valueType="num">
                                      <p:cBhvr additive="base">
                                        <p:cTn id="66" dur="500" fill="hold"/>
                                        <p:tgtEl>
                                          <p:spTgt spid="112642">
                                            <p:txEl>
                                              <p:pRg st="5" end="5"/>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11264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4"/>
                                            </p:cond>
                                          </p:stCondLst>
                                          <p:endCondLst>
                                            <p:cond evt="onStopAudio" delay="0">
                                              <p:tgtEl>
                                                <p:sldTgt/>
                                              </p:tgtEl>
                                            </p:cond>
                                          </p:endCondLst>
                                        </p:cTn>
                                        <p:tgtEl>
                                          <p:sndTgt r:embed="rId4" name="arrow.wav"/>
                                        </p:tgtEl>
                                      </p:cMediaNode>
                                    </p:audio>
                                  </p:subTnLst>
                                </p:cTn>
                              </p:par>
                            </p:childTnLst>
                          </p:cTn>
                        </p:par>
                      </p:childTnLst>
                    </p:cTn>
                  </p:par>
                  <p:par>
                    <p:cTn id="68" fill="hold" nodeType="clickPar">
                      <p:stCondLst>
                        <p:cond delay="indefinite"/>
                      </p:stCondLst>
                      <p:childTnLst>
                        <p:par>
                          <p:cTn id="69" fill="hold" nodeType="withGroup">
                            <p:stCondLst>
                              <p:cond delay="0"/>
                            </p:stCondLst>
                            <p:childTnLst>
                              <p:par>
                                <p:cTn id="70" presetID="2" presetClass="entr" presetSubtype="4" fill="hold" nodeType="clickEffect">
                                  <p:stCondLst>
                                    <p:cond delay="0"/>
                                  </p:stCondLst>
                                  <p:childTnLst>
                                    <p:set>
                                      <p:cBhvr>
                                        <p:cTn id="71" dur="1" fill="hold">
                                          <p:stCondLst>
                                            <p:cond delay="0"/>
                                          </p:stCondLst>
                                        </p:cTn>
                                        <p:tgtEl>
                                          <p:spTgt spid="112642">
                                            <p:txEl>
                                              <p:pRg st="6" end="6"/>
                                            </p:txEl>
                                          </p:spTgt>
                                        </p:tgtEl>
                                        <p:attrNameLst>
                                          <p:attrName>style.visibility</p:attrName>
                                        </p:attrNameLst>
                                      </p:cBhvr>
                                      <p:to>
                                        <p:strVal val="visible"/>
                                      </p:to>
                                    </p:set>
                                    <p:anim calcmode="lin" valueType="num">
                                      <p:cBhvr additive="base">
                                        <p:cTn id="72" dur="500" fill="hold"/>
                                        <p:tgtEl>
                                          <p:spTgt spid="112642">
                                            <p:txEl>
                                              <p:pRg st="6" end="6"/>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112642">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0"/>
                                            </p:cond>
                                          </p:stCondLst>
                                          <p:endCondLst>
                                            <p:cond evt="onStopAudio" delay="0">
                                              <p:tgtEl>
                                                <p:sldTgt/>
                                              </p:tgtEl>
                                            </p:cond>
                                          </p:endCondLst>
                                        </p:cTn>
                                        <p:tgtEl>
                                          <p:sndTgt r:embed="rId4" name="arrow.wav"/>
                                        </p:tgtEl>
                                      </p:cMediaNode>
                                    </p:audio>
                                  </p:subTnLst>
                                </p:cTn>
                              </p:par>
                            </p:childTnLst>
                          </p:cTn>
                        </p:par>
                      </p:childTnLst>
                    </p:cTn>
                  </p:par>
                  <p:par>
                    <p:cTn id="74" fill="hold" nodeType="clickPar">
                      <p:stCondLst>
                        <p:cond delay="indefinite"/>
                      </p:stCondLst>
                      <p:childTnLst>
                        <p:par>
                          <p:cTn id="75" fill="hold" nodeType="withGroup">
                            <p:stCondLst>
                              <p:cond delay="0"/>
                            </p:stCondLst>
                            <p:childTnLst>
                              <p:par>
                                <p:cTn id="76" presetID="2" presetClass="entr" presetSubtype="4" fill="hold" nodeType="clickEffect">
                                  <p:stCondLst>
                                    <p:cond delay="0"/>
                                  </p:stCondLst>
                                  <p:childTnLst>
                                    <p:set>
                                      <p:cBhvr>
                                        <p:cTn id="77" dur="1" fill="hold">
                                          <p:stCondLst>
                                            <p:cond delay="0"/>
                                          </p:stCondLst>
                                        </p:cTn>
                                        <p:tgtEl>
                                          <p:spTgt spid="112642">
                                            <p:txEl>
                                              <p:pRg st="7" end="7"/>
                                            </p:txEl>
                                          </p:spTgt>
                                        </p:tgtEl>
                                        <p:attrNameLst>
                                          <p:attrName>style.visibility</p:attrName>
                                        </p:attrNameLst>
                                      </p:cBhvr>
                                      <p:to>
                                        <p:strVal val="visible"/>
                                      </p:to>
                                    </p:set>
                                    <p:anim calcmode="lin" valueType="num">
                                      <p:cBhvr additive="base">
                                        <p:cTn id="78" dur="500" fill="hold"/>
                                        <p:tgtEl>
                                          <p:spTgt spid="112642">
                                            <p:txEl>
                                              <p:pRg st="7" end="7"/>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12642">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6"/>
                                            </p:cond>
                                          </p:stCondLst>
                                          <p:endCondLst>
                                            <p:cond evt="onStopAudio" delay="0">
                                              <p:tgtEl>
                                                <p:sldTgt/>
                                              </p:tgtEl>
                                            </p:cond>
                                          </p:endCondLst>
                                        </p:cTn>
                                        <p:tgtEl>
                                          <p:sndTgt r:embed="rId4" name="arrow.wav"/>
                                        </p:tgtEl>
                                      </p:cMediaNode>
                                    </p:audio>
                                  </p:subTnLst>
                                </p:cTn>
                              </p:par>
                            </p:childTnLst>
                          </p:cTn>
                        </p:par>
                      </p:childTnLst>
                    </p:cTn>
                  </p:par>
                  <p:par>
                    <p:cTn id="80" fill="hold" nodeType="clickPar">
                      <p:stCondLst>
                        <p:cond delay="indefinite"/>
                      </p:stCondLst>
                      <p:childTnLst>
                        <p:par>
                          <p:cTn id="81" fill="hold" nodeType="withGroup">
                            <p:stCondLst>
                              <p:cond delay="0"/>
                            </p:stCondLst>
                            <p:childTnLst>
                              <p:par>
                                <p:cTn id="82" presetID="2" presetClass="entr" presetSubtype="4" fill="hold" nodeType="clickEffect">
                                  <p:stCondLst>
                                    <p:cond delay="0"/>
                                  </p:stCondLst>
                                  <p:childTnLst>
                                    <p:set>
                                      <p:cBhvr>
                                        <p:cTn id="83" dur="1" fill="hold">
                                          <p:stCondLst>
                                            <p:cond delay="0"/>
                                          </p:stCondLst>
                                        </p:cTn>
                                        <p:tgtEl>
                                          <p:spTgt spid="112642">
                                            <p:txEl>
                                              <p:pRg st="8" end="8"/>
                                            </p:txEl>
                                          </p:spTgt>
                                        </p:tgtEl>
                                        <p:attrNameLst>
                                          <p:attrName>style.visibility</p:attrName>
                                        </p:attrNameLst>
                                      </p:cBhvr>
                                      <p:to>
                                        <p:strVal val="visible"/>
                                      </p:to>
                                    </p:set>
                                    <p:anim calcmode="lin" valueType="num">
                                      <p:cBhvr additive="base">
                                        <p:cTn id="84" dur="500" fill="hold"/>
                                        <p:tgtEl>
                                          <p:spTgt spid="112642">
                                            <p:txEl>
                                              <p:pRg st="8" end="8"/>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112642">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2"/>
                                            </p:cond>
                                          </p:stCondLst>
                                          <p:endCondLst>
                                            <p:cond evt="onStopAudio" delay="0">
                                              <p:tgtEl>
                                                <p:sldTgt/>
                                              </p:tgtEl>
                                            </p:cond>
                                          </p:endCondLst>
                                        </p:cTn>
                                        <p:tgtEl>
                                          <p:sndTgt r:embed="rId4" name="arrow.wav"/>
                                        </p:tgtEl>
                                      </p:cMediaNode>
                                    </p:audio>
                                  </p:subTnLst>
                                </p:cTn>
                              </p:par>
                            </p:childTnLst>
                          </p:cTn>
                        </p:par>
                      </p:childTnLst>
                    </p:cTn>
                  </p:par>
                  <p:par>
                    <p:cTn id="86" fill="hold" nodeType="clickPar">
                      <p:stCondLst>
                        <p:cond delay="indefinite"/>
                      </p:stCondLst>
                      <p:childTnLst>
                        <p:par>
                          <p:cTn id="87" fill="hold" nodeType="withGroup">
                            <p:stCondLst>
                              <p:cond delay="0"/>
                            </p:stCondLst>
                            <p:childTnLst>
                              <p:par>
                                <p:cTn id="88" presetID="2" presetClass="entr" presetSubtype="4" fill="hold" nodeType="clickEffect">
                                  <p:stCondLst>
                                    <p:cond delay="0"/>
                                  </p:stCondLst>
                                  <p:childTnLst>
                                    <p:set>
                                      <p:cBhvr>
                                        <p:cTn id="89" dur="1" fill="hold">
                                          <p:stCondLst>
                                            <p:cond delay="0"/>
                                          </p:stCondLst>
                                        </p:cTn>
                                        <p:tgtEl>
                                          <p:spTgt spid="112642">
                                            <p:txEl>
                                              <p:pRg st="9" end="9"/>
                                            </p:txEl>
                                          </p:spTgt>
                                        </p:tgtEl>
                                        <p:attrNameLst>
                                          <p:attrName>style.visibility</p:attrName>
                                        </p:attrNameLst>
                                      </p:cBhvr>
                                      <p:to>
                                        <p:strVal val="visible"/>
                                      </p:to>
                                    </p:set>
                                    <p:anim calcmode="lin" valueType="num">
                                      <p:cBhvr additive="base">
                                        <p:cTn id="90" dur="500" fill="hold"/>
                                        <p:tgtEl>
                                          <p:spTgt spid="112642">
                                            <p:txEl>
                                              <p:pRg st="9" end="9"/>
                                            </p:txEl>
                                          </p:spTgt>
                                        </p:tgtEl>
                                        <p:attrNameLst>
                                          <p:attrName>ppt_x</p:attrName>
                                        </p:attrNameLst>
                                      </p:cBhvr>
                                      <p:tavLst>
                                        <p:tav tm="0">
                                          <p:val>
                                            <p:strVal val="#ppt_x"/>
                                          </p:val>
                                        </p:tav>
                                        <p:tav tm="100000">
                                          <p:val>
                                            <p:strVal val="#ppt_x"/>
                                          </p:val>
                                        </p:tav>
                                      </p:tavLst>
                                    </p:anim>
                                    <p:anim calcmode="lin" valueType="num">
                                      <p:cBhvr additive="base">
                                        <p:cTn id="91" dur="500" fill="hold"/>
                                        <p:tgtEl>
                                          <p:spTgt spid="112642">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4"/>
          <p:cNvSpPr>
            <a:spLocks noChangeArrowheads="1"/>
          </p:cNvSpPr>
          <p:nvPr/>
        </p:nvSpPr>
        <p:spPr bwMode="auto">
          <a:xfrm>
            <a:off x="685800" y="1338263"/>
            <a:ext cx="7772400" cy="5519737"/>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a:solidFill>
                  <a:srgbClr val="333399"/>
                </a:solidFill>
              </a:rPr>
              <a:t>Time dilation</a:t>
            </a:r>
            <a:r>
              <a:rPr lang="en-US" altLang="en-US" sz="2400">
                <a:solidFill>
                  <a:srgbClr val="333399"/>
                </a:solidFill>
              </a:rPr>
              <a:t> – Another look at the twin paradox</a:t>
            </a:r>
          </a:p>
          <a:p>
            <a:pPr>
              <a:buFontTx/>
              <a:buNone/>
            </a:pPr>
            <a:r>
              <a:rPr lang="en-US" altLang="en-US" sz="2400">
                <a:solidFill>
                  <a:srgbClr val="000000"/>
                </a:solidFill>
                <a:sym typeface="Symbol" pitchFamily="18" charset="2"/>
              </a:rPr>
              <a:t>Superimposing S’ on S, during the                                      outward journey we see the simple                                       time dilation of the spacetime                                         geometry.</a:t>
            </a:r>
          </a:p>
          <a:p>
            <a:pPr>
              <a:buFontTx/>
              <a:buNone/>
            </a:pPr>
            <a:r>
              <a:rPr lang="en-US" altLang="en-US" sz="2400">
                <a:solidFill>
                  <a:srgbClr val="000000"/>
                </a:solidFill>
                <a:sym typeface="Symbol" pitchFamily="18" charset="2"/>
              </a:rPr>
              <a:t>Now, instead of Einstein decelerating,                                       turning around, and accelerating in                                          the opposite direction to return, he                                           hands off  his clock to Max Planck,                                           who is already traveling back to Earth                                          at the return speed.</a:t>
            </a:r>
          </a:p>
          <a:p>
            <a:pPr>
              <a:buFontTx/>
              <a:buNone/>
            </a:pPr>
            <a:r>
              <a:rPr lang="en-US" altLang="en-US" sz="2400">
                <a:solidFill>
                  <a:srgbClr val="000000"/>
                </a:solidFill>
                <a:sym typeface="Symbol" pitchFamily="18" charset="2"/>
              </a:rPr>
              <a:t></a:t>
            </a:r>
            <a:r>
              <a:rPr lang="en-US" altLang="en-US" sz="2400"/>
              <a:t>Note the </a:t>
            </a:r>
            <a:r>
              <a:rPr lang="en-US" altLang="en-US" sz="2400" b="1">
                <a:solidFill>
                  <a:srgbClr val="0070C0"/>
                </a:solidFill>
              </a:rPr>
              <a:t>jump discontinuity</a:t>
            </a:r>
            <a:r>
              <a:rPr lang="en-US" altLang="en-US" sz="2400">
                <a:solidFill>
                  <a:srgbClr val="0070C0"/>
                </a:solidFill>
              </a:rPr>
              <a:t> </a:t>
            </a:r>
            <a:r>
              <a:rPr lang="en-US" altLang="en-US" sz="2400"/>
              <a:t>at the                                clock hand-off. This is where the clock accelerated to a new “time zone” and the twin aged most rapidly.</a:t>
            </a:r>
            <a:endParaRPr lang="en-US" altLang="en-US" sz="2400">
              <a:solidFill>
                <a:srgbClr val="000000"/>
              </a:solidFill>
            </a:endParaRPr>
          </a:p>
        </p:txBody>
      </p:sp>
      <p:sp>
        <p:nvSpPr>
          <p:cNvPr id="51203" name="Rectangle 118"/>
          <p:cNvSpPr>
            <a:spLocks noChangeArrowheads="1"/>
          </p:cNvSpPr>
          <p:nvPr/>
        </p:nvSpPr>
        <p:spPr bwMode="auto">
          <a:xfrm>
            <a:off x="685800" y="393700"/>
            <a:ext cx="77724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b="1">
                <a:solidFill>
                  <a:schemeClr val="tx2"/>
                </a:solidFill>
              </a:rPr>
              <a:t>Option A: Relativity</a:t>
            </a:r>
            <a:br>
              <a:rPr lang="en-US" altLang="en-US" sz="2800" b="1">
                <a:solidFill>
                  <a:schemeClr val="tx2"/>
                </a:solidFill>
              </a:rPr>
            </a:br>
            <a:r>
              <a:rPr lang="en-US" altLang="en-US" sz="2800"/>
              <a:t>A.3 – Spacetime diagrams</a:t>
            </a:r>
          </a:p>
        </p:txBody>
      </p:sp>
      <p:pic>
        <p:nvPicPr>
          <p:cNvPr id="51204" name="Picture 10"/>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86475" y="1925638"/>
            <a:ext cx="2133600" cy="38481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5" name="Picture 8"/>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94425" y="3232150"/>
            <a:ext cx="2552700" cy="24288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29"/>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60000">
            <a:off x="5900738" y="1717675"/>
            <a:ext cx="3228975" cy="33210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a:xfrm>
            <a:off x="6218238" y="5562600"/>
            <a:ext cx="106362" cy="106363"/>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p:nvPr/>
        </p:nvSpPr>
        <p:spPr>
          <a:xfrm>
            <a:off x="6308725" y="5165725"/>
            <a:ext cx="107950" cy="10795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p:cNvSpPr/>
          <p:nvPr/>
        </p:nvSpPr>
        <p:spPr>
          <a:xfrm>
            <a:off x="6210300" y="5186363"/>
            <a:ext cx="107950" cy="106362"/>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6418263" y="4787900"/>
            <a:ext cx="106362" cy="106363"/>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Oval 10"/>
          <p:cNvSpPr/>
          <p:nvPr/>
        </p:nvSpPr>
        <p:spPr>
          <a:xfrm>
            <a:off x="6216650" y="4837113"/>
            <a:ext cx="106363" cy="106362"/>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Oval 11"/>
          <p:cNvSpPr/>
          <p:nvPr/>
        </p:nvSpPr>
        <p:spPr>
          <a:xfrm>
            <a:off x="6510338" y="4410075"/>
            <a:ext cx="107950" cy="106363"/>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Oval 12"/>
          <p:cNvSpPr/>
          <p:nvPr/>
        </p:nvSpPr>
        <p:spPr>
          <a:xfrm>
            <a:off x="6205538" y="4473575"/>
            <a:ext cx="107950" cy="106363"/>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Oval 13"/>
          <p:cNvSpPr/>
          <p:nvPr/>
        </p:nvSpPr>
        <p:spPr>
          <a:xfrm>
            <a:off x="6604000" y="4016375"/>
            <a:ext cx="106363" cy="106363"/>
          </a:xfrm>
          <a:prstGeom prst="ellipse">
            <a:avLst/>
          </a:prstGeom>
          <a:solidFill>
            <a:srgbClr val="0066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Oval 14"/>
          <p:cNvSpPr/>
          <p:nvPr/>
        </p:nvSpPr>
        <p:spPr>
          <a:xfrm>
            <a:off x="6210300" y="4124325"/>
            <a:ext cx="107950" cy="106363"/>
          </a:xfrm>
          <a:prstGeom prst="ellipse">
            <a:avLst/>
          </a:prstGeom>
          <a:solidFill>
            <a:srgbClr val="0066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Oval 15"/>
          <p:cNvSpPr/>
          <p:nvPr/>
        </p:nvSpPr>
        <p:spPr>
          <a:xfrm>
            <a:off x="6216650" y="3892550"/>
            <a:ext cx="106363" cy="107950"/>
          </a:xfrm>
          <a:prstGeom prst="ellipse">
            <a:avLst/>
          </a:prstGeom>
          <a:solidFill>
            <a:srgbClr val="0066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Oval 16"/>
          <p:cNvSpPr/>
          <p:nvPr/>
        </p:nvSpPr>
        <p:spPr>
          <a:xfrm>
            <a:off x="6500813" y="3632200"/>
            <a:ext cx="106362" cy="106363"/>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Oval 17"/>
          <p:cNvSpPr/>
          <p:nvPr/>
        </p:nvSpPr>
        <p:spPr>
          <a:xfrm>
            <a:off x="6226175" y="3563938"/>
            <a:ext cx="106363" cy="106362"/>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Oval 18"/>
          <p:cNvSpPr/>
          <p:nvPr/>
        </p:nvSpPr>
        <p:spPr>
          <a:xfrm>
            <a:off x="6402388" y="3268663"/>
            <a:ext cx="106362" cy="106362"/>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Oval 19"/>
          <p:cNvSpPr/>
          <p:nvPr/>
        </p:nvSpPr>
        <p:spPr>
          <a:xfrm>
            <a:off x="6216650" y="3214688"/>
            <a:ext cx="106363" cy="106362"/>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Oval 20"/>
          <p:cNvSpPr/>
          <p:nvPr/>
        </p:nvSpPr>
        <p:spPr>
          <a:xfrm>
            <a:off x="6319838" y="2905125"/>
            <a:ext cx="106362" cy="106363"/>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Oval 21"/>
          <p:cNvSpPr/>
          <p:nvPr/>
        </p:nvSpPr>
        <p:spPr>
          <a:xfrm>
            <a:off x="6205538" y="2865438"/>
            <a:ext cx="107950" cy="106362"/>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Oval 22"/>
          <p:cNvSpPr/>
          <p:nvPr/>
        </p:nvSpPr>
        <p:spPr>
          <a:xfrm>
            <a:off x="6221413" y="2511425"/>
            <a:ext cx="106362" cy="106363"/>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1202">
                                            <p:txEl>
                                              <p:pRg st="1" end="1"/>
                                            </p:txEl>
                                          </p:spTgt>
                                        </p:tgtEl>
                                        <p:attrNameLst>
                                          <p:attrName>style.visibility</p:attrName>
                                        </p:attrNameLst>
                                      </p:cBhvr>
                                      <p:to>
                                        <p:strVal val="visible"/>
                                      </p:to>
                                    </p:set>
                                    <p:anim calcmode="lin" valueType="num">
                                      <p:cBhvr additive="base">
                                        <p:cTn id="7" dur="500" fill="hold"/>
                                        <p:tgtEl>
                                          <p:spTgt spid="5120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0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51204"/>
                                        </p:tgtEl>
                                        <p:attrNameLst>
                                          <p:attrName>style.visibility</p:attrName>
                                        </p:attrNameLst>
                                      </p:cBhvr>
                                      <p:to>
                                        <p:strVal val="visible"/>
                                      </p:to>
                                    </p:set>
                                    <p:animEffect transition="in" filter="fade">
                                      <p:cBhvr>
                                        <p:cTn id="13" dur="500"/>
                                        <p:tgtEl>
                                          <p:spTgt spid="5120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51205"/>
                                        </p:tgtEl>
                                        <p:attrNameLst>
                                          <p:attrName>style.visibility</p:attrName>
                                        </p:attrNameLst>
                                      </p:cBhvr>
                                      <p:to>
                                        <p:strVal val="visible"/>
                                      </p:to>
                                    </p:set>
                                    <p:animEffect transition="in" filter="fade">
                                      <p:cBhvr>
                                        <p:cTn id="18" dur="500"/>
                                        <p:tgtEl>
                                          <p:spTgt spid="51205"/>
                                        </p:tgtEl>
                                      </p:cBhvr>
                                    </p:animEffect>
                                  </p:childTnLst>
                                </p:cTn>
                              </p:par>
                            </p:childTnLst>
                          </p:cTn>
                        </p:par>
                        <p:par>
                          <p:cTn id="19" fill="hold" nodeType="afterGroup">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childTnLst>
                                  <p:subTnLst>
                                    <p:audio>
                                      <p:cMediaNode>
                                        <p:cTn display="0" masterRel="sameClick">
                                          <p:stCondLst>
                                            <p:cond evt="begin" delay="0">
                                              <p:tn val="20"/>
                                            </p:cond>
                                          </p:stCondLst>
                                          <p:endCondLst>
                                            <p:cond evt="onStopAudio" delay="0">
                                              <p:tgtEl>
                                                <p:sldTgt/>
                                              </p:tgtEl>
                                            </p:cond>
                                          </p:endCondLst>
                                        </p:cTn>
                                        <p:tgtEl>
                                          <p:sndTgt r:embed="rId3" name="camera.wav"/>
                                        </p:tgtEl>
                                      </p:cMediaNode>
                                    </p:audio>
                                  </p:subTnLst>
                                </p:cTn>
                              </p:par>
                            </p:childTnLst>
                          </p:cTn>
                        </p:par>
                        <p:par>
                          <p:cTn id="25" fill="hold" nodeType="afterGroup">
                            <p:stCondLst>
                              <p:cond delay="1000"/>
                            </p:stCondLst>
                            <p:childTnLst>
                              <p:par>
                                <p:cTn id="26" presetID="53" presetClass="entr" presetSubtype="16"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subTnLst>
                                    <p:audio>
                                      <p:cMediaNode>
                                        <p:cTn display="0" masterRel="sameClick">
                                          <p:stCondLst>
                                            <p:cond evt="begin" delay="0">
                                              <p:tn val="26"/>
                                            </p:cond>
                                          </p:stCondLst>
                                          <p:endCondLst>
                                            <p:cond evt="onStopAudio" delay="0">
                                              <p:tgtEl>
                                                <p:sldTgt/>
                                              </p:tgtEl>
                                            </p:cond>
                                          </p:endCondLst>
                                        </p:cTn>
                                        <p:tgtEl>
                                          <p:sndTgt r:embed="rId3" name="camera.wav"/>
                                        </p:tgtEl>
                                      </p:cMediaNode>
                                    </p:audio>
                                  </p:subTnLst>
                                </p:cTn>
                              </p:par>
                            </p:childTnLst>
                          </p:cTn>
                        </p:par>
                        <p:par>
                          <p:cTn id="31" fill="hold" nodeType="afterGroup">
                            <p:stCondLst>
                              <p:cond delay="15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subTnLst>
                                    <p:audio>
                                      <p:cMediaNode>
                                        <p:cTn display="0" masterRel="sameClick">
                                          <p:stCondLst>
                                            <p:cond evt="begin" delay="0">
                                              <p:tn val="32"/>
                                            </p:cond>
                                          </p:stCondLst>
                                          <p:endCondLst>
                                            <p:cond evt="onStopAudio" delay="0">
                                              <p:tgtEl>
                                                <p:sldTgt/>
                                              </p:tgtEl>
                                            </p:cond>
                                          </p:endCondLst>
                                        </p:cTn>
                                        <p:tgtEl>
                                          <p:sndTgt r:embed="rId3" name="camera.wav"/>
                                        </p:tgtEl>
                                      </p:cMediaNode>
                                    </p:audio>
                                  </p:subTnLst>
                                </p:cTn>
                              </p:par>
                            </p:childTnLst>
                          </p:cTn>
                        </p:par>
                        <p:par>
                          <p:cTn id="37" fill="hold" nodeType="afterGroup">
                            <p:stCondLst>
                              <p:cond delay="2000"/>
                            </p:stCondLst>
                            <p:childTnLst>
                              <p:par>
                                <p:cTn id="38" presetID="53" presetClass="entr" presetSubtype="16"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500" fill="hold"/>
                                        <p:tgtEl>
                                          <p:spTgt spid="10"/>
                                        </p:tgtEl>
                                        <p:attrNameLst>
                                          <p:attrName>ppt_w</p:attrName>
                                        </p:attrNameLst>
                                      </p:cBhvr>
                                      <p:tavLst>
                                        <p:tav tm="0">
                                          <p:val>
                                            <p:fltVal val="0"/>
                                          </p:val>
                                        </p:tav>
                                        <p:tav tm="100000">
                                          <p:val>
                                            <p:strVal val="#ppt_w"/>
                                          </p:val>
                                        </p:tav>
                                      </p:tavLst>
                                    </p:anim>
                                    <p:anim calcmode="lin" valueType="num">
                                      <p:cBhvr>
                                        <p:cTn id="41" dur="500" fill="hold"/>
                                        <p:tgtEl>
                                          <p:spTgt spid="10"/>
                                        </p:tgtEl>
                                        <p:attrNameLst>
                                          <p:attrName>ppt_h</p:attrName>
                                        </p:attrNameLst>
                                      </p:cBhvr>
                                      <p:tavLst>
                                        <p:tav tm="0">
                                          <p:val>
                                            <p:fltVal val="0"/>
                                          </p:val>
                                        </p:tav>
                                        <p:tav tm="100000">
                                          <p:val>
                                            <p:strVal val="#ppt_h"/>
                                          </p:val>
                                        </p:tav>
                                      </p:tavLst>
                                    </p:anim>
                                    <p:animEffect transition="in" filter="fade">
                                      <p:cBhvr>
                                        <p:cTn id="42" dur="500"/>
                                        <p:tgtEl>
                                          <p:spTgt spid="10"/>
                                        </p:tgtEl>
                                      </p:cBhvr>
                                    </p:animEffect>
                                  </p:childTnLst>
                                  <p:subTnLst>
                                    <p:audio>
                                      <p:cMediaNode>
                                        <p:cTn display="0" masterRel="sameClick">
                                          <p:stCondLst>
                                            <p:cond evt="begin" delay="0">
                                              <p:tn val="38"/>
                                            </p:cond>
                                          </p:stCondLst>
                                          <p:endCondLst>
                                            <p:cond evt="onStopAudio" delay="0">
                                              <p:tgtEl>
                                                <p:sldTgt/>
                                              </p:tgtEl>
                                            </p:cond>
                                          </p:endCondLst>
                                        </p:cTn>
                                        <p:tgtEl>
                                          <p:sndTgt r:embed="rId3" name="camera.wav"/>
                                        </p:tgtEl>
                                      </p:cMediaNode>
                                    </p:audio>
                                  </p:subTnLst>
                                </p:cTn>
                              </p:par>
                            </p:childTnLst>
                          </p:cTn>
                        </p:par>
                        <p:par>
                          <p:cTn id="43" fill="hold" nodeType="afterGroup">
                            <p:stCondLst>
                              <p:cond delay="2500"/>
                            </p:stCondLst>
                            <p:childTnLst>
                              <p:par>
                                <p:cTn id="44" presetID="53" presetClass="entr" presetSubtype="16"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p:cTn id="46" dur="500" fill="hold"/>
                                        <p:tgtEl>
                                          <p:spTgt spid="11"/>
                                        </p:tgtEl>
                                        <p:attrNameLst>
                                          <p:attrName>ppt_w</p:attrName>
                                        </p:attrNameLst>
                                      </p:cBhvr>
                                      <p:tavLst>
                                        <p:tav tm="0">
                                          <p:val>
                                            <p:fltVal val="0"/>
                                          </p:val>
                                        </p:tav>
                                        <p:tav tm="100000">
                                          <p:val>
                                            <p:strVal val="#ppt_w"/>
                                          </p:val>
                                        </p:tav>
                                      </p:tavLst>
                                    </p:anim>
                                    <p:anim calcmode="lin" valueType="num">
                                      <p:cBhvr>
                                        <p:cTn id="47" dur="500" fill="hold"/>
                                        <p:tgtEl>
                                          <p:spTgt spid="11"/>
                                        </p:tgtEl>
                                        <p:attrNameLst>
                                          <p:attrName>ppt_h</p:attrName>
                                        </p:attrNameLst>
                                      </p:cBhvr>
                                      <p:tavLst>
                                        <p:tav tm="0">
                                          <p:val>
                                            <p:fltVal val="0"/>
                                          </p:val>
                                        </p:tav>
                                        <p:tav tm="100000">
                                          <p:val>
                                            <p:strVal val="#ppt_h"/>
                                          </p:val>
                                        </p:tav>
                                      </p:tavLst>
                                    </p:anim>
                                    <p:animEffect transition="in" filter="fade">
                                      <p:cBhvr>
                                        <p:cTn id="48" dur="500"/>
                                        <p:tgtEl>
                                          <p:spTgt spid="11"/>
                                        </p:tgtEl>
                                      </p:cBhvr>
                                    </p:animEffect>
                                  </p:childTnLst>
                                  <p:subTnLst>
                                    <p:audio>
                                      <p:cMediaNode>
                                        <p:cTn display="0" masterRel="sameClick">
                                          <p:stCondLst>
                                            <p:cond evt="begin" delay="0">
                                              <p:tn val="44"/>
                                            </p:cond>
                                          </p:stCondLst>
                                          <p:endCondLst>
                                            <p:cond evt="onStopAudio" delay="0">
                                              <p:tgtEl>
                                                <p:sldTgt/>
                                              </p:tgtEl>
                                            </p:cond>
                                          </p:endCondLst>
                                        </p:cTn>
                                        <p:tgtEl>
                                          <p:sndTgt r:embed="rId3" name="camera.wav"/>
                                        </p:tgtEl>
                                      </p:cMediaNode>
                                    </p:audio>
                                  </p:subTnLst>
                                </p:cTn>
                              </p:par>
                            </p:childTnLst>
                          </p:cTn>
                        </p:par>
                        <p:par>
                          <p:cTn id="49" fill="hold" nodeType="afterGroup">
                            <p:stCondLst>
                              <p:cond delay="30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subTnLst>
                                    <p:audio>
                                      <p:cMediaNode>
                                        <p:cTn display="0" masterRel="sameClick">
                                          <p:stCondLst>
                                            <p:cond evt="begin" delay="0">
                                              <p:tn val="50"/>
                                            </p:cond>
                                          </p:stCondLst>
                                          <p:endCondLst>
                                            <p:cond evt="onStopAudio" delay="0">
                                              <p:tgtEl>
                                                <p:sldTgt/>
                                              </p:tgtEl>
                                            </p:cond>
                                          </p:endCondLst>
                                        </p:cTn>
                                        <p:tgtEl>
                                          <p:sndTgt r:embed="rId3" name="camera.wav"/>
                                        </p:tgtEl>
                                      </p:cMediaNode>
                                    </p:audio>
                                  </p:subTnLst>
                                </p:cTn>
                              </p:par>
                            </p:childTnLst>
                          </p:cTn>
                        </p:par>
                        <p:par>
                          <p:cTn id="55" fill="hold" nodeType="afterGroup">
                            <p:stCondLst>
                              <p:cond delay="3500"/>
                            </p:stCondLst>
                            <p:childTnLst>
                              <p:par>
                                <p:cTn id="56" presetID="53" presetClass="entr" presetSubtype="16"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p:cTn id="58" dur="500" fill="hold"/>
                                        <p:tgtEl>
                                          <p:spTgt spid="13"/>
                                        </p:tgtEl>
                                        <p:attrNameLst>
                                          <p:attrName>ppt_w</p:attrName>
                                        </p:attrNameLst>
                                      </p:cBhvr>
                                      <p:tavLst>
                                        <p:tav tm="0">
                                          <p:val>
                                            <p:fltVal val="0"/>
                                          </p:val>
                                        </p:tav>
                                        <p:tav tm="100000">
                                          <p:val>
                                            <p:strVal val="#ppt_w"/>
                                          </p:val>
                                        </p:tav>
                                      </p:tavLst>
                                    </p:anim>
                                    <p:anim calcmode="lin" valueType="num">
                                      <p:cBhvr>
                                        <p:cTn id="59" dur="500" fill="hold"/>
                                        <p:tgtEl>
                                          <p:spTgt spid="13"/>
                                        </p:tgtEl>
                                        <p:attrNameLst>
                                          <p:attrName>ppt_h</p:attrName>
                                        </p:attrNameLst>
                                      </p:cBhvr>
                                      <p:tavLst>
                                        <p:tav tm="0">
                                          <p:val>
                                            <p:fltVal val="0"/>
                                          </p:val>
                                        </p:tav>
                                        <p:tav tm="100000">
                                          <p:val>
                                            <p:strVal val="#ppt_h"/>
                                          </p:val>
                                        </p:tav>
                                      </p:tavLst>
                                    </p:anim>
                                    <p:animEffect transition="in" filter="fade">
                                      <p:cBhvr>
                                        <p:cTn id="60" dur="500"/>
                                        <p:tgtEl>
                                          <p:spTgt spid="13"/>
                                        </p:tgtEl>
                                      </p:cBhvr>
                                    </p:animEffect>
                                  </p:childTnLst>
                                  <p:subTnLst>
                                    <p:audio>
                                      <p:cMediaNode>
                                        <p:cTn display="0" masterRel="sameClick">
                                          <p:stCondLst>
                                            <p:cond evt="begin" delay="0">
                                              <p:tn val="56"/>
                                            </p:cond>
                                          </p:stCondLst>
                                          <p:endCondLst>
                                            <p:cond evt="onStopAudio" delay="0">
                                              <p:tgtEl>
                                                <p:sldTgt/>
                                              </p:tgtEl>
                                            </p:cond>
                                          </p:endCondLst>
                                        </p:cTn>
                                        <p:tgtEl>
                                          <p:sndTgt r:embed="rId3" name="camera.wav"/>
                                        </p:tgtEl>
                                      </p:cMediaNode>
                                    </p:audio>
                                  </p:subTnLst>
                                </p:cTn>
                              </p:par>
                            </p:childTnLst>
                          </p:cTn>
                        </p:par>
                        <p:par>
                          <p:cTn id="61" fill="hold" nodeType="afterGroup">
                            <p:stCondLst>
                              <p:cond delay="40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subTnLst>
                                    <p:audio>
                                      <p:cMediaNode>
                                        <p:cTn display="0" masterRel="sameClick">
                                          <p:stCondLst>
                                            <p:cond evt="begin" delay="0">
                                              <p:tn val="62"/>
                                            </p:cond>
                                          </p:stCondLst>
                                          <p:endCondLst>
                                            <p:cond evt="onStopAudio" delay="0">
                                              <p:tgtEl>
                                                <p:sldTgt/>
                                              </p:tgtEl>
                                            </p:cond>
                                          </p:endCondLst>
                                        </p:cTn>
                                        <p:tgtEl>
                                          <p:sndTgt r:embed="rId3" name="camera.wav"/>
                                        </p:tgtEl>
                                      </p:cMediaNode>
                                    </p:audio>
                                  </p:subTnLst>
                                </p:cTn>
                              </p:par>
                            </p:childTnLst>
                          </p:cTn>
                        </p:par>
                        <p:par>
                          <p:cTn id="67" fill="hold" nodeType="afterGroup">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500" fill="hold"/>
                                        <p:tgtEl>
                                          <p:spTgt spid="15"/>
                                        </p:tgtEl>
                                        <p:attrNameLst>
                                          <p:attrName>ppt_w</p:attrName>
                                        </p:attrNameLst>
                                      </p:cBhvr>
                                      <p:tavLst>
                                        <p:tav tm="0">
                                          <p:val>
                                            <p:fltVal val="0"/>
                                          </p:val>
                                        </p:tav>
                                        <p:tav tm="100000">
                                          <p:val>
                                            <p:strVal val="#ppt_w"/>
                                          </p:val>
                                        </p:tav>
                                      </p:tavLst>
                                    </p:anim>
                                    <p:anim calcmode="lin" valueType="num">
                                      <p:cBhvr>
                                        <p:cTn id="71" dur="500" fill="hold"/>
                                        <p:tgtEl>
                                          <p:spTgt spid="15"/>
                                        </p:tgtEl>
                                        <p:attrNameLst>
                                          <p:attrName>ppt_h</p:attrName>
                                        </p:attrNameLst>
                                      </p:cBhvr>
                                      <p:tavLst>
                                        <p:tav tm="0">
                                          <p:val>
                                            <p:fltVal val="0"/>
                                          </p:val>
                                        </p:tav>
                                        <p:tav tm="100000">
                                          <p:val>
                                            <p:strVal val="#ppt_h"/>
                                          </p:val>
                                        </p:tav>
                                      </p:tavLst>
                                    </p:anim>
                                    <p:animEffect transition="in" filter="fade">
                                      <p:cBhvr>
                                        <p:cTn id="72" dur="500"/>
                                        <p:tgtEl>
                                          <p:spTgt spid="15"/>
                                        </p:tgtEl>
                                      </p:cBhvr>
                                    </p:animEffect>
                                  </p:childTnLst>
                                  <p:subTnLst>
                                    <p:audio>
                                      <p:cMediaNode>
                                        <p:cTn display="0" masterRel="sameClick">
                                          <p:stCondLst>
                                            <p:cond evt="begin" delay="0">
                                              <p:tn val="68"/>
                                            </p:cond>
                                          </p:stCondLst>
                                          <p:endCondLst>
                                            <p:cond evt="onStopAudio" delay="0">
                                              <p:tgtEl>
                                                <p:sldTgt/>
                                              </p:tgtEl>
                                            </p:cond>
                                          </p:endCondLst>
                                        </p:cTn>
                                        <p:tgtEl>
                                          <p:sndTgt r:embed="rId3" name="camera.wav"/>
                                        </p:tgtEl>
                                      </p:cMediaNode>
                                    </p:audio>
                                  </p:subTnLst>
                                </p:cTn>
                              </p:par>
                            </p:childTnLst>
                          </p:cTn>
                        </p:par>
                      </p:childTnLst>
                    </p:cTn>
                  </p:par>
                  <p:par>
                    <p:cTn id="73" fill="hold" nodeType="clickPar">
                      <p:stCondLst>
                        <p:cond delay="indefinite"/>
                      </p:stCondLst>
                      <p:childTnLst>
                        <p:par>
                          <p:cTn id="74" fill="hold" nodeType="withGroup">
                            <p:stCondLst>
                              <p:cond delay="0"/>
                            </p:stCondLst>
                            <p:childTnLst>
                              <p:par>
                                <p:cTn id="75" presetID="2" presetClass="entr" presetSubtype="4" fill="hold" nodeType="clickEffect">
                                  <p:stCondLst>
                                    <p:cond delay="0"/>
                                  </p:stCondLst>
                                  <p:childTnLst>
                                    <p:set>
                                      <p:cBhvr>
                                        <p:cTn id="76" dur="1" fill="hold">
                                          <p:stCondLst>
                                            <p:cond delay="0"/>
                                          </p:stCondLst>
                                        </p:cTn>
                                        <p:tgtEl>
                                          <p:spTgt spid="51202">
                                            <p:txEl>
                                              <p:pRg st="2" end="2"/>
                                            </p:txEl>
                                          </p:spTgt>
                                        </p:tgtEl>
                                        <p:attrNameLst>
                                          <p:attrName>style.visibility</p:attrName>
                                        </p:attrNameLst>
                                      </p:cBhvr>
                                      <p:to>
                                        <p:strVal val="visible"/>
                                      </p:to>
                                    </p:set>
                                    <p:anim calcmode="lin" valueType="num">
                                      <p:cBhvr additive="base">
                                        <p:cTn id="77" dur="500" fill="hold"/>
                                        <p:tgtEl>
                                          <p:spTgt spid="51202">
                                            <p:txEl>
                                              <p:pRg st="2" end="2"/>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5120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5"/>
                                            </p:cond>
                                          </p:stCondLst>
                                          <p:endCondLst>
                                            <p:cond evt="onStopAudio" delay="0">
                                              <p:tgtEl>
                                                <p:sldTgt/>
                                              </p:tgtEl>
                                            </p:cond>
                                          </p:endCondLst>
                                        </p:cTn>
                                        <p:tgtEl>
                                          <p:sndTgt r:embed="rId4" name="arrow.wav"/>
                                        </p:tgtEl>
                                      </p:cMediaNode>
                                    </p:audio>
                                  </p:subTnLst>
                                </p:cTn>
                              </p:par>
                            </p:childTnLst>
                          </p:cTn>
                        </p:par>
                      </p:childTnLst>
                    </p:cTn>
                  </p:par>
                  <p:par>
                    <p:cTn id="79" fill="hold" nodeType="clickPar">
                      <p:stCondLst>
                        <p:cond delay="indefinite"/>
                      </p:stCondLst>
                      <p:childTnLst>
                        <p:par>
                          <p:cTn id="80" fill="hold" nodeType="withGroup">
                            <p:stCondLst>
                              <p:cond delay="0"/>
                            </p:stCondLst>
                            <p:childTnLst>
                              <p:par>
                                <p:cTn id="81" presetID="10" presetClass="entr" presetSubtype="0" fill="hold" nodeType="clickEffect">
                                  <p:stCondLst>
                                    <p:cond delay="0"/>
                                  </p:stCondLst>
                                  <p:childTnLst>
                                    <p:set>
                                      <p:cBhvr>
                                        <p:cTn id="82" dur="1" fill="hold">
                                          <p:stCondLst>
                                            <p:cond delay="0"/>
                                          </p:stCondLst>
                                        </p:cTn>
                                        <p:tgtEl>
                                          <p:spTgt spid="34822"/>
                                        </p:tgtEl>
                                        <p:attrNameLst>
                                          <p:attrName>style.visibility</p:attrName>
                                        </p:attrNameLst>
                                      </p:cBhvr>
                                      <p:to>
                                        <p:strVal val="visible"/>
                                      </p:to>
                                    </p:set>
                                    <p:animEffect transition="in" filter="fade">
                                      <p:cBhvr>
                                        <p:cTn id="83" dur="500"/>
                                        <p:tgtEl>
                                          <p:spTgt spid="34822"/>
                                        </p:tgtEl>
                                      </p:cBhvr>
                                    </p:animEffect>
                                  </p:childTnLst>
                                </p:cTn>
                              </p:par>
                            </p:childTnLst>
                          </p:cTn>
                        </p:par>
                        <p:par>
                          <p:cTn id="84" fill="hold" nodeType="afterGroup">
                            <p:stCondLst>
                              <p:cond delay="500"/>
                            </p:stCondLst>
                            <p:childTnLst>
                              <p:par>
                                <p:cTn id="85" presetID="53" presetClass="entr" presetSubtype="16"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subTnLst>
                                    <p:audio>
                                      <p:cMediaNode>
                                        <p:cTn display="0" masterRel="sameClick">
                                          <p:stCondLst>
                                            <p:cond evt="begin" delay="0">
                                              <p:tn val="85"/>
                                            </p:cond>
                                          </p:stCondLst>
                                          <p:endCondLst>
                                            <p:cond evt="onStopAudio" delay="0">
                                              <p:tgtEl>
                                                <p:sldTgt/>
                                              </p:tgtEl>
                                            </p:cond>
                                          </p:endCondLst>
                                        </p:cTn>
                                        <p:tgtEl>
                                          <p:sndTgt r:embed="rId3" name="camera.wav"/>
                                        </p:tgtEl>
                                      </p:cMediaNode>
                                    </p:audio>
                                  </p:subTnLst>
                                </p:cTn>
                              </p:par>
                            </p:childTnLst>
                          </p:cTn>
                        </p:par>
                        <p:par>
                          <p:cTn id="90" fill="hold" nodeType="afterGroup">
                            <p:stCondLst>
                              <p:cond delay="1000"/>
                            </p:stCondLst>
                            <p:childTnLst>
                              <p:par>
                                <p:cTn id="91" presetID="53" presetClass="entr" presetSubtype="16" fill="hold" grpId="0" nodeType="afterEffect">
                                  <p:stCondLst>
                                    <p:cond delay="0"/>
                                  </p:stCondLst>
                                  <p:childTnLst>
                                    <p:set>
                                      <p:cBhvr>
                                        <p:cTn id="92" dur="1" fill="hold">
                                          <p:stCondLst>
                                            <p:cond delay="0"/>
                                          </p:stCondLst>
                                        </p:cTn>
                                        <p:tgtEl>
                                          <p:spTgt spid="17"/>
                                        </p:tgtEl>
                                        <p:attrNameLst>
                                          <p:attrName>style.visibility</p:attrName>
                                        </p:attrNameLst>
                                      </p:cBhvr>
                                      <p:to>
                                        <p:strVal val="visible"/>
                                      </p:to>
                                    </p:set>
                                    <p:anim calcmode="lin" valueType="num">
                                      <p:cBhvr>
                                        <p:cTn id="93" dur="500" fill="hold"/>
                                        <p:tgtEl>
                                          <p:spTgt spid="17"/>
                                        </p:tgtEl>
                                        <p:attrNameLst>
                                          <p:attrName>ppt_w</p:attrName>
                                        </p:attrNameLst>
                                      </p:cBhvr>
                                      <p:tavLst>
                                        <p:tav tm="0">
                                          <p:val>
                                            <p:fltVal val="0"/>
                                          </p:val>
                                        </p:tav>
                                        <p:tav tm="100000">
                                          <p:val>
                                            <p:strVal val="#ppt_w"/>
                                          </p:val>
                                        </p:tav>
                                      </p:tavLst>
                                    </p:anim>
                                    <p:anim calcmode="lin" valueType="num">
                                      <p:cBhvr>
                                        <p:cTn id="94" dur="500" fill="hold"/>
                                        <p:tgtEl>
                                          <p:spTgt spid="17"/>
                                        </p:tgtEl>
                                        <p:attrNameLst>
                                          <p:attrName>ppt_h</p:attrName>
                                        </p:attrNameLst>
                                      </p:cBhvr>
                                      <p:tavLst>
                                        <p:tav tm="0">
                                          <p:val>
                                            <p:fltVal val="0"/>
                                          </p:val>
                                        </p:tav>
                                        <p:tav tm="100000">
                                          <p:val>
                                            <p:strVal val="#ppt_h"/>
                                          </p:val>
                                        </p:tav>
                                      </p:tavLst>
                                    </p:anim>
                                    <p:animEffect transition="in" filter="fade">
                                      <p:cBhvr>
                                        <p:cTn id="95" dur="500"/>
                                        <p:tgtEl>
                                          <p:spTgt spid="17"/>
                                        </p:tgtEl>
                                      </p:cBhvr>
                                    </p:animEffect>
                                  </p:childTnLst>
                                  <p:subTnLst>
                                    <p:audio>
                                      <p:cMediaNode>
                                        <p:cTn display="0" masterRel="sameClick">
                                          <p:stCondLst>
                                            <p:cond evt="begin" delay="0">
                                              <p:tn val="91"/>
                                            </p:cond>
                                          </p:stCondLst>
                                          <p:endCondLst>
                                            <p:cond evt="onStopAudio" delay="0">
                                              <p:tgtEl>
                                                <p:sldTgt/>
                                              </p:tgtEl>
                                            </p:cond>
                                          </p:endCondLst>
                                        </p:cTn>
                                        <p:tgtEl>
                                          <p:sndTgt r:embed="rId3" name="camera.wav"/>
                                        </p:tgtEl>
                                      </p:cMediaNode>
                                    </p:audio>
                                  </p:subTnLst>
                                </p:cTn>
                              </p:par>
                            </p:childTnLst>
                          </p:cTn>
                        </p:par>
                        <p:par>
                          <p:cTn id="96" fill="hold" nodeType="afterGroup">
                            <p:stCondLst>
                              <p:cond delay="1500"/>
                            </p:stCondLst>
                            <p:childTnLst>
                              <p:par>
                                <p:cTn id="97" presetID="53" presetClass="entr" presetSubtype="16" fill="hold" grpId="0" nodeType="afterEffect">
                                  <p:stCondLst>
                                    <p:cond delay="0"/>
                                  </p:stCondLst>
                                  <p:childTnLst>
                                    <p:set>
                                      <p:cBhvr>
                                        <p:cTn id="98" dur="1" fill="hold">
                                          <p:stCondLst>
                                            <p:cond delay="0"/>
                                          </p:stCondLst>
                                        </p:cTn>
                                        <p:tgtEl>
                                          <p:spTgt spid="18"/>
                                        </p:tgtEl>
                                        <p:attrNameLst>
                                          <p:attrName>style.visibility</p:attrName>
                                        </p:attrNameLst>
                                      </p:cBhvr>
                                      <p:to>
                                        <p:strVal val="visible"/>
                                      </p:to>
                                    </p:set>
                                    <p:anim calcmode="lin" valueType="num">
                                      <p:cBhvr>
                                        <p:cTn id="99" dur="500" fill="hold"/>
                                        <p:tgtEl>
                                          <p:spTgt spid="18"/>
                                        </p:tgtEl>
                                        <p:attrNameLst>
                                          <p:attrName>ppt_w</p:attrName>
                                        </p:attrNameLst>
                                      </p:cBhvr>
                                      <p:tavLst>
                                        <p:tav tm="0">
                                          <p:val>
                                            <p:fltVal val="0"/>
                                          </p:val>
                                        </p:tav>
                                        <p:tav tm="100000">
                                          <p:val>
                                            <p:strVal val="#ppt_w"/>
                                          </p:val>
                                        </p:tav>
                                      </p:tavLst>
                                    </p:anim>
                                    <p:anim calcmode="lin" valueType="num">
                                      <p:cBhvr>
                                        <p:cTn id="100" dur="500" fill="hold"/>
                                        <p:tgtEl>
                                          <p:spTgt spid="18"/>
                                        </p:tgtEl>
                                        <p:attrNameLst>
                                          <p:attrName>ppt_h</p:attrName>
                                        </p:attrNameLst>
                                      </p:cBhvr>
                                      <p:tavLst>
                                        <p:tav tm="0">
                                          <p:val>
                                            <p:fltVal val="0"/>
                                          </p:val>
                                        </p:tav>
                                        <p:tav tm="100000">
                                          <p:val>
                                            <p:strVal val="#ppt_h"/>
                                          </p:val>
                                        </p:tav>
                                      </p:tavLst>
                                    </p:anim>
                                    <p:animEffect transition="in" filter="fade">
                                      <p:cBhvr>
                                        <p:cTn id="101" dur="500"/>
                                        <p:tgtEl>
                                          <p:spTgt spid="18"/>
                                        </p:tgtEl>
                                      </p:cBhvr>
                                    </p:animEffect>
                                  </p:childTnLst>
                                  <p:subTnLst>
                                    <p:audio>
                                      <p:cMediaNode>
                                        <p:cTn display="0" masterRel="sameClick">
                                          <p:stCondLst>
                                            <p:cond evt="begin" delay="0">
                                              <p:tn val="97"/>
                                            </p:cond>
                                          </p:stCondLst>
                                          <p:endCondLst>
                                            <p:cond evt="onStopAudio" delay="0">
                                              <p:tgtEl>
                                                <p:sldTgt/>
                                              </p:tgtEl>
                                            </p:cond>
                                          </p:endCondLst>
                                        </p:cTn>
                                        <p:tgtEl>
                                          <p:sndTgt r:embed="rId3" name="camera.wav"/>
                                        </p:tgtEl>
                                      </p:cMediaNode>
                                    </p:audio>
                                  </p:subTnLst>
                                </p:cTn>
                              </p:par>
                            </p:childTnLst>
                          </p:cTn>
                        </p:par>
                        <p:par>
                          <p:cTn id="102" fill="hold" nodeType="afterGroup">
                            <p:stCondLst>
                              <p:cond delay="2000"/>
                            </p:stCondLst>
                            <p:childTnLst>
                              <p:par>
                                <p:cTn id="103" presetID="53" presetClass="entr" presetSubtype="16" fill="hold" grpId="0" nodeType="afterEffect">
                                  <p:stCondLst>
                                    <p:cond delay="0"/>
                                  </p:stCondLst>
                                  <p:childTnLst>
                                    <p:set>
                                      <p:cBhvr>
                                        <p:cTn id="104" dur="1" fill="hold">
                                          <p:stCondLst>
                                            <p:cond delay="0"/>
                                          </p:stCondLst>
                                        </p:cTn>
                                        <p:tgtEl>
                                          <p:spTgt spid="19"/>
                                        </p:tgtEl>
                                        <p:attrNameLst>
                                          <p:attrName>style.visibility</p:attrName>
                                        </p:attrNameLst>
                                      </p:cBhvr>
                                      <p:to>
                                        <p:strVal val="visible"/>
                                      </p:to>
                                    </p:set>
                                    <p:anim calcmode="lin" valueType="num">
                                      <p:cBhvr>
                                        <p:cTn id="105" dur="500" fill="hold"/>
                                        <p:tgtEl>
                                          <p:spTgt spid="19"/>
                                        </p:tgtEl>
                                        <p:attrNameLst>
                                          <p:attrName>ppt_w</p:attrName>
                                        </p:attrNameLst>
                                      </p:cBhvr>
                                      <p:tavLst>
                                        <p:tav tm="0">
                                          <p:val>
                                            <p:fltVal val="0"/>
                                          </p:val>
                                        </p:tav>
                                        <p:tav tm="100000">
                                          <p:val>
                                            <p:strVal val="#ppt_w"/>
                                          </p:val>
                                        </p:tav>
                                      </p:tavLst>
                                    </p:anim>
                                    <p:anim calcmode="lin" valueType="num">
                                      <p:cBhvr>
                                        <p:cTn id="106" dur="500" fill="hold"/>
                                        <p:tgtEl>
                                          <p:spTgt spid="19"/>
                                        </p:tgtEl>
                                        <p:attrNameLst>
                                          <p:attrName>ppt_h</p:attrName>
                                        </p:attrNameLst>
                                      </p:cBhvr>
                                      <p:tavLst>
                                        <p:tav tm="0">
                                          <p:val>
                                            <p:fltVal val="0"/>
                                          </p:val>
                                        </p:tav>
                                        <p:tav tm="100000">
                                          <p:val>
                                            <p:strVal val="#ppt_h"/>
                                          </p:val>
                                        </p:tav>
                                      </p:tavLst>
                                    </p:anim>
                                    <p:animEffect transition="in" filter="fade">
                                      <p:cBhvr>
                                        <p:cTn id="107" dur="500"/>
                                        <p:tgtEl>
                                          <p:spTgt spid="19"/>
                                        </p:tgtEl>
                                      </p:cBhvr>
                                    </p:animEffect>
                                  </p:childTnLst>
                                  <p:subTnLst>
                                    <p:audio>
                                      <p:cMediaNode>
                                        <p:cTn display="0" masterRel="sameClick">
                                          <p:stCondLst>
                                            <p:cond evt="begin" delay="0">
                                              <p:tn val="103"/>
                                            </p:cond>
                                          </p:stCondLst>
                                          <p:endCondLst>
                                            <p:cond evt="onStopAudio" delay="0">
                                              <p:tgtEl>
                                                <p:sldTgt/>
                                              </p:tgtEl>
                                            </p:cond>
                                          </p:endCondLst>
                                        </p:cTn>
                                        <p:tgtEl>
                                          <p:sndTgt r:embed="rId3" name="camera.wav"/>
                                        </p:tgtEl>
                                      </p:cMediaNode>
                                    </p:audio>
                                  </p:subTnLst>
                                </p:cTn>
                              </p:par>
                            </p:childTnLst>
                          </p:cTn>
                        </p:par>
                        <p:par>
                          <p:cTn id="108" fill="hold" nodeType="afterGroup">
                            <p:stCondLst>
                              <p:cond delay="2500"/>
                            </p:stCondLst>
                            <p:childTnLst>
                              <p:par>
                                <p:cTn id="109" presetID="53" presetClass="entr" presetSubtype="16"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subTnLst>
                                    <p:audio>
                                      <p:cMediaNode>
                                        <p:cTn display="0" masterRel="sameClick">
                                          <p:stCondLst>
                                            <p:cond evt="begin" delay="0">
                                              <p:tn val="109"/>
                                            </p:cond>
                                          </p:stCondLst>
                                          <p:endCondLst>
                                            <p:cond evt="onStopAudio" delay="0">
                                              <p:tgtEl>
                                                <p:sldTgt/>
                                              </p:tgtEl>
                                            </p:cond>
                                          </p:endCondLst>
                                        </p:cTn>
                                        <p:tgtEl>
                                          <p:sndTgt r:embed="rId3" name="camera.wav"/>
                                        </p:tgtEl>
                                      </p:cMediaNode>
                                    </p:audio>
                                  </p:subTnLst>
                                </p:cTn>
                              </p:par>
                            </p:childTnLst>
                          </p:cTn>
                        </p:par>
                        <p:par>
                          <p:cTn id="114" fill="hold" nodeType="afterGroup">
                            <p:stCondLst>
                              <p:cond delay="3000"/>
                            </p:stCondLst>
                            <p:childTnLst>
                              <p:par>
                                <p:cTn id="115" presetID="53" presetClass="entr" presetSubtype="16" fill="hold" grpId="0" nodeType="afterEffect">
                                  <p:stCondLst>
                                    <p:cond delay="0"/>
                                  </p:stCondLst>
                                  <p:childTnLst>
                                    <p:set>
                                      <p:cBhvr>
                                        <p:cTn id="116" dur="1" fill="hold">
                                          <p:stCondLst>
                                            <p:cond delay="0"/>
                                          </p:stCondLst>
                                        </p:cTn>
                                        <p:tgtEl>
                                          <p:spTgt spid="21"/>
                                        </p:tgtEl>
                                        <p:attrNameLst>
                                          <p:attrName>style.visibility</p:attrName>
                                        </p:attrNameLst>
                                      </p:cBhvr>
                                      <p:to>
                                        <p:strVal val="visible"/>
                                      </p:to>
                                    </p:set>
                                    <p:anim calcmode="lin" valueType="num">
                                      <p:cBhvr>
                                        <p:cTn id="117" dur="500" fill="hold"/>
                                        <p:tgtEl>
                                          <p:spTgt spid="21"/>
                                        </p:tgtEl>
                                        <p:attrNameLst>
                                          <p:attrName>ppt_w</p:attrName>
                                        </p:attrNameLst>
                                      </p:cBhvr>
                                      <p:tavLst>
                                        <p:tav tm="0">
                                          <p:val>
                                            <p:fltVal val="0"/>
                                          </p:val>
                                        </p:tav>
                                        <p:tav tm="100000">
                                          <p:val>
                                            <p:strVal val="#ppt_w"/>
                                          </p:val>
                                        </p:tav>
                                      </p:tavLst>
                                    </p:anim>
                                    <p:anim calcmode="lin" valueType="num">
                                      <p:cBhvr>
                                        <p:cTn id="118" dur="500" fill="hold"/>
                                        <p:tgtEl>
                                          <p:spTgt spid="21"/>
                                        </p:tgtEl>
                                        <p:attrNameLst>
                                          <p:attrName>ppt_h</p:attrName>
                                        </p:attrNameLst>
                                      </p:cBhvr>
                                      <p:tavLst>
                                        <p:tav tm="0">
                                          <p:val>
                                            <p:fltVal val="0"/>
                                          </p:val>
                                        </p:tav>
                                        <p:tav tm="100000">
                                          <p:val>
                                            <p:strVal val="#ppt_h"/>
                                          </p:val>
                                        </p:tav>
                                      </p:tavLst>
                                    </p:anim>
                                    <p:animEffect transition="in" filter="fade">
                                      <p:cBhvr>
                                        <p:cTn id="119" dur="500"/>
                                        <p:tgtEl>
                                          <p:spTgt spid="21"/>
                                        </p:tgtEl>
                                      </p:cBhvr>
                                    </p:animEffect>
                                  </p:childTnLst>
                                  <p:subTnLst>
                                    <p:audio>
                                      <p:cMediaNode>
                                        <p:cTn display="0" masterRel="sameClick">
                                          <p:stCondLst>
                                            <p:cond evt="begin" delay="0">
                                              <p:tn val="115"/>
                                            </p:cond>
                                          </p:stCondLst>
                                          <p:endCondLst>
                                            <p:cond evt="onStopAudio" delay="0">
                                              <p:tgtEl>
                                                <p:sldTgt/>
                                              </p:tgtEl>
                                            </p:cond>
                                          </p:endCondLst>
                                        </p:cTn>
                                        <p:tgtEl>
                                          <p:sndTgt r:embed="rId3" name="camera.wav"/>
                                        </p:tgtEl>
                                      </p:cMediaNode>
                                    </p:audio>
                                  </p:subTnLst>
                                </p:cTn>
                              </p:par>
                            </p:childTnLst>
                          </p:cTn>
                        </p:par>
                        <p:par>
                          <p:cTn id="120" fill="hold" nodeType="afterGroup">
                            <p:stCondLst>
                              <p:cond delay="3500"/>
                            </p:stCondLst>
                            <p:childTnLst>
                              <p:par>
                                <p:cTn id="121" presetID="53" presetClass="entr" presetSubtype="16" fill="hold" grpId="0" nodeType="after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500" fill="hold"/>
                                        <p:tgtEl>
                                          <p:spTgt spid="22"/>
                                        </p:tgtEl>
                                        <p:attrNameLst>
                                          <p:attrName>ppt_w</p:attrName>
                                        </p:attrNameLst>
                                      </p:cBhvr>
                                      <p:tavLst>
                                        <p:tav tm="0">
                                          <p:val>
                                            <p:fltVal val="0"/>
                                          </p:val>
                                        </p:tav>
                                        <p:tav tm="100000">
                                          <p:val>
                                            <p:strVal val="#ppt_w"/>
                                          </p:val>
                                        </p:tav>
                                      </p:tavLst>
                                    </p:anim>
                                    <p:anim calcmode="lin" valueType="num">
                                      <p:cBhvr>
                                        <p:cTn id="124" dur="500" fill="hold"/>
                                        <p:tgtEl>
                                          <p:spTgt spid="22"/>
                                        </p:tgtEl>
                                        <p:attrNameLst>
                                          <p:attrName>ppt_h</p:attrName>
                                        </p:attrNameLst>
                                      </p:cBhvr>
                                      <p:tavLst>
                                        <p:tav tm="0">
                                          <p:val>
                                            <p:fltVal val="0"/>
                                          </p:val>
                                        </p:tav>
                                        <p:tav tm="100000">
                                          <p:val>
                                            <p:strVal val="#ppt_h"/>
                                          </p:val>
                                        </p:tav>
                                      </p:tavLst>
                                    </p:anim>
                                    <p:animEffect transition="in" filter="fade">
                                      <p:cBhvr>
                                        <p:cTn id="125" dur="500"/>
                                        <p:tgtEl>
                                          <p:spTgt spid="22"/>
                                        </p:tgtEl>
                                      </p:cBhvr>
                                    </p:animEffect>
                                  </p:childTnLst>
                                  <p:subTnLst>
                                    <p:audio>
                                      <p:cMediaNode>
                                        <p:cTn display="0" masterRel="sameClick">
                                          <p:stCondLst>
                                            <p:cond evt="begin" delay="0">
                                              <p:tn val="121"/>
                                            </p:cond>
                                          </p:stCondLst>
                                          <p:endCondLst>
                                            <p:cond evt="onStopAudio" delay="0">
                                              <p:tgtEl>
                                                <p:sldTgt/>
                                              </p:tgtEl>
                                            </p:cond>
                                          </p:endCondLst>
                                        </p:cTn>
                                        <p:tgtEl>
                                          <p:sndTgt r:embed="rId3" name="camera.wav"/>
                                        </p:tgtEl>
                                      </p:cMediaNode>
                                    </p:audio>
                                  </p:subTnLst>
                                </p:cTn>
                              </p:par>
                            </p:childTnLst>
                          </p:cTn>
                        </p:par>
                        <p:par>
                          <p:cTn id="126" fill="hold" nodeType="afterGroup">
                            <p:stCondLst>
                              <p:cond delay="4000"/>
                            </p:stCondLst>
                            <p:childTnLst>
                              <p:par>
                                <p:cTn id="127" presetID="53" presetClass="entr" presetSubtype="16" fill="hold" grpId="0" nodeType="afterEffect">
                                  <p:stCondLst>
                                    <p:cond delay="0"/>
                                  </p:stCondLst>
                                  <p:childTnLst>
                                    <p:set>
                                      <p:cBhvr>
                                        <p:cTn id="128" dur="1" fill="hold">
                                          <p:stCondLst>
                                            <p:cond delay="0"/>
                                          </p:stCondLst>
                                        </p:cTn>
                                        <p:tgtEl>
                                          <p:spTgt spid="23"/>
                                        </p:tgtEl>
                                        <p:attrNameLst>
                                          <p:attrName>style.visibility</p:attrName>
                                        </p:attrNameLst>
                                      </p:cBhvr>
                                      <p:to>
                                        <p:strVal val="visible"/>
                                      </p:to>
                                    </p:set>
                                    <p:anim calcmode="lin" valueType="num">
                                      <p:cBhvr>
                                        <p:cTn id="129" dur="500" fill="hold"/>
                                        <p:tgtEl>
                                          <p:spTgt spid="23"/>
                                        </p:tgtEl>
                                        <p:attrNameLst>
                                          <p:attrName>ppt_w</p:attrName>
                                        </p:attrNameLst>
                                      </p:cBhvr>
                                      <p:tavLst>
                                        <p:tav tm="0">
                                          <p:val>
                                            <p:fltVal val="0"/>
                                          </p:val>
                                        </p:tav>
                                        <p:tav tm="100000">
                                          <p:val>
                                            <p:strVal val="#ppt_w"/>
                                          </p:val>
                                        </p:tav>
                                      </p:tavLst>
                                    </p:anim>
                                    <p:anim calcmode="lin" valueType="num">
                                      <p:cBhvr>
                                        <p:cTn id="130" dur="500" fill="hold"/>
                                        <p:tgtEl>
                                          <p:spTgt spid="23"/>
                                        </p:tgtEl>
                                        <p:attrNameLst>
                                          <p:attrName>ppt_h</p:attrName>
                                        </p:attrNameLst>
                                      </p:cBhvr>
                                      <p:tavLst>
                                        <p:tav tm="0">
                                          <p:val>
                                            <p:fltVal val="0"/>
                                          </p:val>
                                        </p:tav>
                                        <p:tav tm="100000">
                                          <p:val>
                                            <p:strVal val="#ppt_h"/>
                                          </p:val>
                                        </p:tav>
                                      </p:tavLst>
                                    </p:anim>
                                    <p:animEffect transition="in" filter="fade">
                                      <p:cBhvr>
                                        <p:cTn id="131" dur="500"/>
                                        <p:tgtEl>
                                          <p:spTgt spid="23"/>
                                        </p:tgtEl>
                                      </p:cBhvr>
                                    </p:animEffect>
                                  </p:childTnLst>
                                  <p:subTnLst>
                                    <p:audio>
                                      <p:cMediaNode>
                                        <p:cTn display="0" masterRel="sameClick">
                                          <p:stCondLst>
                                            <p:cond evt="begin" delay="0">
                                              <p:tn val="127"/>
                                            </p:cond>
                                          </p:stCondLst>
                                          <p:endCondLst>
                                            <p:cond evt="onStopAudio" delay="0">
                                              <p:tgtEl>
                                                <p:sldTgt/>
                                              </p:tgtEl>
                                            </p:cond>
                                          </p:endCondLst>
                                        </p:cTn>
                                        <p:tgtEl>
                                          <p:sndTgt r:embed="rId3" name="camera.wav"/>
                                        </p:tgtEl>
                                      </p:cMediaNode>
                                    </p:audio>
                                  </p:subTnLst>
                                </p:cTn>
                              </p:par>
                            </p:childTnLst>
                          </p:cTn>
                        </p:par>
                      </p:childTnLst>
                    </p:cTn>
                  </p:par>
                  <p:par>
                    <p:cTn id="132" fill="hold" nodeType="clickPar">
                      <p:stCondLst>
                        <p:cond delay="indefinite"/>
                      </p:stCondLst>
                      <p:childTnLst>
                        <p:par>
                          <p:cTn id="133" fill="hold" nodeType="withGroup">
                            <p:stCondLst>
                              <p:cond delay="0"/>
                            </p:stCondLst>
                            <p:childTnLst>
                              <p:par>
                                <p:cTn id="134" presetID="2" presetClass="entr" presetSubtype="4" fill="hold" nodeType="clickEffect">
                                  <p:stCondLst>
                                    <p:cond delay="0"/>
                                  </p:stCondLst>
                                  <p:childTnLst>
                                    <p:set>
                                      <p:cBhvr>
                                        <p:cTn id="135" dur="1" fill="hold">
                                          <p:stCondLst>
                                            <p:cond delay="0"/>
                                          </p:stCondLst>
                                        </p:cTn>
                                        <p:tgtEl>
                                          <p:spTgt spid="51202">
                                            <p:txEl>
                                              <p:pRg st="3" end="3"/>
                                            </p:txEl>
                                          </p:spTgt>
                                        </p:tgtEl>
                                        <p:attrNameLst>
                                          <p:attrName>style.visibility</p:attrName>
                                        </p:attrNameLst>
                                      </p:cBhvr>
                                      <p:to>
                                        <p:strVal val="visible"/>
                                      </p:to>
                                    </p:set>
                                    <p:anim calcmode="lin" valueType="num">
                                      <p:cBhvr additive="base">
                                        <p:cTn id="136" dur="500" fill="hold"/>
                                        <p:tgtEl>
                                          <p:spTgt spid="51202">
                                            <p:txEl>
                                              <p:pRg st="3" end="3"/>
                                            </p:txEl>
                                          </p:spTgt>
                                        </p:tgtEl>
                                        <p:attrNameLst>
                                          <p:attrName>ppt_x</p:attrName>
                                        </p:attrNameLst>
                                      </p:cBhvr>
                                      <p:tavLst>
                                        <p:tav tm="0">
                                          <p:val>
                                            <p:strVal val="#ppt_x"/>
                                          </p:val>
                                        </p:tav>
                                        <p:tav tm="100000">
                                          <p:val>
                                            <p:strVal val="#ppt_x"/>
                                          </p:val>
                                        </p:tav>
                                      </p:tavLst>
                                    </p:anim>
                                    <p:anim calcmode="lin" valueType="num">
                                      <p:cBhvr additive="base">
                                        <p:cTn id="137" dur="500" fill="hold"/>
                                        <p:tgtEl>
                                          <p:spTgt spid="5120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9"/>
          <p:cNvSpPr>
            <a:spLocks noChangeArrowheads="1"/>
          </p:cNvSpPr>
          <p:nvPr/>
        </p:nvSpPr>
        <p:spPr bwMode="auto">
          <a:xfrm>
            <a:off x="674688" y="1751013"/>
            <a:ext cx="7772400" cy="5106987"/>
          </a:xfrm>
          <a:prstGeom prst="rect">
            <a:avLst/>
          </a:prstGeom>
          <a:solidFill>
            <a:srgbClr val="FFFFCC"/>
          </a:solidFill>
          <a:ln>
            <a:noFill/>
          </a:ln>
          <a:effectLst/>
          <a:extLst/>
        </p:spPr>
        <p:txBody>
          <a:bodyPr/>
          <a:lstStyle>
            <a:lvl1pPr algn="ctr">
              <a:spcBef>
                <a:spcPct val="20000"/>
              </a:spcBef>
              <a:defRPr sz="3200">
                <a:solidFill>
                  <a:schemeClr val="tx1"/>
                </a:solidFill>
                <a:latin typeface="Arial" charset="0"/>
              </a:defRPr>
            </a:lvl1pPr>
            <a:lvl2pPr marL="571500" algn="ctr">
              <a:spcBef>
                <a:spcPct val="20000"/>
              </a:spcBef>
              <a:defRPr sz="2800">
                <a:solidFill>
                  <a:schemeClr val="tx1"/>
                </a:solidFill>
                <a:latin typeface="Arial" charset="0"/>
              </a:defRPr>
            </a:lvl2pPr>
            <a:lvl3pPr algn="ctr">
              <a:spcBef>
                <a:spcPct val="20000"/>
              </a:spcBef>
              <a:defRPr sz="2400">
                <a:solidFill>
                  <a:schemeClr val="tx1"/>
                </a:solidFill>
                <a:latin typeface="Arial" charset="0"/>
              </a:defRPr>
            </a:lvl3pPr>
            <a:lvl4pPr algn="ctr">
              <a:spcBef>
                <a:spcPct val="20000"/>
              </a:spcBef>
              <a:defRPr sz="2000">
                <a:solidFill>
                  <a:schemeClr val="tx1"/>
                </a:solidFill>
                <a:latin typeface="Arial" charset="0"/>
              </a:defRPr>
            </a:lvl4pPr>
            <a:lvl5pPr algn="ctr">
              <a:spcBef>
                <a:spcPct val="20000"/>
              </a:spcBef>
              <a:defRPr sz="2000">
                <a:solidFill>
                  <a:schemeClr val="tx1"/>
                </a:solidFill>
                <a:latin typeface="Arial" charset="0"/>
              </a:defRPr>
            </a:lvl5pPr>
            <a:lvl6pPr algn="ctr" fontAlgn="base">
              <a:spcBef>
                <a:spcPct val="20000"/>
              </a:spcBef>
              <a:spcAft>
                <a:spcPct val="0"/>
              </a:spcAft>
              <a:defRPr sz="2000">
                <a:solidFill>
                  <a:schemeClr val="tx1"/>
                </a:solidFill>
                <a:latin typeface="Arial" charset="0"/>
              </a:defRPr>
            </a:lvl6pPr>
            <a:lvl7pPr algn="ctr" fontAlgn="base">
              <a:spcBef>
                <a:spcPct val="20000"/>
              </a:spcBef>
              <a:spcAft>
                <a:spcPct val="0"/>
              </a:spcAft>
              <a:defRPr sz="2000">
                <a:solidFill>
                  <a:schemeClr val="tx1"/>
                </a:solidFill>
                <a:latin typeface="Arial" charset="0"/>
              </a:defRPr>
            </a:lvl7pPr>
            <a:lvl8pPr algn="ctr" fontAlgn="base">
              <a:spcBef>
                <a:spcPct val="20000"/>
              </a:spcBef>
              <a:spcAft>
                <a:spcPct val="0"/>
              </a:spcAft>
              <a:defRPr sz="2000">
                <a:solidFill>
                  <a:schemeClr val="tx1"/>
                </a:solidFill>
                <a:latin typeface="Arial" charset="0"/>
              </a:defRPr>
            </a:lvl8pPr>
            <a:lvl9pPr algn="ctr" fontAlgn="base">
              <a:spcBef>
                <a:spcPct val="20000"/>
              </a:spcBef>
              <a:spcAft>
                <a:spcPct val="0"/>
              </a:spcAft>
              <a:defRPr sz="2000">
                <a:solidFill>
                  <a:schemeClr val="tx1"/>
                </a:solidFill>
                <a:latin typeface="Arial" charset="0"/>
              </a:defRPr>
            </a:lvl9pPr>
          </a:lstStyle>
          <a:p>
            <a:pPr algn="l">
              <a:defRPr/>
            </a:pPr>
            <a:r>
              <a:rPr lang="en-US" altLang="en-US" sz="2400" dirty="0" smtClean="0">
                <a:solidFill>
                  <a:srgbClr val="000000"/>
                </a:solidFill>
                <a:latin typeface="+mn-lt"/>
                <a:cs typeface="+mn-cs"/>
                <a:sym typeface="Symbol" pitchFamily="18" charset="2"/>
              </a:rPr>
              <a:t>EXAMPLE: </a:t>
            </a:r>
            <a:r>
              <a:rPr lang="en-US" altLang="en-US" sz="2400" dirty="0" smtClean="0">
                <a:solidFill>
                  <a:srgbClr val="000000"/>
                </a:solidFill>
                <a:latin typeface="+mn-lt"/>
                <a:cs typeface="Times New Roman" pitchFamily="18" charset="0"/>
              </a:rPr>
              <a:t>As an example of the difference                    between a </a:t>
            </a:r>
            <a:r>
              <a:rPr lang="en-US" altLang="en-US" sz="2400" dirty="0" err="1" smtClean="0">
                <a:solidFill>
                  <a:srgbClr val="000000"/>
                </a:solidFill>
                <a:latin typeface="+mn-lt"/>
                <a:cs typeface="Times New Roman" pitchFamily="18" charset="0"/>
              </a:rPr>
              <a:t>spacetime</a:t>
            </a:r>
            <a:r>
              <a:rPr lang="en-US" altLang="en-US" sz="2400" dirty="0" smtClean="0">
                <a:solidFill>
                  <a:srgbClr val="000000"/>
                </a:solidFill>
                <a:latin typeface="+mn-lt"/>
                <a:cs typeface="Times New Roman" pitchFamily="18" charset="0"/>
              </a:rPr>
              <a:t> diagram and a traditional                  space diagram, contrast the plots of a particle                          in uniform circular motion in the x-y plane.</a:t>
            </a:r>
          </a:p>
          <a:p>
            <a:pPr marL="457200" indent="-457200" algn="l">
              <a:defRPr/>
            </a:pPr>
            <a:r>
              <a:rPr lang="en-US" altLang="en-US" sz="2400" dirty="0" smtClean="0">
                <a:solidFill>
                  <a:srgbClr val="000000"/>
                </a:solidFill>
                <a:latin typeface="+mn-lt"/>
                <a:cs typeface="Times New Roman" pitchFamily="18" charset="0"/>
              </a:rPr>
              <a:t>SOLUTION:  </a:t>
            </a:r>
          </a:p>
          <a:p>
            <a:pPr algn="l">
              <a:defRPr/>
            </a:pPr>
            <a:r>
              <a:rPr lang="en-US" altLang="en-US" sz="2400" dirty="0" smtClean="0">
                <a:solidFill>
                  <a:srgbClr val="000000"/>
                </a:solidFill>
                <a:latin typeface="+mn-lt"/>
                <a:cs typeface="Times New Roman" pitchFamily="18" charset="0"/>
              </a:rPr>
              <a:t>●In the traditional diagram note that the                          particle keeps repeating its coordinates. </a:t>
            </a:r>
          </a:p>
          <a:p>
            <a:pPr algn="l">
              <a:defRPr/>
            </a:pPr>
            <a:r>
              <a:rPr lang="en-US" altLang="en-US" sz="2400" dirty="0" smtClean="0">
                <a:solidFill>
                  <a:srgbClr val="000000"/>
                </a:solidFill>
                <a:latin typeface="+mn-lt"/>
                <a:cs typeface="Times New Roman" pitchFamily="18" charset="0"/>
              </a:rPr>
              <a:t>●In the </a:t>
            </a:r>
            <a:r>
              <a:rPr lang="en-US" altLang="en-US" sz="2400" dirty="0" err="1" smtClean="0">
                <a:solidFill>
                  <a:srgbClr val="000000"/>
                </a:solidFill>
                <a:latin typeface="+mn-lt"/>
                <a:cs typeface="Times New Roman" pitchFamily="18" charset="0"/>
              </a:rPr>
              <a:t>spacetime</a:t>
            </a:r>
            <a:r>
              <a:rPr lang="en-US" altLang="en-US" sz="2400" dirty="0" smtClean="0">
                <a:solidFill>
                  <a:srgbClr val="000000"/>
                </a:solidFill>
                <a:latin typeface="+mn-lt"/>
                <a:cs typeface="Times New Roman" pitchFamily="18" charset="0"/>
              </a:rPr>
              <a:t> diagram the particle                               never repeats its coordinates. </a:t>
            </a:r>
          </a:p>
          <a:p>
            <a:pPr algn="l">
              <a:defRPr/>
            </a:pPr>
            <a:r>
              <a:rPr lang="en-US" altLang="en-US" sz="2400" dirty="0" smtClean="0">
                <a:solidFill>
                  <a:srgbClr val="000000"/>
                </a:solidFill>
                <a:cs typeface="Times New Roman" pitchFamily="18" charset="0"/>
              </a:rPr>
              <a:t>●</a:t>
            </a:r>
            <a:r>
              <a:rPr lang="en-US" altLang="en-US" sz="2400" dirty="0" smtClean="0">
                <a:solidFill>
                  <a:srgbClr val="000000"/>
                </a:solidFill>
                <a:latin typeface="+mn-lt"/>
                <a:cs typeface="Times New Roman" pitchFamily="18" charset="0"/>
              </a:rPr>
              <a:t>It </a:t>
            </a:r>
            <a:r>
              <a:rPr lang="en-US" altLang="en-US" sz="2400" i="1" dirty="0" smtClean="0">
                <a:solidFill>
                  <a:srgbClr val="000000"/>
                </a:solidFill>
                <a:latin typeface="+mn-lt"/>
                <a:cs typeface="Times New Roman" pitchFamily="18" charset="0"/>
              </a:rPr>
              <a:t>will</a:t>
            </a:r>
            <a:r>
              <a:rPr lang="en-US" altLang="en-US" sz="2400" dirty="0" smtClean="0">
                <a:solidFill>
                  <a:srgbClr val="000000"/>
                </a:solidFill>
                <a:latin typeface="+mn-lt"/>
                <a:cs typeface="Times New Roman" pitchFamily="18" charset="0"/>
              </a:rPr>
              <a:t> repeat spatial coordinates as                              regularly as the in the traditional diagram,                                 but it’ll </a:t>
            </a:r>
            <a:r>
              <a:rPr lang="en-US" altLang="en-US" sz="2400" i="1" dirty="0" smtClean="0">
                <a:solidFill>
                  <a:srgbClr val="000000"/>
                </a:solidFill>
                <a:latin typeface="+mn-lt"/>
                <a:cs typeface="Times New Roman" pitchFamily="18" charset="0"/>
              </a:rPr>
              <a:t>never</a:t>
            </a:r>
            <a:r>
              <a:rPr lang="en-US" altLang="en-US" sz="2400" dirty="0" smtClean="0">
                <a:solidFill>
                  <a:srgbClr val="000000"/>
                </a:solidFill>
                <a:latin typeface="+mn-lt"/>
                <a:cs typeface="Times New Roman" pitchFamily="18" charset="0"/>
              </a:rPr>
              <a:t> repeat its time coordinate.  </a:t>
            </a:r>
          </a:p>
        </p:txBody>
      </p:sp>
      <p:grpSp>
        <p:nvGrpSpPr>
          <p:cNvPr id="2" name="Group 29"/>
          <p:cNvGrpSpPr>
            <a:grpSpLocks/>
          </p:cNvGrpSpPr>
          <p:nvPr/>
        </p:nvGrpSpPr>
        <p:grpSpPr bwMode="auto">
          <a:xfrm>
            <a:off x="6992938" y="2881313"/>
            <a:ext cx="2151062" cy="1041400"/>
            <a:chOff x="6668086" y="743242"/>
            <a:chExt cx="2150942" cy="1040785"/>
          </a:xfrm>
        </p:grpSpPr>
        <p:cxnSp>
          <p:nvCxnSpPr>
            <p:cNvPr id="25" name="Straight Arrow Connector 24"/>
            <p:cNvCxnSpPr/>
            <p:nvPr/>
          </p:nvCxnSpPr>
          <p:spPr>
            <a:xfrm>
              <a:off x="7399882" y="816224"/>
              <a:ext cx="1223895" cy="1586"/>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10800000" flipV="1">
              <a:off x="6710946" y="813051"/>
              <a:ext cx="685762" cy="650491"/>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166" name="TextBox 27"/>
            <p:cNvSpPr txBox="1">
              <a:spLocks noChangeArrowheads="1"/>
            </p:cNvSpPr>
            <p:nvPr/>
          </p:nvSpPr>
          <p:spPr bwMode="auto">
            <a:xfrm>
              <a:off x="6668086" y="1322362"/>
              <a:ext cx="338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chemeClr val="accent2"/>
                  </a:solidFill>
                </a:rPr>
                <a:t>x</a:t>
              </a:r>
            </a:p>
          </p:txBody>
        </p:sp>
        <p:sp>
          <p:nvSpPr>
            <p:cNvPr id="6167" name="TextBox 28"/>
            <p:cNvSpPr txBox="1">
              <a:spLocks noChangeArrowheads="1"/>
            </p:cNvSpPr>
            <p:nvPr/>
          </p:nvSpPr>
          <p:spPr bwMode="auto">
            <a:xfrm>
              <a:off x="8480474" y="743242"/>
              <a:ext cx="338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chemeClr val="accent2"/>
                  </a:solidFill>
                </a:rPr>
                <a:t>y</a:t>
              </a:r>
            </a:p>
          </p:txBody>
        </p:sp>
      </p:grpSp>
      <p:sp>
        <p:nvSpPr>
          <p:cNvPr id="16" name="Text Box 14"/>
          <p:cNvSpPr txBox="1">
            <a:spLocks noChangeArrowheads="1"/>
          </p:cNvSpPr>
          <p:nvPr/>
        </p:nvSpPr>
        <p:spPr bwMode="auto">
          <a:xfrm>
            <a:off x="7134225" y="1739900"/>
            <a:ext cx="1700213" cy="757238"/>
          </a:xfrm>
          <a:prstGeom prst="rect">
            <a:avLst/>
          </a:prstGeom>
          <a:noFill/>
          <a:ln>
            <a:noFill/>
          </a:ln>
          <a:effectLst/>
          <a:extLst/>
        </p:spPr>
        <p:txBody>
          <a:bodyPr>
            <a:spAutoFit/>
          </a:bodyPr>
          <a:lstStyle/>
          <a:p>
            <a:pPr algn="ctr">
              <a:lnSpc>
                <a:spcPct val="90000"/>
              </a:lnSpc>
              <a:defRPr/>
            </a:pPr>
            <a:r>
              <a:rPr lang="en-US" altLang="en-US" dirty="0">
                <a:solidFill>
                  <a:srgbClr val="009999"/>
                </a:solidFill>
                <a:latin typeface="+mn-lt"/>
                <a:cs typeface="+mn-cs"/>
              </a:rPr>
              <a:t>space diagram</a:t>
            </a:r>
          </a:p>
        </p:txBody>
      </p:sp>
      <p:sp>
        <p:nvSpPr>
          <p:cNvPr id="17" name="Text Box 15"/>
          <p:cNvSpPr txBox="1">
            <a:spLocks noChangeArrowheads="1"/>
          </p:cNvSpPr>
          <p:nvPr/>
        </p:nvSpPr>
        <p:spPr bwMode="auto">
          <a:xfrm>
            <a:off x="7243763" y="6100763"/>
            <a:ext cx="1700212" cy="757237"/>
          </a:xfrm>
          <a:prstGeom prst="rect">
            <a:avLst/>
          </a:prstGeom>
          <a:noFill/>
          <a:ln>
            <a:noFill/>
          </a:ln>
          <a:effectLst/>
          <a:extLst/>
        </p:spPr>
        <p:txBody>
          <a:bodyPr>
            <a:spAutoFit/>
          </a:bodyPr>
          <a:lstStyle/>
          <a:p>
            <a:pPr algn="ctr">
              <a:lnSpc>
                <a:spcPct val="90000"/>
              </a:lnSpc>
              <a:defRPr/>
            </a:pPr>
            <a:r>
              <a:rPr lang="en-US" altLang="en-US" dirty="0" err="1">
                <a:solidFill>
                  <a:srgbClr val="009999"/>
                </a:solidFill>
                <a:latin typeface="+mn-lt"/>
                <a:cs typeface="+mn-cs"/>
              </a:rPr>
              <a:t>spacetime</a:t>
            </a:r>
            <a:r>
              <a:rPr lang="en-US" altLang="en-US" dirty="0">
                <a:solidFill>
                  <a:srgbClr val="009999"/>
                </a:solidFill>
                <a:latin typeface="+mn-lt"/>
                <a:cs typeface="+mn-cs"/>
              </a:rPr>
              <a:t> diagram</a:t>
            </a:r>
          </a:p>
        </p:txBody>
      </p:sp>
      <p:sp>
        <p:nvSpPr>
          <p:cNvPr id="18" name="Oval 19"/>
          <p:cNvSpPr>
            <a:spLocks noChangeArrowheads="1"/>
          </p:cNvSpPr>
          <p:nvPr/>
        </p:nvSpPr>
        <p:spPr bwMode="auto">
          <a:xfrm>
            <a:off x="7820025" y="5626100"/>
            <a:ext cx="107950" cy="107950"/>
          </a:xfrm>
          <a:prstGeom prst="ellipse">
            <a:avLst/>
          </a:prstGeom>
          <a:solidFill>
            <a:schemeClr val="accent1"/>
          </a:solidFill>
          <a:ln w="9525">
            <a:solidFill>
              <a:schemeClr val="tx1"/>
            </a:solidFill>
            <a:round/>
            <a:headEnd/>
            <a:tailEnd/>
          </a:ln>
          <a:effectLst/>
          <a:extLst/>
        </p:spPr>
        <p:txBody>
          <a:bodyPr wrap="none" anchor="ctr"/>
          <a:lstStyle/>
          <a:p>
            <a:pPr>
              <a:defRPr/>
            </a:pPr>
            <a:endParaRPr lang="en-US" sz="2000">
              <a:solidFill>
                <a:srgbClr val="000000"/>
              </a:solidFill>
              <a:latin typeface="Courier New" pitchFamily="49" charset="0"/>
              <a:cs typeface="+mn-cs"/>
            </a:endParaRPr>
          </a:p>
        </p:txBody>
      </p:sp>
      <p:sp>
        <p:nvSpPr>
          <p:cNvPr id="19" name="Oval 20"/>
          <p:cNvSpPr>
            <a:spLocks noChangeArrowheads="1"/>
          </p:cNvSpPr>
          <p:nvPr/>
        </p:nvSpPr>
        <p:spPr bwMode="auto">
          <a:xfrm>
            <a:off x="7821613" y="3146425"/>
            <a:ext cx="107950" cy="107950"/>
          </a:xfrm>
          <a:prstGeom prst="ellipse">
            <a:avLst/>
          </a:prstGeom>
          <a:solidFill>
            <a:schemeClr val="accent1"/>
          </a:solidFill>
          <a:ln w="9525">
            <a:solidFill>
              <a:schemeClr val="tx1"/>
            </a:solidFill>
            <a:round/>
            <a:headEnd/>
            <a:tailEnd/>
          </a:ln>
          <a:effectLst/>
          <a:extLst/>
        </p:spPr>
        <p:txBody>
          <a:bodyPr wrap="none" anchor="ctr"/>
          <a:lstStyle/>
          <a:p>
            <a:pPr>
              <a:defRPr/>
            </a:pPr>
            <a:endParaRPr lang="en-US" sz="2000">
              <a:solidFill>
                <a:srgbClr val="000000"/>
              </a:solidFill>
              <a:latin typeface="Courier New" pitchFamily="49" charset="0"/>
              <a:cs typeface="+mn-cs"/>
            </a:endParaRPr>
          </a:p>
        </p:txBody>
      </p:sp>
      <p:sp>
        <p:nvSpPr>
          <p:cNvPr id="6152" name="Rectangle 2"/>
          <p:cNvSpPr>
            <a:spLocks noChangeArrowheads="1"/>
          </p:cNvSpPr>
          <p:nvPr/>
        </p:nvSpPr>
        <p:spPr bwMode="auto">
          <a:xfrm>
            <a:off x="685800" y="1338263"/>
            <a:ext cx="7772400" cy="41275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a:solidFill>
                  <a:srgbClr val="333399"/>
                </a:solidFill>
              </a:rPr>
              <a:t>Spacetime diagrams</a:t>
            </a:r>
            <a:endParaRPr lang="en-US" altLang="en-US" sz="2000">
              <a:solidFill>
                <a:srgbClr val="000000"/>
              </a:solidFill>
              <a:latin typeface="Courier New" pitchFamily="49" charset="0"/>
              <a:cs typeface="Times New Roman" pitchFamily="18" charset="0"/>
            </a:endParaRPr>
          </a:p>
        </p:txBody>
      </p:sp>
      <p:sp>
        <p:nvSpPr>
          <p:cNvPr id="6153" name="Rectangle 118"/>
          <p:cNvSpPr>
            <a:spLocks noChangeArrowheads="1"/>
          </p:cNvSpPr>
          <p:nvPr/>
        </p:nvSpPr>
        <p:spPr bwMode="auto">
          <a:xfrm>
            <a:off x="685800" y="393700"/>
            <a:ext cx="77724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b="1">
                <a:solidFill>
                  <a:schemeClr val="tx2"/>
                </a:solidFill>
              </a:rPr>
              <a:t>Option A: Relativity</a:t>
            </a:r>
            <a:br>
              <a:rPr lang="en-US" altLang="en-US" sz="2800" b="1">
                <a:solidFill>
                  <a:schemeClr val="tx2"/>
                </a:solidFill>
              </a:rPr>
            </a:br>
            <a:r>
              <a:rPr lang="en-US" altLang="en-US" sz="2800"/>
              <a:t>A.3 – Spacetime diagrams</a:t>
            </a:r>
          </a:p>
        </p:txBody>
      </p:sp>
      <p:sp>
        <p:nvSpPr>
          <p:cNvPr id="31" name="Oval 30"/>
          <p:cNvSpPr/>
          <p:nvPr/>
        </p:nvSpPr>
        <p:spPr>
          <a:xfrm>
            <a:off x="7119938" y="2700338"/>
            <a:ext cx="1265237" cy="520700"/>
          </a:xfrm>
          <a:prstGeom prst="ellipse">
            <a:avLst/>
          </a:prstGeom>
          <a:noFill/>
          <a:ln>
            <a:solidFill>
              <a:srgbClr val="5F5F5F"/>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 name="Group 39"/>
          <p:cNvGrpSpPr>
            <a:grpSpLocks/>
          </p:cNvGrpSpPr>
          <p:nvPr/>
        </p:nvGrpSpPr>
        <p:grpSpPr bwMode="auto">
          <a:xfrm>
            <a:off x="6992938" y="4037013"/>
            <a:ext cx="2151062" cy="2217737"/>
            <a:chOff x="4443045" y="-56272"/>
            <a:chExt cx="2150942" cy="2217782"/>
          </a:xfrm>
        </p:grpSpPr>
        <p:grpSp>
          <p:nvGrpSpPr>
            <p:cNvPr id="6157" name="Group 31"/>
            <p:cNvGrpSpPr>
              <a:grpSpLocks/>
            </p:cNvGrpSpPr>
            <p:nvPr/>
          </p:nvGrpSpPr>
          <p:grpSpPr bwMode="auto">
            <a:xfrm>
              <a:off x="4443045" y="1120725"/>
              <a:ext cx="2150942" cy="1040785"/>
              <a:chOff x="6668086" y="743242"/>
              <a:chExt cx="2150942" cy="1040785"/>
            </a:xfrm>
          </p:grpSpPr>
          <p:cxnSp>
            <p:nvCxnSpPr>
              <p:cNvPr id="33" name="Straight Arrow Connector 32"/>
              <p:cNvCxnSpPr/>
              <p:nvPr/>
            </p:nvCxnSpPr>
            <p:spPr>
              <a:xfrm>
                <a:off x="7399882" y="815632"/>
                <a:ext cx="1223895" cy="1588"/>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10800000" flipV="1">
                <a:off x="6710946" y="812457"/>
                <a:ext cx="685762" cy="650888"/>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162" name="TextBox 34"/>
              <p:cNvSpPr txBox="1">
                <a:spLocks noChangeArrowheads="1"/>
              </p:cNvSpPr>
              <p:nvPr/>
            </p:nvSpPr>
            <p:spPr bwMode="auto">
              <a:xfrm>
                <a:off x="6668086" y="1322362"/>
                <a:ext cx="338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chemeClr val="accent2"/>
                    </a:solidFill>
                  </a:rPr>
                  <a:t>x</a:t>
                </a:r>
              </a:p>
            </p:txBody>
          </p:sp>
          <p:sp>
            <p:nvSpPr>
              <p:cNvPr id="6163" name="TextBox 35"/>
              <p:cNvSpPr txBox="1">
                <a:spLocks noChangeArrowheads="1"/>
              </p:cNvSpPr>
              <p:nvPr/>
            </p:nvSpPr>
            <p:spPr bwMode="auto">
              <a:xfrm>
                <a:off x="8480474" y="743242"/>
                <a:ext cx="338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chemeClr val="accent2"/>
                    </a:solidFill>
                  </a:rPr>
                  <a:t>y</a:t>
                </a:r>
              </a:p>
            </p:txBody>
          </p:sp>
        </p:grpSp>
        <p:cxnSp>
          <p:nvCxnSpPr>
            <p:cNvPr id="38" name="Straight Arrow Connector 37"/>
            <p:cNvCxnSpPr/>
            <p:nvPr/>
          </p:nvCxnSpPr>
          <p:spPr>
            <a:xfrm rot="5400000" flipH="1" flipV="1">
              <a:off x="4663657" y="681930"/>
              <a:ext cx="1027133" cy="1587"/>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159" name="TextBox 38"/>
            <p:cNvSpPr txBox="1">
              <a:spLocks noChangeArrowheads="1"/>
            </p:cNvSpPr>
            <p:nvPr/>
          </p:nvSpPr>
          <p:spPr bwMode="auto">
            <a:xfrm>
              <a:off x="5176910" y="-56272"/>
              <a:ext cx="4235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rgbClr val="FF0000"/>
                  </a:solidFill>
                </a:rPr>
                <a:t>ct</a:t>
              </a:r>
            </a:p>
          </p:txBody>
        </p:sp>
      </p:grpSp>
      <p:sp>
        <p:nvSpPr>
          <p:cNvPr id="42" name="Freeform 41"/>
          <p:cNvSpPr/>
          <p:nvPr/>
        </p:nvSpPr>
        <p:spPr>
          <a:xfrm>
            <a:off x="7113588" y="4149725"/>
            <a:ext cx="1454150" cy="1509713"/>
          </a:xfrm>
          <a:custGeom>
            <a:avLst/>
            <a:gdLst>
              <a:gd name="connsiteX0" fmla="*/ 764345 w 1453662"/>
              <a:gd name="connsiteY0" fmla="*/ 1505244 h 1514622"/>
              <a:gd name="connsiteX1" fmla="*/ 1087902 w 1453662"/>
              <a:gd name="connsiteY1" fmla="*/ 1463040 h 1514622"/>
              <a:gd name="connsiteX2" fmla="*/ 1327053 w 1453662"/>
              <a:gd name="connsiteY2" fmla="*/ 1195754 h 1514622"/>
              <a:gd name="connsiteX3" fmla="*/ 1411459 w 1453662"/>
              <a:gd name="connsiteY3" fmla="*/ 928468 h 1514622"/>
              <a:gd name="connsiteX4" fmla="*/ 1144173 w 1453662"/>
              <a:gd name="connsiteY4" fmla="*/ 661182 h 1514622"/>
              <a:gd name="connsiteX5" fmla="*/ 581465 w 1453662"/>
              <a:gd name="connsiteY5" fmla="*/ 534573 h 1514622"/>
              <a:gd name="connsiteX6" fmla="*/ 89096 w 1453662"/>
              <a:gd name="connsiteY6" fmla="*/ 590844 h 1514622"/>
              <a:gd name="connsiteX7" fmla="*/ 117231 w 1453662"/>
              <a:gd name="connsiteY7" fmla="*/ 745588 h 1514622"/>
              <a:gd name="connsiteX8" fmla="*/ 792480 w 1453662"/>
              <a:gd name="connsiteY8" fmla="*/ 731520 h 1514622"/>
              <a:gd name="connsiteX9" fmla="*/ 1355188 w 1453662"/>
              <a:gd name="connsiteY9" fmla="*/ 590844 h 1514622"/>
              <a:gd name="connsiteX10" fmla="*/ 1383324 w 1453662"/>
              <a:gd name="connsiteY10" fmla="*/ 267287 h 1514622"/>
              <a:gd name="connsiteX11" fmla="*/ 1017564 w 1453662"/>
              <a:gd name="connsiteY11" fmla="*/ 56271 h 1514622"/>
              <a:gd name="connsiteX12" fmla="*/ 679939 w 1453662"/>
              <a:gd name="connsiteY12" fmla="*/ 0 h 1514622"/>
              <a:gd name="connsiteX0" fmla="*/ 764345 w 1453662"/>
              <a:gd name="connsiteY0" fmla="*/ 1505244 h 1509933"/>
              <a:gd name="connsiteX1" fmla="*/ 1087902 w 1453662"/>
              <a:gd name="connsiteY1" fmla="*/ 1463040 h 1509933"/>
              <a:gd name="connsiteX2" fmla="*/ 1369256 w 1453662"/>
              <a:gd name="connsiteY2" fmla="*/ 1266092 h 1509933"/>
              <a:gd name="connsiteX3" fmla="*/ 1411459 w 1453662"/>
              <a:gd name="connsiteY3" fmla="*/ 928468 h 1509933"/>
              <a:gd name="connsiteX4" fmla="*/ 1144173 w 1453662"/>
              <a:gd name="connsiteY4" fmla="*/ 661182 h 1509933"/>
              <a:gd name="connsiteX5" fmla="*/ 581465 w 1453662"/>
              <a:gd name="connsiteY5" fmla="*/ 534573 h 1509933"/>
              <a:gd name="connsiteX6" fmla="*/ 89096 w 1453662"/>
              <a:gd name="connsiteY6" fmla="*/ 590844 h 1509933"/>
              <a:gd name="connsiteX7" fmla="*/ 117231 w 1453662"/>
              <a:gd name="connsiteY7" fmla="*/ 745588 h 1509933"/>
              <a:gd name="connsiteX8" fmla="*/ 792480 w 1453662"/>
              <a:gd name="connsiteY8" fmla="*/ 731520 h 1509933"/>
              <a:gd name="connsiteX9" fmla="*/ 1355188 w 1453662"/>
              <a:gd name="connsiteY9" fmla="*/ 590844 h 1509933"/>
              <a:gd name="connsiteX10" fmla="*/ 1383324 w 1453662"/>
              <a:gd name="connsiteY10" fmla="*/ 267287 h 1509933"/>
              <a:gd name="connsiteX11" fmla="*/ 1017564 w 1453662"/>
              <a:gd name="connsiteY11" fmla="*/ 56271 h 1509933"/>
              <a:gd name="connsiteX12" fmla="*/ 679939 w 1453662"/>
              <a:gd name="connsiteY12" fmla="*/ 0 h 1509933"/>
              <a:gd name="connsiteX0" fmla="*/ 764345 w 1453662"/>
              <a:gd name="connsiteY0" fmla="*/ 1505244 h 1509933"/>
              <a:gd name="connsiteX1" fmla="*/ 1087902 w 1453662"/>
              <a:gd name="connsiteY1" fmla="*/ 1463040 h 1509933"/>
              <a:gd name="connsiteX2" fmla="*/ 1369256 w 1453662"/>
              <a:gd name="connsiteY2" fmla="*/ 1266092 h 1509933"/>
              <a:gd name="connsiteX3" fmla="*/ 1411459 w 1453662"/>
              <a:gd name="connsiteY3" fmla="*/ 928468 h 1509933"/>
              <a:gd name="connsiteX4" fmla="*/ 1144173 w 1453662"/>
              <a:gd name="connsiteY4" fmla="*/ 661182 h 1509933"/>
              <a:gd name="connsiteX5" fmla="*/ 581465 w 1453662"/>
              <a:gd name="connsiteY5" fmla="*/ 534573 h 1509933"/>
              <a:gd name="connsiteX6" fmla="*/ 89096 w 1453662"/>
              <a:gd name="connsiteY6" fmla="*/ 590844 h 1509933"/>
              <a:gd name="connsiteX7" fmla="*/ 117231 w 1453662"/>
              <a:gd name="connsiteY7" fmla="*/ 745588 h 1509933"/>
              <a:gd name="connsiteX8" fmla="*/ 792480 w 1453662"/>
              <a:gd name="connsiteY8" fmla="*/ 731520 h 1509933"/>
              <a:gd name="connsiteX9" fmla="*/ 1355188 w 1453662"/>
              <a:gd name="connsiteY9" fmla="*/ 548641 h 1509933"/>
              <a:gd name="connsiteX10" fmla="*/ 1383324 w 1453662"/>
              <a:gd name="connsiteY10" fmla="*/ 267287 h 1509933"/>
              <a:gd name="connsiteX11" fmla="*/ 1017564 w 1453662"/>
              <a:gd name="connsiteY11" fmla="*/ 56271 h 1509933"/>
              <a:gd name="connsiteX12" fmla="*/ 679939 w 1453662"/>
              <a:gd name="connsiteY12" fmla="*/ 0 h 1509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3662" h="1509933">
                <a:moveTo>
                  <a:pt x="764345" y="1505244"/>
                </a:moveTo>
                <a:cubicBezTo>
                  <a:pt x="879231" y="1509933"/>
                  <a:pt x="987083" y="1502899"/>
                  <a:pt x="1087902" y="1463040"/>
                </a:cubicBezTo>
                <a:cubicBezTo>
                  <a:pt x="1188721" y="1423181"/>
                  <a:pt x="1315330" y="1355187"/>
                  <a:pt x="1369256" y="1266092"/>
                </a:cubicBezTo>
                <a:cubicBezTo>
                  <a:pt x="1423182" y="1176997"/>
                  <a:pt x="1448973" y="1029286"/>
                  <a:pt x="1411459" y="928468"/>
                </a:cubicBezTo>
                <a:cubicBezTo>
                  <a:pt x="1373945" y="827650"/>
                  <a:pt x="1282505" y="726831"/>
                  <a:pt x="1144173" y="661182"/>
                </a:cubicBezTo>
                <a:cubicBezTo>
                  <a:pt x="1005841" y="595533"/>
                  <a:pt x="757311" y="546296"/>
                  <a:pt x="581465" y="534573"/>
                </a:cubicBezTo>
                <a:cubicBezTo>
                  <a:pt x="405619" y="522850"/>
                  <a:pt x="166468" y="555675"/>
                  <a:pt x="89096" y="590844"/>
                </a:cubicBezTo>
                <a:cubicBezTo>
                  <a:pt x="11724" y="626013"/>
                  <a:pt x="0" y="722142"/>
                  <a:pt x="117231" y="745588"/>
                </a:cubicBezTo>
                <a:cubicBezTo>
                  <a:pt x="234462" y="769034"/>
                  <a:pt x="586154" y="764344"/>
                  <a:pt x="792480" y="731520"/>
                </a:cubicBezTo>
                <a:cubicBezTo>
                  <a:pt x="998806" y="698696"/>
                  <a:pt x="1256714" y="626013"/>
                  <a:pt x="1355188" y="548641"/>
                </a:cubicBezTo>
                <a:cubicBezTo>
                  <a:pt x="1453662" y="471269"/>
                  <a:pt x="1439595" y="349349"/>
                  <a:pt x="1383324" y="267287"/>
                </a:cubicBezTo>
                <a:cubicBezTo>
                  <a:pt x="1327053" y="185225"/>
                  <a:pt x="1134795" y="100819"/>
                  <a:pt x="1017564" y="56271"/>
                </a:cubicBezTo>
                <a:cubicBezTo>
                  <a:pt x="900333" y="11723"/>
                  <a:pt x="790136" y="5861"/>
                  <a:pt x="679939" y="0"/>
                </a:cubicBezTo>
              </a:path>
            </a:pathLst>
          </a:custGeom>
          <a:ln w="28575">
            <a:solidFill>
              <a:srgbClr val="5F5F5F"/>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152">
                                            <p:txEl>
                                              <p:pRg st="0" end="0"/>
                                            </p:txEl>
                                          </p:spTgt>
                                        </p:tgtEl>
                                        <p:attrNameLst>
                                          <p:attrName>style.visibility</p:attrName>
                                        </p:attrNameLst>
                                      </p:cBhvr>
                                      <p:to>
                                        <p:strVal val="visible"/>
                                      </p:to>
                                    </p:set>
                                    <p:anim calcmode="lin" valueType="num">
                                      <p:cBhvr additive="base">
                                        <p:cTn id="7" dur="500" fill="hold"/>
                                        <p:tgtEl>
                                          <p:spTgt spid="615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5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3">
                                            <p:txEl>
                                              <p:pRg st="0" end="0"/>
                                            </p:txEl>
                                          </p:spTgt>
                                        </p:tgtEl>
                                        <p:attrNameLst>
                                          <p:attrName>style.visibility</p:attrName>
                                        </p:attrNameLst>
                                      </p:cBhvr>
                                      <p:to>
                                        <p:strVal val="visible"/>
                                      </p:to>
                                    </p:set>
                                    <p:anim calcmode="lin" valueType="num">
                                      <p:cBhvr additive="base">
                                        <p:cTn id="13"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anim calcmode="lin" valueType="num">
                                      <p:cBhvr additive="base">
                                        <p:cTn id="19"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3">
                                            <p:txEl>
                                              <p:pRg st="2" end="2"/>
                                            </p:txEl>
                                          </p:spTgt>
                                        </p:tgtEl>
                                        <p:attrNameLst>
                                          <p:attrName>style.visibility</p:attrName>
                                        </p:attrNameLst>
                                      </p:cBhvr>
                                      <p:to>
                                        <p:strVal val="visible"/>
                                      </p:to>
                                    </p:set>
                                    <p:anim calcmode="lin" valueType="num">
                                      <p:cBhvr additive="base">
                                        <p:cTn id="25"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53"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500" fill="hold"/>
                                        <p:tgtEl>
                                          <p:spTgt spid="2"/>
                                        </p:tgtEl>
                                        <p:attrNameLst>
                                          <p:attrName>ppt_w</p:attrName>
                                        </p:attrNameLst>
                                      </p:cBhvr>
                                      <p:tavLst>
                                        <p:tav tm="0">
                                          <p:val>
                                            <p:fltVal val="0"/>
                                          </p:val>
                                        </p:tav>
                                        <p:tav tm="100000">
                                          <p:val>
                                            <p:strVal val="#ppt_w"/>
                                          </p:val>
                                        </p:tav>
                                      </p:tavLst>
                                    </p:anim>
                                    <p:anim calcmode="lin" valueType="num">
                                      <p:cBhvr>
                                        <p:cTn id="32" dur="500" fill="hold"/>
                                        <p:tgtEl>
                                          <p:spTgt spid="2"/>
                                        </p:tgtEl>
                                        <p:attrNameLst>
                                          <p:attrName>ppt_h</p:attrName>
                                        </p:attrNameLst>
                                      </p:cBhvr>
                                      <p:tavLst>
                                        <p:tav tm="0">
                                          <p:val>
                                            <p:fltVal val="0"/>
                                          </p:val>
                                        </p:tav>
                                        <p:tav tm="100000">
                                          <p:val>
                                            <p:strVal val="#ppt_h"/>
                                          </p:val>
                                        </p:tav>
                                      </p:tavLst>
                                    </p:anim>
                                    <p:animEffect transition="in" filter="fade">
                                      <p:cBhvr>
                                        <p:cTn id="33" dur="500"/>
                                        <p:tgtEl>
                                          <p:spTgt spid="2"/>
                                        </p:tgtEl>
                                      </p:cBhvr>
                                    </p:animEffect>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53" presetClass="entr" presetSubtype="0"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Effect transition="in" filter="fade">
                                      <p:cBhvr>
                                        <p:cTn id="40" dur="500"/>
                                        <p:tgtEl>
                                          <p:spTgt spid="19"/>
                                        </p:tgtEl>
                                      </p:cBhvr>
                                    </p:animEffect>
                                  </p:childTnLst>
                                </p:cTn>
                              </p:par>
                              <p:par>
                                <p:cTn id="41" presetID="0" presetClass="path" presetSubtype="0" repeatCount="indefinite" fill="hold" grpId="1" nodeType="withEffect">
                                  <p:stCondLst>
                                    <p:cond delay="0"/>
                                  </p:stCondLst>
                                  <p:childTnLst>
                                    <p:animMotion origin="layout" path="M -1.94444E-6 -2.59259E-6 C 0.01077 -0.00092 0.02171 -0.00162 0.03039 -0.00532 C 0.03907 -0.00903 0.04897 -0.01597 0.05261 -0.02292 C 0.05625 -0.02986 0.0592 -0.03958 0.05261 -0.04745 C 0.046 -0.05532 0.02674 -0.06597 0.0132 -0.07014 C -0.00034 -0.0743 -0.01598 -0.07361 -0.02882 -0.07199 C -0.04167 -0.07037 -0.05521 -0.06528 -0.06441 -0.05972 C -0.07361 -0.05417 -0.08351 -0.04653 -0.0842 -0.03866 C -0.0849 -0.03079 -0.07483 -0.01829 -0.06841 -0.01227 C -0.06198 -0.00625 -0.05591 -0.00417 -0.04601 -0.00185 C -0.03611 0.00046 -0.02275 0.00093 -0.0092 0.00162 " pathEditMode="relative" ptsTypes="aaaaaaaaaaA">
                                      <p:cBhvr>
                                        <p:cTn id="42" dur="2000" fill="hold"/>
                                        <p:tgtEl>
                                          <p:spTgt spid="19"/>
                                        </p:tgtEl>
                                        <p:attrNameLst>
                                          <p:attrName>ppt_x</p:attrName>
                                          <p:attrName>ppt_y</p:attrName>
                                        </p:attrNameLst>
                                      </p:cBhvr>
                                    </p:animMotion>
                                  </p:childTnLst>
                                </p:cTn>
                              </p:par>
                            </p:childTnLst>
                          </p:cTn>
                        </p:par>
                        <p:par>
                          <p:cTn id="43" fill="hold" nodeType="afterGroup">
                            <p:stCondLst>
                              <p:cond delay="2000"/>
                            </p:stCondLst>
                            <p:childTnLst>
                              <p:par>
                                <p:cTn id="44" presetID="10" presetClass="entr" presetSubtype="0"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fade">
                                      <p:cBhvr>
                                        <p:cTn id="46" dur="2000"/>
                                        <p:tgtEl>
                                          <p:spTgt spid="31"/>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nodeType="clickEffect">
                                  <p:stCondLst>
                                    <p:cond delay="0"/>
                                  </p:stCondLst>
                                  <p:childTnLst>
                                    <p:set>
                                      <p:cBhvr>
                                        <p:cTn id="50" dur="1" fill="hold">
                                          <p:stCondLst>
                                            <p:cond delay="0"/>
                                          </p:stCondLst>
                                        </p:cTn>
                                        <p:tgtEl>
                                          <p:spTgt spid="13">
                                            <p:txEl>
                                              <p:pRg st="3" end="3"/>
                                            </p:txEl>
                                          </p:spTgt>
                                        </p:tgtEl>
                                        <p:attrNameLst>
                                          <p:attrName>style.visibility</p:attrName>
                                        </p:attrNameLst>
                                      </p:cBhvr>
                                      <p:to>
                                        <p:strVal val="visible"/>
                                      </p:to>
                                    </p:set>
                                    <p:anim calcmode="lin" valueType="num">
                                      <p:cBhvr additive="base">
                                        <p:cTn id="51"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3">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4" name="arrow.wav"/>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53" presetClass="entr" presetSubtype="0" fill="hold" nodeType="clickEffect">
                                  <p:stCondLst>
                                    <p:cond delay="0"/>
                                  </p:stCondLst>
                                  <p:childTnLst>
                                    <p:set>
                                      <p:cBhvr>
                                        <p:cTn id="56" dur="1" fill="hold">
                                          <p:stCondLst>
                                            <p:cond delay="0"/>
                                          </p:stCondLst>
                                        </p:cTn>
                                        <p:tgtEl>
                                          <p:spTgt spid="3"/>
                                        </p:tgtEl>
                                        <p:attrNameLst>
                                          <p:attrName>style.visibility</p:attrName>
                                        </p:attrNameLst>
                                      </p:cBhvr>
                                      <p:to>
                                        <p:strVal val="visible"/>
                                      </p:to>
                                    </p:set>
                                    <p:anim calcmode="lin" valueType="num">
                                      <p:cBhvr>
                                        <p:cTn id="57" dur="500" fill="hold"/>
                                        <p:tgtEl>
                                          <p:spTgt spid="3"/>
                                        </p:tgtEl>
                                        <p:attrNameLst>
                                          <p:attrName>ppt_w</p:attrName>
                                        </p:attrNameLst>
                                      </p:cBhvr>
                                      <p:tavLst>
                                        <p:tav tm="0">
                                          <p:val>
                                            <p:fltVal val="0"/>
                                          </p:val>
                                        </p:tav>
                                        <p:tav tm="100000">
                                          <p:val>
                                            <p:strVal val="#ppt_w"/>
                                          </p:val>
                                        </p:tav>
                                      </p:tavLst>
                                    </p:anim>
                                    <p:anim calcmode="lin" valueType="num">
                                      <p:cBhvr>
                                        <p:cTn id="58" dur="500" fill="hold"/>
                                        <p:tgtEl>
                                          <p:spTgt spid="3"/>
                                        </p:tgtEl>
                                        <p:attrNameLst>
                                          <p:attrName>ppt_h</p:attrName>
                                        </p:attrNameLst>
                                      </p:cBhvr>
                                      <p:tavLst>
                                        <p:tav tm="0">
                                          <p:val>
                                            <p:fltVal val="0"/>
                                          </p:val>
                                        </p:tav>
                                        <p:tav tm="100000">
                                          <p:val>
                                            <p:strVal val="#ppt_h"/>
                                          </p:val>
                                        </p:tav>
                                      </p:tavLst>
                                    </p:anim>
                                    <p:animEffect transition="in" filter="fade">
                                      <p:cBhvr>
                                        <p:cTn id="59" dur="500"/>
                                        <p:tgtEl>
                                          <p:spTgt spid="3"/>
                                        </p:tgtEl>
                                      </p:cBhvr>
                                    </p:animEffect>
                                  </p:childTnLst>
                                  <p:subTnLst>
                                    <p:audio>
                                      <p:cMediaNode>
                                        <p:cTn display="0" masterRel="sameClick">
                                          <p:stCondLst>
                                            <p:cond evt="begin" delay="0">
                                              <p:tn val="55"/>
                                            </p:cond>
                                          </p:stCondLst>
                                          <p:endCondLst>
                                            <p:cond evt="onStopAudio" delay="0">
                                              <p:tgtEl>
                                                <p:sldTgt/>
                                              </p:tgtEl>
                                            </p:cond>
                                          </p:endCondLst>
                                        </p:cTn>
                                        <p:tgtEl>
                                          <p:sndTgt r:embed="rId4" name="arrow.wav"/>
                                        </p:tgtEl>
                                      </p:cMediaNode>
                                    </p:audio>
                                  </p:subTnLst>
                                </p:cTn>
                              </p:par>
                            </p:childTnLst>
                          </p:cTn>
                        </p:par>
                      </p:childTnLst>
                    </p:cTn>
                  </p:par>
                  <p:par>
                    <p:cTn id="60" fill="hold" nodeType="clickPar">
                      <p:stCondLst>
                        <p:cond delay="indefinite"/>
                      </p:stCondLst>
                      <p:childTnLst>
                        <p:par>
                          <p:cTn id="61" fill="hold" nodeType="withGroup">
                            <p:stCondLst>
                              <p:cond delay="0"/>
                            </p:stCondLst>
                            <p:childTnLst>
                              <p:par>
                                <p:cTn id="62" presetID="53" presetClass="entr" presetSubtype="0" fill="hold" grpId="0" nodeType="click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fltVal val="0"/>
                                          </p:val>
                                        </p:tav>
                                        <p:tav tm="100000">
                                          <p:val>
                                            <p:strVal val="#ppt_w"/>
                                          </p:val>
                                        </p:tav>
                                      </p:tavLst>
                                    </p:anim>
                                    <p:anim calcmode="lin" valueType="num">
                                      <p:cBhvr>
                                        <p:cTn id="65" dur="500" fill="hold"/>
                                        <p:tgtEl>
                                          <p:spTgt spid="18"/>
                                        </p:tgtEl>
                                        <p:attrNameLst>
                                          <p:attrName>ppt_h</p:attrName>
                                        </p:attrNameLst>
                                      </p:cBhvr>
                                      <p:tavLst>
                                        <p:tav tm="0">
                                          <p:val>
                                            <p:fltVal val="0"/>
                                          </p:val>
                                        </p:tav>
                                        <p:tav tm="100000">
                                          <p:val>
                                            <p:strVal val="#ppt_h"/>
                                          </p:val>
                                        </p:tav>
                                      </p:tavLst>
                                    </p:anim>
                                    <p:animEffect transition="in" filter="fade">
                                      <p:cBhvr>
                                        <p:cTn id="66" dur="500"/>
                                        <p:tgtEl>
                                          <p:spTgt spid="18"/>
                                        </p:tgtEl>
                                      </p:cBhvr>
                                    </p:animEffect>
                                  </p:childTnLst>
                                </p:cTn>
                              </p:par>
                              <p:par>
                                <p:cTn id="67" presetID="0" presetClass="path" presetSubtype="0" repeatCount="indefinite" fill="hold" grpId="1" nodeType="withEffect">
                                  <p:stCondLst>
                                    <p:cond delay="0"/>
                                  </p:stCondLst>
                                  <p:childTnLst>
                                    <p:animMotion origin="layout" path="M -0.00052 -0.00093 C 0.01702 -0.00278 0.03455 -0.00463 0.0467 -0.01667 C 0.05886 -0.0287 0.07083 -0.05694 0.07309 -0.07245 C 0.07535 -0.08819 0.06997 -0.1 0.0599 -0.11111 C 0.04983 -0.12222 0.03004 -0.13403 0.0125 -0.13935 C -0.00503 -0.14468 -0.03055 -0.14514 -0.04531 -0.14305 C -0.06007 -0.14097 -0.07239 -0.13125 -0.07552 -0.12685 C -0.07864 -0.12268 -0.07361 -0.11944 -0.06371 -0.11829 C -0.05382 -0.11713 -0.03003 -0.11875 -0.01632 -0.11991 C -0.0026 -0.12106 0.00677 -0.12083 0.0191 -0.12523 C 0.03142 -0.12986 0.04965 -0.1368 0.05729 -0.14653 C 0.06493 -0.15625 0.06945 -0.17222 0.06528 -0.18333 C 0.06111 -0.19444 0.04549 -0.20648 0.03229 -0.21319 C 0.0191 -0.21991 0.00261 -0.22176 -0.01371 -0.22361 " pathEditMode="relative" rAng="0" ptsTypes="aaaaaaaaaaaaaA">
                                      <p:cBhvr>
                                        <p:cTn id="68" dur="5000" fill="hold"/>
                                        <p:tgtEl>
                                          <p:spTgt spid="18"/>
                                        </p:tgtEl>
                                        <p:attrNameLst>
                                          <p:attrName>ppt_x</p:attrName>
                                          <p:attrName>ppt_y</p:attrName>
                                        </p:attrNameLst>
                                      </p:cBhvr>
                                      <p:rCtr x="-122" y="-11134"/>
                                    </p:animMotion>
                                  </p:childTnLst>
                                </p:cTn>
                              </p:par>
                            </p:childTnLst>
                          </p:cTn>
                        </p:par>
                        <p:par>
                          <p:cTn id="69" fill="hold" nodeType="afterGroup">
                            <p:stCondLst>
                              <p:cond delay="5000"/>
                            </p:stCondLst>
                            <p:childTnLst>
                              <p:par>
                                <p:cTn id="70" presetID="10" presetClass="entr" presetSubtype="0" fill="hold"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2000"/>
                                        <p:tgtEl>
                                          <p:spTgt spid="42"/>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 presetClass="entr" presetSubtype="4" fill="hold" nodeType="clickEffect">
                                  <p:stCondLst>
                                    <p:cond delay="0"/>
                                  </p:stCondLst>
                                  <p:childTnLst>
                                    <p:set>
                                      <p:cBhvr>
                                        <p:cTn id="76" dur="1" fill="hold">
                                          <p:stCondLst>
                                            <p:cond delay="0"/>
                                          </p:stCondLst>
                                        </p:cTn>
                                        <p:tgtEl>
                                          <p:spTgt spid="13">
                                            <p:txEl>
                                              <p:pRg st="4" end="4"/>
                                            </p:txEl>
                                          </p:spTgt>
                                        </p:tgtEl>
                                        <p:attrNameLst>
                                          <p:attrName>style.visibility</p:attrName>
                                        </p:attrNameLst>
                                      </p:cBhvr>
                                      <p:to>
                                        <p:strVal val="visible"/>
                                      </p:to>
                                    </p:set>
                                    <p:anim calcmode="lin" valueType="num">
                                      <p:cBhvr additive="base">
                                        <p:cTn id="77"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13">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5"/>
                                            </p:cond>
                                          </p:stCondLst>
                                          <p:endCondLst>
                                            <p:cond evt="onStopAudio" delay="0">
                                              <p:tgtEl>
                                                <p:sldTgt/>
                                              </p:tgtEl>
                                            </p:cond>
                                          </p:endCondLst>
                                        </p:cTn>
                                        <p:tgtEl>
                                          <p:sndTgt r:embed="rId4" name="arrow.wav"/>
                                        </p:tgtEl>
                                      </p:cMediaNode>
                                    </p:audio>
                                  </p:subTnLst>
                                </p:cTn>
                              </p:par>
                            </p:childTnLst>
                          </p:cTn>
                        </p:par>
                      </p:childTnLst>
                    </p:cTn>
                  </p:par>
                  <p:par>
                    <p:cTn id="79" fill="hold" nodeType="clickPar">
                      <p:stCondLst>
                        <p:cond delay="indefinite"/>
                      </p:stCondLst>
                      <p:childTnLst>
                        <p:par>
                          <p:cTn id="80" fill="hold" nodeType="withGroup">
                            <p:stCondLst>
                              <p:cond delay="0"/>
                            </p:stCondLst>
                            <p:childTnLst>
                              <p:par>
                                <p:cTn id="81" presetID="2" presetClass="entr" presetSubtype="2" fill="hold" nodeType="clickEffect">
                                  <p:stCondLst>
                                    <p:cond delay="0"/>
                                  </p:stCondLst>
                                  <p:childTnLst>
                                    <p:set>
                                      <p:cBhvr>
                                        <p:cTn id="82" dur="1" fill="hold">
                                          <p:stCondLst>
                                            <p:cond delay="0"/>
                                          </p:stCondLst>
                                        </p:cTn>
                                        <p:tgtEl>
                                          <p:spTgt spid="16">
                                            <p:txEl>
                                              <p:pRg st="0" end="0"/>
                                            </p:txEl>
                                          </p:spTgt>
                                        </p:tgtEl>
                                        <p:attrNameLst>
                                          <p:attrName>style.visibility</p:attrName>
                                        </p:attrNameLst>
                                      </p:cBhvr>
                                      <p:to>
                                        <p:strVal val="visible"/>
                                      </p:to>
                                    </p:set>
                                    <p:anim calcmode="lin" valueType="num">
                                      <p:cBhvr additive="base">
                                        <p:cTn id="83" dur="500" fill="hold"/>
                                        <p:tgtEl>
                                          <p:spTgt spid="16">
                                            <p:txEl>
                                              <p:pRg st="0" end="0"/>
                                            </p:txEl>
                                          </p:spTgt>
                                        </p:tgtEl>
                                        <p:attrNameLst>
                                          <p:attrName>ppt_x</p:attrName>
                                        </p:attrNameLst>
                                      </p:cBhvr>
                                      <p:tavLst>
                                        <p:tav tm="0">
                                          <p:val>
                                            <p:strVal val="1+#ppt_w/2"/>
                                          </p:val>
                                        </p:tav>
                                        <p:tav tm="100000">
                                          <p:val>
                                            <p:strVal val="#ppt_x"/>
                                          </p:val>
                                        </p:tav>
                                      </p:tavLst>
                                    </p:anim>
                                    <p:anim calcmode="lin" valueType="num">
                                      <p:cBhvr additive="base">
                                        <p:cTn id="84" dur="500" fill="hold"/>
                                        <p:tgtEl>
                                          <p:spTgt spid="1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1"/>
                                            </p:cond>
                                          </p:stCondLst>
                                          <p:endCondLst>
                                            <p:cond evt="onStopAudio" delay="0">
                                              <p:tgtEl>
                                                <p:sldTgt/>
                                              </p:tgtEl>
                                            </p:cond>
                                          </p:endCondLst>
                                        </p:cTn>
                                        <p:tgtEl>
                                          <p:sndTgt r:embed="rId4" name="arrow.wav"/>
                                        </p:tgtEl>
                                      </p:cMediaNode>
                                    </p:audio>
                                  </p:subTnLst>
                                </p:cTn>
                              </p:par>
                            </p:childTnLst>
                          </p:cTn>
                        </p:par>
                      </p:childTnLst>
                    </p:cTn>
                  </p:par>
                  <p:par>
                    <p:cTn id="85" fill="hold" nodeType="clickPar">
                      <p:stCondLst>
                        <p:cond delay="indefinite"/>
                      </p:stCondLst>
                      <p:childTnLst>
                        <p:par>
                          <p:cTn id="86" fill="hold" nodeType="withGroup">
                            <p:stCondLst>
                              <p:cond delay="0"/>
                            </p:stCondLst>
                            <p:childTnLst>
                              <p:par>
                                <p:cTn id="87" presetID="2" presetClass="entr" presetSubtype="2" fill="hold" nodeType="clickEffect">
                                  <p:stCondLst>
                                    <p:cond delay="0"/>
                                  </p:stCondLst>
                                  <p:childTnLst>
                                    <p:set>
                                      <p:cBhvr>
                                        <p:cTn id="88" dur="1" fill="hold">
                                          <p:stCondLst>
                                            <p:cond delay="0"/>
                                          </p:stCondLst>
                                        </p:cTn>
                                        <p:tgtEl>
                                          <p:spTgt spid="17">
                                            <p:txEl>
                                              <p:pRg st="0" end="0"/>
                                            </p:txEl>
                                          </p:spTgt>
                                        </p:tgtEl>
                                        <p:attrNameLst>
                                          <p:attrName>style.visibility</p:attrName>
                                        </p:attrNameLst>
                                      </p:cBhvr>
                                      <p:to>
                                        <p:strVal val="visible"/>
                                      </p:to>
                                    </p:set>
                                    <p:anim calcmode="lin" valueType="num">
                                      <p:cBhvr additive="base">
                                        <p:cTn id="89" dur="500" fill="hold"/>
                                        <p:tgtEl>
                                          <p:spTgt spid="17">
                                            <p:txEl>
                                              <p:pRg st="0" end="0"/>
                                            </p:txEl>
                                          </p:spTgt>
                                        </p:tgtEl>
                                        <p:attrNameLst>
                                          <p:attrName>ppt_x</p:attrName>
                                        </p:attrNameLst>
                                      </p:cBhvr>
                                      <p:tavLst>
                                        <p:tav tm="0">
                                          <p:val>
                                            <p:strVal val="1+#ppt_w/2"/>
                                          </p:val>
                                        </p:tav>
                                        <p:tav tm="100000">
                                          <p:val>
                                            <p:strVal val="#ppt_x"/>
                                          </p:val>
                                        </p:tav>
                                      </p:tavLst>
                                    </p:anim>
                                    <p:anim calcmode="lin" valueType="num">
                                      <p:cBhvr additive="base">
                                        <p:cTn id="90" dur="500" fill="hold"/>
                                        <p:tgtEl>
                                          <p:spTgt spid="1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P spid="19" grpId="1" animBg="1"/>
      <p:bldP spid="31"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Rectangle 4"/>
          <p:cNvSpPr>
            <a:spLocks noChangeArrowheads="1"/>
          </p:cNvSpPr>
          <p:nvPr/>
        </p:nvSpPr>
        <p:spPr bwMode="auto">
          <a:xfrm>
            <a:off x="685800" y="1338263"/>
            <a:ext cx="7772400" cy="5519737"/>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a:solidFill>
                  <a:srgbClr val="333399"/>
                </a:solidFill>
              </a:rPr>
              <a:t>The speed of light</a:t>
            </a:r>
            <a:r>
              <a:rPr lang="en-US" altLang="en-US" sz="2400">
                <a:solidFill>
                  <a:srgbClr val="333399"/>
                </a:solidFill>
              </a:rPr>
              <a:t> – Setting </a:t>
            </a:r>
            <a:r>
              <a:rPr lang="en-US" altLang="en-US" sz="2400" i="1">
                <a:solidFill>
                  <a:srgbClr val="333399"/>
                </a:solidFill>
              </a:rPr>
              <a:t>c</a:t>
            </a:r>
            <a:r>
              <a:rPr lang="en-US" altLang="en-US" sz="2400">
                <a:solidFill>
                  <a:srgbClr val="333399"/>
                </a:solidFill>
              </a:rPr>
              <a:t> = 1</a:t>
            </a:r>
          </a:p>
          <a:p>
            <a:pPr>
              <a:buFontTx/>
              <a:buNone/>
            </a:pPr>
            <a:r>
              <a:rPr lang="en-US" altLang="en-US" sz="2400">
                <a:solidFill>
                  <a:srgbClr val="333399"/>
                </a:solidFill>
              </a:rPr>
              <a:t> </a:t>
            </a:r>
            <a:r>
              <a:rPr lang="en-US" altLang="en-US" sz="2400">
                <a:solidFill>
                  <a:srgbClr val="000000"/>
                </a:solidFill>
                <a:sym typeface="Symbol" pitchFamily="18" charset="2"/>
              </a:rPr>
              <a:t>Suppose we had chosen the metric system’s unit of length to be, for example,</a:t>
            </a:r>
          </a:p>
          <a:p>
            <a:pPr algn="ctr">
              <a:buFontTx/>
              <a:buNone/>
            </a:pPr>
            <a:r>
              <a:rPr lang="en-US" altLang="en-US" sz="2400">
                <a:solidFill>
                  <a:srgbClr val="000000"/>
                </a:solidFill>
                <a:sym typeface="Symbol" pitchFamily="18" charset="2"/>
              </a:rPr>
              <a:t>1 “light-unit” = the distance light travels in 1 second.</a:t>
            </a:r>
          </a:p>
          <a:p>
            <a:pPr>
              <a:buFontTx/>
              <a:buNone/>
            </a:pPr>
            <a:r>
              <a:rPr lang="en-US" altLang="en-US" sz="2400">
                <a:solidFill>
                  <a:srgbClr val="000000"/>
                </a:solidFill>
                <a:sym typeface="Symbol" pitchFamily="18" charset="2"/>
              </a:rPr>
              <a:t>Then the speed of light </a:t>
            </a:r>
            <a:r>
              <a:rPr lang="en-US" altLang="en-US" sz="2400" i="1">
                <a:solidFill>
                  <a:srgbClr val="000000"/>
                </a:solidFill>
                <a:sym typeface="Symbol" pitchFamily="18" charset="2"/>
              </a:rPr>
              <a:t>c </a:t>
            </a:r>
            <a:r>
              <a:rPr lang="en-US" altLang="en-US" sz="2400">
                <a:solidFill>
                  <a:srgbClr val="000000"/>
                </a:solidFill>
                <a:sym typeface="Symbol" pitchFamily="18" charset="2"/>
              </a:rPr>
              <a:t>would be</a:t>
            </a:r>
            <a:r>
              <a:rPr lang="en-US" altLang="en-US" sz="2400" i="1">
                <a:solidFill>
                  <a:srgbClr val="000000"/>
                </a:solidFill>
                <a:sym typeface="Symbol" pitchFamily="18" charset="2"/>
              </a:rPr>
              <a:t> </a:t>
            </a:r>
          </a:p>
          <a:p>
            <a:pPr algn="ctr">
              <a:buFontTx/>
              <a:buNone/>
            </a:pPr>
            <a:r>
              <a:rPr lang="en-US" altLang="en-US" sz="2400" i="1">
                <a:solidFill>
                  <a:srgbClr val="000000"/>
                </a:solidFill>
                <a:sym typeface="Symbol" pitchFamily="18" charset="2"/>
              </a:rPr>
              <a:t>c = </a:t>
            </a:r>
            <a:r>
              <a:rPr lang="en-US" altLang="en-US" sz="2400">
                <a:solidFill>
                  <a:srgbClr val="000000"/>
                </a:solidFill>
                <a:sym typeface="Symbol" pitchFamily="18" charset="2"/>
              </a:rPr>
              <a:t>1 LU </a:t>
            </a:r>
            <a:r>
              <a:rPr lang="en-US" altLang="en-US" sz="2400" i="1">
                <a:solidFill>
                  <a:srgbClr val="000000"/>
                </a:solidFill>
                <a:sym typeface="Symbol" pitchFamily="18" charset="2"/>
              </a:rPr>
              <a:t>/</a:t>
            </a:r>
            <a:r>
              <a:rPr lang="en-US" altLang="en-US" sz="2400">
                <a:solidFill>
                  <a:srgbClr val="000000"/>
                </a:solidFill>
                <a:sym typeface="Symbol" pitchFamily="18" charset="2"/>
              </a:rPr>
              <a:t> 1 second = 1 LU s</a:t>
            </a:r>
            <a:r>
              <a:rPr lang="en-US" altLang="en-US" sz="2400" baseline="30000">
                <a:solidFill>
                  <a:srgbClr val="000000"/>
                </a:solidFill>
                <a:sym typeface="Symbol" pitchFamily="18" charset="2"/>
              </a:rPr>
              <a:t>-1</a:t>
            </a:r>
            <a:r>
              <a:rPr lang="en-US" altLang="en-US" sz="2400">
                <a:solidFill>
                  <a:srgbClr val="000000"/>
                </a:solidFill>
                <a:sym typeface="Symbol" pitchFamily="18" charset="2"/>
              </a:rPr>
              <a:t>.</a:t>
            </a:r>
          </a:p>
          <a:p>
            <a:pPr>
              <a:spcBef>
                <a:spcPct val="15000"/>
              </a:spcBef>
              <a:buFontTx/>
              <a:buNone/>
            </a:pPr>
            <a:r>
              <a:rPr lang="en-US" altLang="en-US" sz="2400">
                <a:solidFill>
                  <a:srgbClr val="000000"/>
                </a:solidFill>
                <a:sym typeface="Symbol" pitchFamily="18" charset="2"/>
              </a:rPr>
              <a:t>All of our equations and spacetime diagrams would simplify:</a:t>
            </a:r>
          </a:p>
          <a:p>
            <a:pPr>
              <a:spcBef>
                <a:spcPct val="15000"/>
              </a:spcBef>
              <a:buFont typeface="Symbol" pitchFamily="18" charset="2"/>
              <a:buNone/>
            </a:pPr>
            <a:r>
              <a:rPr lang="en-US" altLang="en-US" sz="2400">
                <a:solidFill>
                  <a:srgbClr val="000000"/>
                </a:solidFill>
                <a:sym typeface="Symbol" pitchFamily="18" charset="2"/>
              </a:rPr>
              <a:t> 	        	= </a:t>
            </a:r>
            <a:r>
              <a:rPr lang="en-US" altLang="en-US" sz="2400">
                <a:sym typeface="Symbol" pitchFamily="18" charset="2"/>
              </a:rPr>
              <a:t>(1 – </a:t>
            </a:r>
            <a:r>
              <a:rPr lang="en-US" altLang="en-US" sz="2400" i="1">
                <a:sym typeface="Symbol" pitchFamily="18" charset="2"/>
              </a:rPr>
              <a:t>v</a:t>
            </a:r>
            <a:r>
              <a:rPr lang="en-US" altLang="en-US" sz="2400" baseline="30000">
                <a:sym typeface="Symbol" pitchFamily="18" charset="2"/>
              </a:rPr>
              <a:t>2</a:t>
            </a:r>
            <a:r>
              <a:rPr lang="en-US" altLang="en-US" sz="2400">
                <a:sym typeface="Symbol" pitchFamily="18" charset="2"/>
              </a:rPr>
              <a:t>)</a:t>
            </a:r>
            <a:r>
              <a:rPr lang="en-US" altLang="en-US" sz="2400" baseline="30000">
                <a:sym typeface="Symbol" pitchFamily="18" charset="2"/>
              </a:rPr>
              <a:t>-1/2 </a:t>
            </a:r>
            <a:r>
              <a:rPr lang="en-US" altLang="en-US" sz="2400">
                <a:solidFill>
                  <a:srgbClr val="000000"/>
                </a:solidFill>
                <a:sym typeface="Symbol" pitchFamily="18" charset="2"/>
              </a:rPr>
              <a:t>,</a:t>
            </a:r>
          </a:p>
          <a:p>
            <a:pPr>
              <a:spcBef>
                <a:spcPct val="15000"/>
              </a:spcBef>
              <a:buFont typeface="Symbol" pitchFamily="18" charset="2"/>
              <a:buNone/>
            </a:pPr>
            <a:r>
              <a:rPr lang="en-US" altLang="en-US" sz="2400" i="1"/>
              <a:t>	       x’</a:t>
            </a:r>
            <a:r>
              <a:rPr lang="en-US" altLang="en-US" sz="2400"/>
              <a:t> 	= </a:t>
            </a:r>
            <a:r>
              <a:rPr lang="en-US" altLang="en-US" sz="2400">
                <a:sym typeface="Symbol" pitchFamily="18" charset="2"/>
              </a:rPr>
              <a:t>(</a:t>
            </a:r>
            <a:r>
              <a:rPr lang="en-US" altLang="en-US" sz="2400" i="1">
                <a:sym typeface="Symbol" pitchFamily="18" charset="2"/>
              </a:rPr>
              <a:t>x</a:t>
            </a:r>
            <a:r>
              <a:rPr lang="en-US" altLang="en-US" sz="2400">
                <a:sym typeface="Symbol" pitchFamily="18" charset="2"/>
              </a:rPr>
              <a:t> – </a:t>
            </a:r>
            <a:r>
              <a:rPr lang="en-US" altLang="en-US" sz="2400" i="1">
                <a:sym typeface="Symbol" pitchFamily="18" charset="2"/>
              </a:rPr>
              <a:t>vt</a:t>
            </a:r>
            <a:r>
              <a:rPr lang="en-US" altLang="en-US" sz="2400">
                <a:sym typeface="Symbol" pitchFamily="18" charset="2"/>
              </a:rPr>
              <a:t>),</a:t>
            </a:r>
          </a:p>
          <a:p>
            <a:pPr>
              <a:spcBef>
                <a:spcPct val="15000"/>
              </a:spcBef>
              <a:buFont typeface="Symbol" pitchFamily="18" charset="2"/>
              <a:buNone/>
            </a:pPr>
            <a:r>
              <a:rPr lang="en-US" altLang="en-US" sz="2400" i="1">
                <a:solidFill>
                  <a:srgbClr val="000000"/>
                </a:solidFill>
                <a:sym typeface="Symbol" pitchFamily="18" charset="2"/>
              </a:rPr>
              <a:t>	       t’</a:t>
            </a:r>
            <a:r>
              <a:rPr lang="en-US" altLang="en-US" sz="2400">
                <a:solidFill>
                  <a:srgbClr val="000000"/>
                </a:solidFill>
                <a:sym typeface="Symbol" pitchFamily="18" charset="2"/>
              </a:rPr>
              <a:t> 	= </a:t>
            </a:r>
            <a:r>
              <a:rPr lang="en-US" altLang="en-US" sz="2400">
                <a:sym typeface="Symbol" pitchFamily="18" charset="2"/>
              </a:rPr>
              <a:t>(</a:t>
            </a:r>
            <a:r>
              <a:rPr lang="en-US" altLang="en-US" sz="2400" i="1">
                <a:sym typeface="Symbol" pitchFamily="18" charset="2"/>
              </a:rPr>
              <a:t>t</a:t>
            </a:r>
            <a:r>
              <a:rPr lang="en-US" altLang="en-US" sz="2400">
                <a:sym typeface="Symbol" pitchFamily="18" charset="2"/>
              </a:rPr>
              <a:t> – x</a:t>
            </a:r>
            <a:r>
              <a:rPr lang="en-US" altLang="en-US" sz="2400" i="1">
                <a:sym typeface="Symbol" pitchFamily="18" charset="2"/>
              </a:rPr>
              <a:t>v</a:t>
            </a:r>
            <a:r>
              <a:rPr lang="en-US" altLang="en-US" sz="2400">
                <a:sym typeface="Symbol" pitchFamily="18" charset="2"/>
              </a:rPr>
              <a:t>),</a:t>
            </a:r>
          </a:p>
          <a:p>
            <a:pPr>
              <a:spcBef>
                <a:spcPct val="15000"/>
              </a:spcBef>
              <a:buFont typeface="Symbol" pitchFamily="18" charset="2"/>
              <a:buNone/>
            </a:pPr>
            <a:r>
              <a:rPr lang="en-US" altLang="en-US" sz="2400">
                <a:solidFill>
                  <a:srgbClr val="000000"/>
                </a:solidFill>
                <a:sym typeface="Symbol" pitchFamily="18" charset="2"/>
              </a:rPr>
              <a:t>	  (</a:t>
            </a:r>
            <a:r>
              <a:rPr lang="en-US" altLang="en-US" sz="2400" i="1">
                <a:solidFill>
                  <a:srgbClr val="000000"/>
                </a:solidFill>
              </a:rPr>
              <a:t>s</a:t>
            </a:r>
            <a:r>
              <a:rPr lang="en-US" altLang="en-US" sz="2400">
                <a:solidFill>
                  <a:srgbClr val="000000"/>
                </a:solidFill>
              </a:rPr>
              <a:t>)</a:t>
            </a:r>
            <a:r>
              <a:rPr lang="en-US" altLang="en-US" sz="2400" baseline="30000">
                <a:solidFill>
                  <a:srgbClr val="000000"/>
                </a:solidFill>
              </a:rPr>
              <a:t>2</a:t>
            </a:r>
            <a:r>
              <a:rPr lang="en-US" altLang="en-US" sz="2400">
                <a:solidFill>
                  <a:srgbClr val="000000"/>
                </a:solidFill>
              </a:rPr>
              <a:t> 	= </a:t>
            </a:r>
            <a:r>
              <a:rPr lang="en-US" altLang="en-US" sz="2400">
                <a:solidFill>
                  <a:srgbClr val="000000"/>
                </a:solidFill>
                <a:sym typeface="Symbol" pitchFamily="18" charset="2"/>
              </a:rPr>
              <a:t>(</a:t>
            </a:r>
            <a:r>
              <a:rPr lang="en-US" altLang="en-US" sz="2400" i="1">
                <a:solidFill>
                  <a:srgbClr val="000000"/>
                </a:solidFill>
              </a:rPr>
              <a:t>x</a:t>
            </a:r>
            <a:r>
              <a:rPr lang="en-US" altLang="en-US" sz="2400">
                <a:solidFill>
                  <a:srgbClr val="000000"/>
                </a:solidFill>
              </a:rPr>
              <a:t>)</a:t>
            </a:r>
            <a:r>
              <a:rPr lang="en-US" altLang="en-US" sz="2400" baseline="30000">
                <a:solidFill>
                  <a:srgbClr val="000000"/>
                </a:solidFill>
              </a:rPr>
              <a:t>2</a:t>
            </a:r>
            <a:r>
              <a:rPr lang="en-US" altLang="en-US" sz="2400">
                <a:solidFill>
                  <a:srgbClr val="000000"/>
                </a:solidFill>
              </a:rPr>
              <a:t> </a:t>
            </a:r>
            <a:r>
              <a:rPr lang="en-US" altLang="en-US" sz="2400"/>
              <a:t>–</a:t>
            </a:r>
            <a:r>
              <a:rPr lang="en-US" altLang="en-US" sz="2400">
                <a:solidFill>
                  <a:srgbClr val="000000"/>
                </a:solidFill>
              </a:rPr>
              <a:t> </a:t>
            </a:r>
            <a:r>
              <a:rPr lang="en-US" altLang="en-US" sz="2400">
                <a:solidFill>
                  <a:srgbClr val="000000"/>
                </a:solidFill>
                <a:sym typeface="Symbol" pitchFamily="18" charset="2"/>
              </a:rPr>
              <a:t>(</a:t>
            </a:r>
            <a:r>
              <a:rPr lang="en-US" altLang="en-US" sz="2400" i="1">
                <a:solidFill>
                  <a:srgbClr val="000000"/>
                </a:solidFill>
              </a:rPr>
              <a:t>t</a:t>
            </a:r>
            <a:r>
              <a:rPr lang="en-US" altLang="en-US" sz="2400">
                <a:solidFill>
                  <a:srgbClr val="000000"/>
                </a:solidFill>
              </a:rPr>
              <a:t>)</a:t>
            </a:r>
            <a:r>
              <a:rPr lang="en-US" altLang="en-US" sz="2400" baseline="30000">
                <a:solidFill>
                  <a:srgbClr val="000000"/>
                </a:solidFill>
              </a:rPr>
              <a:t>2</a:t>
            </a:r>
            <a:r>
              <a:rPr lang="en-US" altLang="en-US" sz="2400">
                <a:solidFill>
                  <a:srgbClr val="000000"/>
                </a:solidFill>
              </a:rPr>
              <a:t>,</a:t>
            </a:r>
          </a:p>
          <a:p>
            <a:pPr>
              <a:spcBef>
                <a:spcPct val="15000"/>
              </a:spcBef>
              <a:buFont typeface="Symbol" pitchFamily="18" charset="2"/>
              <a:buNone/>
            </a:pPr>
            <a:r>
              <a:rPr lang="en-US" altLang="en-US" sz="2400">
                <a:sym typeface="Symbol" pitchFamily="18" charset="2"/>
              </a:rPr>
              <a:t>	        	= tan</a:t>
            </a:r>
            <a:r>
              <a:rPr lang="en-US" altLang="en-US" sz="2400" baseline="30000">
                <a:sym typeface="Symbol" pitchFamily="18" charset="2"/>
              </a:rPr>
              <a:t>-1</a:t>
            </a:r>
            <a:r>
              <a:rPr lang="en-US" altLang="en-US" sz="2400">
                <a:sym typeface="Symbol" pitchFamily="18" charset="2"/>
              </a:rPr>
              <a:t>( </a:t>
            </a:r>
            <a:r>
              <a:rPr lang="en-US" altLang="en-US" sz="2400" i="1">
                <a:solidFill>
                  <a:srgbClr val="000000"/>
                </a:solidFill>
              </a:rPr>
              <a:t>v </a:t>
            </a:r>
            <a:r>
              <a:rPr lang="en-US" altLang="en-US" sz="2400">
                <a:solidFill>
                  <a:srgbClr val="000000"/>
                </a:solidFill>
                <a:sym typeface="Symbol" pitchFamily="18" charset="2"/>
              </a:rPr>
              <a:t>)</a:t>
            </a:r>
            <a:r>
              <a:rPr lang="en-US" altLang="en-US" sz="2400">
                <a:solidFill>
                  <a:srgbClr val="000000"/>
                </a:solidFill>
              </a:rPr>
              <a:t>.</a:t>
            </a:r>
          </a:p>
        </p:txBody>
      </p:sp>
      <p:sp>
        <p:nvSpPr>
          <p:cNvPr id="52227" name="Rectangle 118"/>
          <p:cNvSpPr>
            <a:spLocks noChangeArrowheads="1"/>
          </p:cNvSpPr>
          <p:nvPr/>
        </p:nvSpPr>
        <p:spPr bwMode="auto">
          <a:xfrm>
            <a:off x="685800" y="393700"/>
            <a:ext cx="77724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b="1">
                <a:solidFill>
                  <a:schemeClr val="tx2"/>
                </a:solidFill>
              </a:rPr>
              <a:t>Option A: Relativity</a:t>
            </a:r>
            <a:br>
              <a:rPr lang="en-US" altLang="en-US" sz="2800" b="1">
                <a:solidFill>
                  <a:schemeClr val="tx2"/>
                </a:solidFill>
              </a:rPr>
            </a:br>
            <a:r>
              <a:rPr lang="en-US" altLang="en-US" sz="2800"/>
              <a:t>A.3 – Spacetime diagrams</a:t>
            </a:r>
          </a:p>
        </p:txBody>
      </p:sp>
      <p:sp>
        <p:nvSpPr>
          <p:cNvPr id="90129" name="Text Box 17"/>
          <p:cNvSpPr txBox="1">
            <a:spLocks noChangeArrowheads="1"/>
          </p:cNvSpPr>
          <p:nvPr/>
        </p:nvSpPr>
        <p:spPr bwMode="auto">
          <a:xfrm>
            <a:off x="4638675" y="4678363"/>
            <a:ext cx="38465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dirty="0">
                <a:solidFill>
                  <a:schemeClr val="hlink"/>
                </a:solidFill>
              </a:rPr>
              <a:t>Note that </a:t>
            </a:r>
            <a:r>
              <a:rPr lang="en-US" altLang="en-US" sz="2400" i="1" dirty="0">
                <a:solidFill>
                  <a:schemeClr val="hlink"/>
                </a:solidFill>
              </a:rPr>
              <a:t>v</a:t>
            </a:r>
            <a:r>
              <a:rPr lang="en-US" altLang="en-US" sz="2400" dirty="0">
                <a:solidFill>
                  <a:schemeClr val="hlink"/>
                </a:solidFill>
              </a:rPr>
              <a:t> would always be less than or equal to </a:t>
            </a:r>
            <a:r>
              <a:rPr lang="en-US" altLang="en-US" sz="2400" i="1" dirty="0">
                <a:solidFill>
                  <a:schemeClr val="hlink"/>
                </a:solidFill>
              </a:rPr>
              <a:t>c</a:t>
            </a:r>
            <a:r>
              <a:rPr lang="en-US" altLang="en-US" sz="2400" dirty="0">
                <a:solidFill>
                  <a:schemeClr val="hlink"/>
                </a:solidFill>
              </a:rPr>
              <a:t>.</a:t>
            </a:r>
          </a:p>
        </p:txBody>
      </p:sp>
      <p:sp>
        <p:nvSpPr>
          <p:cNvPr id="2" name="Text Box 17"/>
          <p:cNvSpPr txBox="1">
            <a:spLocks noChangeArrowheads="1"/>
          </p:cNvSpPr>
          <p:nvPr/>
        </p:nvSpPr>
        <p:spPr bwMode="auto">
          <a:xfrm>
            <a:off x="4625340" y="5946775"/>
            <a:ext cx="38465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dirty="0">
                <a:solidFill>
                  <a:schemeClr val="hlink"/>
                </a:solidFill>
              </a:rPr>
              <a:t>Note that the </a:t>
            </a:r>
            <a:r>
              <a:rPr lang="en-US" altLang="en-US" sz="2400" i="1" dirty="0" err="1">
                <a:solidFill>
                  <a:schemeClr val="hlink"/>
                </a:solidFill>
              </a:rPr>
              <a:t>ct</a:t>
            </a:r>
            <a:r>
              <a:rPr lang="en-US" altLang="en-US" sz="2400" dirty="0">
                <a:solidFill>
                  <a:schemeClr val="hlink"/>
                </a:solidFill>
              </a:rPr>
              <a:t> axis would become the </a:t>
            </a:r>
            <a:r>
              <a:rPr lang="en-US" altLang="en-US" sz="2400" i="1" dirty="0">
                <a:solidFill>
                  <a:schemeClr val="hlink"/>
                </a:solidFill>
              </a:rPr>
              <a:t>t</a:t>
            </a:r>
            <a:r>
              <a:rPr lang="en-US" altLang="en-US" sz="2400" dirty="0">
                <a:solidFill>
                  <a:schemeClr val="hlink"/>
                </a:solidFill>
              </a:rPr>
              <a:t> axis.</a:t>
            </a:r>
          </a:p>
        </p:txBody>
      </p:sp>
      <p:sp>
        <p:nvSpPr>
          <p:cNvPr id="6" name="Text Box 17"/>
          <p:cNvSpPr txBox="1">
            <a:spLocks noChangeArrowheads="1"/>
          </p:cNvSpPr>
          <p:nvPr/>
        </p:nvSpPr>
        <p:spPr bwMode="auto">
          <a:xfrm>
            <a:off x="4638675" y="5501323"/>
            <a:ext cx="38465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dirty="0">
                <a:solidFill>
                  <a:schemeClr val="hlink"/>
                </a:solidFill>
              </a:rPr>
              <a:t>Note </a:t>
            </a:r>
            <a:r>
              <a:rPr lang="en-US" altLang="en-US" sz="2400" dirty="0" smtClean="0">
                <a:solidFill>
                  <a:schemeClr val="hlink"/>
                </a:solidFill>
              </a:rPr>
              <a:t>the </a:t>
            </a:r>
            <a:r>
              <a:rPr lang="en-US" altLang="en-US" sz="2400" i="1" dirty="0" smtClean="0">
                <a:solidFill>
                  <a:schemeClr val="hlink"/>
                </a:solidFill>
              </a:rPr>
              <a:t>x’</a:t>
            </a:r>
            <a:r>
              <a:rPr lang="en-US" altLang="en-US" sz="2400" dirty="0" smtClean="0">
                <a:solidFill>
                  <a:schemeClr val="hlink"/>
                </a:solidFill>
              </a:rPr>
              <a:t>, </a:t>
            </a:r>
            <a:r>
              <a:rPr lang="en-US" altLang="en-US" sz="2400" i="1" dirty="0" smtClean="0">
                <a:solidFill>
                  <a:schemeClr val="hlink"/>
                </a:solidFill>
              </a:rPr>
              <a:t>t’</a:t>
            </a:r>
            <a:r>
              <a:rPr lang="en-US" altLang="en-US" sz="2400" dirty="0" smtClean="0">
                <a:solidFill>
                  <a:schemeClr val="hlink"/>
                </a:solidFill>
              </a:rPr>
              <a:t> symmetry.</a:t>
            </a:r>
            <a:endParaRPr lang="en-US" altLang="en-US" sz="2400" dirty="0">
              <a:solidFill>
                <a:schemeClr val="hlink"/>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2643">
                                            <p:txEl>
                                              <p:pRg st="0" end="0"/>
                                            </p:txEl>
                                          </p:spTgt>
                                        </p:tgtEl>
                                        <p:attrNameLst>
                                          <p:attrName>style.visibility</p:attrName>
                                        </p:attrNameLst>
                                      </p:cBhvr>
                                      <p:to>
                                        <p:strVal val="visible"/>
                                      </p:to>
                                    </p:set>
                                    <p:anim calcmode="lin" valueType="num">
                                      <p:cBhvr additive="base">
                                        <p:cTn id="7" dur="500" fill="hold"/>
                                        <p:tgtEl>
                                          <p:spTgt spid="1126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4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12643">
                                            <p:txEl>
                                              <p:pRg st="1" end="1"/>
                                            </p:txEl>
                                          </p:spTgt>
                                        </p:tgtEl>
                                        <p:attrNameLst>
                                          <p:attrName>style.visibility</p:attrName>
                                        </p:attrNameLst>
                                      </p:cBhvr>
                                      <p:to>
                                        <p:strVal val="visible"/>
                                      </p:to>
                                    </p:set>
                                    <p:anim calcmode="lin" valueType="num">
                                      <p:cBhvr additive="base">
                                        <p:cTn id="13" dur="500" fill="hold"/>
                                        <p:tgtEl>
                                          <p:spTgt spid="1126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643">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12643">
                                            <p:txEl>
                                              <p:pRg st="2" end="2"/>
                                            </p:txEl>
                                          </p:spTgt>
                                        </p:tgtEl>
                                        <p:attrNameLst>
                                          <p:attrName>style.visibility</p:attrName>
                                        </p:attrNameLst>
                                      </p:cBhvr>
                                      <p:to>
                                        <p:strVal val="visible"/>
                                      </p:to>
                                    </p:set>
                                    <p:anim calcmode="lin" valueType="num">
                                      <p:cBhvr additive="base">
                                        <p:cTn id="19" dur="500" fill="hold"/>
                                        <p:tgtEl>
                                          <p:spTgt spid="11264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2643">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12643">
                                            <p:txEl>
                                              <p:pRg st="3" end="3"/>
                                            </p:txEl>
                                          </p:spTgt>
                                        </p:tgtEl>
                                        <p:attrNameLst>
                                          <p:attrName>style.visibility</p:attrName>
                                        </p:attrNameLst>
                                      </p:cBhvr>
                                      <p:to>
                                        <p:strVal val="visible"/>
                                      </p:to>
                                    </p:set>
                                    <p:anim calcmode="lin" valueType="num">
                                      <p:cBhvr additive="base">
                                        <p:cTn id="25" dur="500" fill="hold"/>
                                        <p:tgtEl>
                                          <p:spTgt spid="11264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2643">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12643">
                                            <p:txEl>
                                              <p:pRg st="4" end="4"/>
                                            </p:txEl>
                                          </p:spTgt>
                                        </p:tgtEl>
                                        <p:attrNameLst>
                                          <p:attrName>style.visibility</p:attrName>
                                        </p:attrNameLst>
                                      </p:cBhvr>
                                      <p:to>
                                        <p:strVal val="visible"/>
                                      </p:to>
                                    </p:set>
                                    <p:anim calcmode="lin" valueType="num">
                                      <p:cBhvr additive="base">
                                        <p:cTn id="31" dur="500" fill="hold"/>
                                        <p:tgtEl>
                                          <p:spTgt spid="11264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2643">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12643">
                                            <p:txEl>
                                              <p:pRg st="5" end="5"/>
                                            </p:txEl>
                                          </p:spTgt>
                                        </p:tgtEl>
                                        <p:attrNameLst>
                                          <p:attrName>style.visibility</p:attrName>
                                        </p:attrNameLst>
                                      </p:cBhvr>
                                      <p:to>
                                        <p:strVal val="visible"/>
                                      </p:to>
                                    </p:set>
                                    <p:anim calcmode="lin" valueType="num">
                                      <p:cBhvr additive="base">
                                        <p:cTn id="37" dur="500" fill="hold"/>
                                        <p:tgtEl>
                                          <p:spTgt spid="11264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2643">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112643">
                                            <p:txEl>
                                              <p:pRg st="6" end="6"/>
                                            </p:txEl>
                                          </p:spTgt>
                                        </p:tgtEl>
                                        <p:attrNameLst>
                                          <p:attrName>style.visibility</p:attrName>
                                        </p:attrNameLst>
                                      </p:cBhvr>
                                      <p:to>
                                        <p:strVal val="visible"/>
                                      </p:to>
                                    </p:set>
                                    <p:anim calcmode="lin" valueType="num">
                                      <p:cBhvr additive="base">
                                        <p:cTn id="43" dur="500" fill="hold"/>
                                        <p:tgtEl>
                                          <p:spTgt spid="11264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2643">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90129"/>
                                        </p:tgtEl>
                                        <p:attrNameLst>
                                          <p:attrName>style.visibility</p:attrName>
                                        </p:attrNameLst>
                                      </p:cBhvr>
                                      <p:to>
                                        <p:strVal val="visible"/>
                                      </p:to>
                                    </p:set>
                                    <p:anim calcmode="lin" valueType="num">
                                      <p:cBhvr additive="base">
                                        <p:cTn id="49" dur="500" fill="hold"/>
                                        <p:tgtEl>
                                          <p:spTgt spid="90129"/>
                                        </p:tgtEl>
                                        <p:attrNameLst>
                                          <p:attrName>ppt_x</p:attrName>
                                        </p:attrNameLst>
                                      </p:cBhvr>
                                      <p:tavLst>
                                        <p:tav tm="0">
                                          <p:val>
                                            <p:strVal val="1+#ppt_w/2"/>
                                          </p:val>
                                        </p:tav>
                                        <p:tav tm="100000">
                                          <p:val>
                                            <p:strVal val="#ppt_x"/>
                                          </p:val>
                                        </p:tav>
                                      </p:tavLst>
                                    </p:anim>
                                    <p:anim calcmode="lin" valueType="num">
                                      <p:cBhvr additive="base">
                                        <p:cTn id="50" dur="500" fill="hold"/>
                                        <p:tgtEl>
                                          <p:spTgt spid="9012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112643">
                                            <p:txEl>
                                              <p:pRg st="7" end="7"/>
                                            </p:txEl>
                                          </p:spTgt>
                                        </p:tgtEl>
                                        <p:attrNameLst>
                                          <p:attrName>style.visibility</p:attrName>
                                        </p:attrNameLst>
                                      </p:cBhvr>
                                      <p:to>
                                        <p:strVal val="visible"/>
                                      </p:to>
                                    </p:set>
                                    <p:anim calcmode="lin" valueType="num">
                                      <p:cBhvr additive="base">
                                        <p:cTn id="55" dur="500" fill="hold"/>
                                        <p:tgtEl>
                                          <p:spTgt spid="112643">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12643">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112643">
                                            <p:txEl>
                                              <p:pRg st="8" end="8"/>
                                            </p:txEl>
                                          </p:spTgt>
                                        </p:tgtEl>
                                        <p:attrNameLst>
                                          <p:attrName>style.visibility</p:attrName>
                                        </p:attrNameLst>
                                      </p:cBhvr>
                                      <p:to>
                                        <p:strVal val="visible"/>
                                      </p:to>
                                    </p:set>
                                    <p:anim calcmode="lin" valueType="num">
                                      <p:cBhvr additive="base">
                                        <p:cTn id="61" dur="500" fill="hold"/>
                                        <p:tgtEl>
                                          <p:spTgt spid="112643">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12643">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4" name="arrow.wav"/>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6"/>
                                        </p:tgtEl>
                                        <p:attrNameLst>
                                          <p:attrName>style.visibility</p:attrName>
                                        </p:attrNameLst>
                                      </p:cBhvr>
                                      <p:to>
                                        <p:strVal val="visible"/>
                                      </p:to>
                                    </p:set>
                                    <p:anim calcmode="lin" valueType="num">
                                      <p:cBhvr additive="base">
                                        <p:cTn id="67" dur="500" fill="hold"/>
                                        <p:tgtEl>
                                          <p:spTgt spid="6"/>
                                        </p:tgtEl>
                                        <p:attrNameLst>
                                          <p:attrName>ppt_x</p:attrName>
                                        </p:attrNameLst>
                                      </p:cBhvr>
                                      <p:tavLst>
                                        <p:tav tm="0">
                                          <p:val>
                                            <p:strVal val="1+#ppt_w/2"/>
                                          </p:val>
                                        </p:tav>
                                        <p:tav tm="100000">
                                          <p:val>
                                            <p:strVal val="#ppt_x"/>
                                          </p:val>
                                        </p:tav>
                                      </p:tavLst>
                                    </p:anim>
                                    <p:anim calcmode="lin" valueType="num">
                                      <p:cBhvr additive="base">
                                        <p:cTn id="68" dur="500" fill="hold"/>
                                        <p:tgtEl>
                                          <p:spTgt spid="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4" name="arrow.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12643">
                                            <p:txEl>
                                              <p:pRg st="9" end="9"/>
                                            </p:txEl>
                                          </p:spTgt>
                                        </p:tgtEl>
                                        <p:attrNameLst>
                                          <p:attrName>style.visibility</p:attrName>
                                        </p:attrNameLst>
                                      </p:cBhvr>
                                      <p:to>
                                        <p:strVal val="visible"/>
                                      </p:to>
                                    </p:set>
                                    <p:anim calcmode="lin" valueType="num">
                                      <p:cBhvr additive="base">
                                        <p:cTn id="73" dur="500" fill="hold"/>
                                        <p:tgtEl>
                                          <p:spTgt spid="112643">
                                            <p:txEl>
                                              <p:pRg st="9" end="9"/>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12643">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4" name="arrow.wav"/>
                                        </p:tgtEl>
                                      </p:cMediaNode>
                                    </p:audio>
                                  </p:sub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2" fill="hold" grpId="0" nodeType="clickEffect">
                                  <p:stCondLst>
                                    <p:cond delay="0"/>
                                  </p:stCondLst>
                                  <p:childTnLst>
                                    <p:set>
                                      <p:cBhvr>
                                        <p:cTn id="78" dur="1" fill="hold">
                                          <p:stCondLst>
                                            <p:cond delay="0"/>
                                          </p:stCondLst>
                                        </p:cTn>
                                        <p:tgtEl>
                                          <p:spTgt spid="2"/>
                                        </p:tgtEl>
                                        <p:attrNameLst>
                                          <p:attrName>style.visibility</p:attrName>
                                        </p:attrNameLst>
                                      </p:cBhvr>
                                      <p:to>
                                        <p:strVal val="visible"/>
                                      </p:to>
                                    </p:set>
                                    <p:anim calcmode="lin" valueType="num">
                                      <p:cBhvr additive="base">
                                        <p:cTn id="79" dur="500" fill="hold"/>
                                        <p:tgtEl>
                                          <p:spTgt spid="2"/>
                                        </p:tgtEl>
                                        <p:attrNameLst>
                                          <p:attrName>ppt_x</p:attrName>
                                        </p:attrNameLst>
                                      </p:cBhvr>
                                      <p:tavLst>
                                        <p:tav tm="0">
                                          <p:val>
                                            <p:strVal val="1+#ppt_w/2"/>
                                          </p:val>
                                        </p:tav>
                                        <p:tav tm="100000">
                                          <p:val>
                                            <p:strVal val="#ppt_x"/>
                                          </p:val>
                                        </p:tav>
                                      </p:tavLst>
                                    </p:anim>
                                    <p:anim calcmode="lin" valueType="num">
                                      <p:cBhvr additive="base">
                                        <p:cTn id="80" dur="50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7"/>
                                            </p:cond>
                                          </p:stCondLst>
                                          <p:endCondLst>
                                            <p:cond evt="onStopAudio" delay="0">
                                              <p:tgtEl>
                                                <p:sldTgt/>
                                              </p:tgtEl>
                                            </p:cond>
                                          </p:endCondLst>
                                        </p:cTn>
                                        <p:tgtEl>
                                          <p:sndTgt r:embed="rId4" name="arrow.wav"/>
                                        </p:tgtEl>
                                      </p:cMediaNode>
                                    </p:audio>
                                  </p:sub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4" fill="hold" nodeType="clickEffect">
                                  <p:stCondLst>
                                    <p:cond delay="0"/>
                                  </p:stCondLst>
                                  <p:childTnLst>
                                    <p:set>
                                      <p:cBhvr>
                                        <p:cTn id="84" dur="1" fill="hold">
                                          <p:stCondLst>
                                            <p:cond delay="0"/>
                                          </p:stCondLst>
                                        </p:cTn>
                                        <p:tgtEl>
                                          <p:spTgt spid="112643">
                                            <p:txEl>
                                              <p:pRg st="10" end="10"/>
                                            </p:txEl>
                                          </p:spTgt>
                                        </p:tgtEl>
                                        <p:attrNameLst>
                                          <p:attrName>style.visibility</p:attrName>
                                        </p:attrNameLst>
                                      </p:cBhvr>
                                      <p:to>
                                        <p:strVal val="visible"/>
                                      </p:to>
                                    </p:set>
                                    <p:anim calcmode="lin" valueType="num">
                                      <p:cBhvr additive="base">
                                        <p:cTn id="85" dur="500" fill="hold"/>
                                        <p:tgtEl>
                                          <p:spTgt spid="112643">
                                            <p:txEl>
                                              <p:pRg st="10" end="10"/>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112643">
                                            <p:txEl>
                                              <p:pRg st="10" end="1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9" grpId="0"/>
      <p:bldP spid="2" grpId="0"/>
      <p:bldP spid="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4"/>
          <p:cNvSpPr>
            <a:spLocks noChangeArrowheads="1"/>
          </p:cNvSpPr>
          <p:nvPr/>
        </p:nvSpPr>
        <p:spPr bwMode="auto">
          <a:xfrm>
            <a:off x="685800" y="1338263"/>
            <a:ext cx="7772400" cy="45402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a:solidFill>
                  <a:srgbClr val="333399"/>
                </a:solidFill>
              </a:rPr>
              <a:t>The speed of light</a:t>
            </a:r>
            <a:r>
              <a:rPr lang="en-US" altLang="en-US" sz="2400">
                <a:solidFill>
                  <a:srgbClr val="333399"/>
                </a:solidFill>
              </a:rPr>
              <a:t> – Setting </a:t>
            </a:r>
            <a:r>
              <a:rPr lang="en-US" altLang="en-US" sz="2400" i="1">
                <a:solidFill>
                  <a:srgbClr val="333399"/>
                </a:solidFill>
              </a:rPr>
              <a:t>c</a:t>
            </a:r>
            <a:r>
              <a:rPr lang="en-US" altLang="en-US" sz="2400">
                <a:solidFill>
                  <a:srgbClr val="333399"/>
                </a:solidFill>
              </a:rPr>
              <a:t> = 1</a:t>
            </a:r>
          </a:p>
          <a:p>
            <a:pPr>
              <a:buFontTx/>
              <a:buNone/>
            </a:pPr>
            <a:r>
              <a:rPr lang="en-US" altLang="en-US" sz="2400">
                <a:solidFill>
                  <a:srgbClr val="333399"/>
                </a:solidFill>
              </a:rPr>
              <a:t> </a:t>
            </a:r>
            <a:endParaRPr lang="en-US" altLang="en-US" sz="2400">
              <a:solidFill>
                <a:srgbClr val="000000"/>
              </a:solidFill>
            </a:endParaRPr>
          </a:p>
        </p:txBody>
      </p:sp>
      <p:sp>
        <p:nvSpPr>
          <p:cNvPr id="53251" name="Rectangle 118"/>
          <p:cNvSpPr>
            <a:spLocks noChangeArrowheads="1"/>
          </p:cNvSpPr>
          <p:nvPr/>
        </p:nvSpPr>
        <p:spPr bwMode="auto">
          <a:xfrm>
            <a:off x="685800" y="393700"/>
            <a:ext cx="77724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b="1">
                <a:solidFill>
                  <a:schemeClr val="tx2"/>
                </a:solidFill>
              </a:rPr>
              <a:t>Option A: Relativity</a:t>
            </a:r>
            <a:br>
              <a:rPr lang="en-US" altLang="en-US" sz="2800" b="1">
                <a:solidFill>
                  <a:schemeClr val="tx2"/>
                </a:solidFill>
              </a:rPr>
            </a:br>
            <a:r>
              <a:rPr lang="en-US" altLang="en-US" sz="2800"/>
              <a:t>A.3 – Spacetime diagrams</a:t>
            </a:r>
          </a:p>
        </p:txBody>
      </p:sp>
      <p:pic>
        <p:nvPicPr>
          <p:cNvPr id="114694" name="Picture 6"/>
          <p:cNvPicPr>
            <a:picLocks noChangeAspect="1" noChangeArrowheads="1"/>
          </p:cNvPicPr>
          <p:nvPr/>
        </p:nvPicPr>
        <p:blipFill>
          <a:blip r:embed="rId6"/>
          <a:srcRect t="8179" r="8261" b="1379"/>
          <a:stretch>
            <a:fillRect/>
          </a:stretch>
        </p:blipFill>
        <p:spPr bwMode="auto">
          <a:xfrm>
            <a:off x="688975" y="1758950"/>
            <a:ext cx="7756525" cy="50990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29" name="Text Box 17"/>
          <p:cNvSpPr txBox="1">
            <a:spLocks noChangeArrowheads="1"/>
          </p:cNvSpPr>
          <p:nvPr/>
        </p:nvSpPr>
        <p:spPr bwMode="auto">
          <a:xfrm>
            <a:off x="692150" y="5603875"/>
            <a:ext cx="46878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chemeClr val="bg1"/>
                </a:solidFill>
              </a:rPr>
              <a:t>Note that </a:t>
            </a:r>
            <a:r>
              <a:rPr lang="en-US" altLang="en-US" sz="2400" i="1">
                <a:solidFill>
                  <a:schemeClr val="bg1"/>
                </a:solidFill>
              </a:rPr>
              <a:t>c</a:t>
            </a:r>
            <a:r>
              <a:rPr lang="en-US" altLang="en-US" sz="2400">
                <a:solidFill>
                  <a:schemeClr val="bg1"/>
                </a:solidFill>
              </a:rPr>
              <a:t> is 1 in Einstein’s 1934 Pittsburg presentation.</a:t>
            </a:r>
          </a:p>
        </p:txBody>
      </p:sp>
      <p:pic>
        <p:nvPicPr>
          <p:cNvPr id="114696" name="Picture 8"/>
          <p:cNvPicPr>
            <a:picLocks noChangeAspect="1" noChangeArrowheads="1"/>
          </p:cNvPicPr>
          <p:nvPr/>
        </p:nvPicPr>
        <p:blipFill>
          <a:blip r:embed="rId7"/>
          <a:srcRect/>
          <a:stretch>
            <a:fillRect/>
          </a:stretch>
        </p:blipFill>
        <p:spPr bwMode="auto">
          <a:xfrm>
            <a:off x="681038" y="1749425"/>
            <a:ext cx="7777162" cy="50355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noChangeArrowheads="1"/>
          </p:cNvPicPr>
          <p:nvPr/>
        </p:nvPicPr>
        <p:blipFill>
          <a:blip r:embed="rId8">
            <a:clrChange>
              <a:clrFrom>
                <a:srgbClr val="ED1C24"/>
              </a:clrFrom>
              <a:clrTo>
                <a:srgbClr val="ED1C24">
                  <a:alpha val="0"/>
                </a:srgbClr>
              </a:clrTo>
            </a:clrChange>
          </a:blip>
          <a:srcRect/>
          <a:stretch>
            <a:fillRect/>
          </a:stretch>
        </p:blipFill>
        <p:spPr bwMode="auto">
          <a:xfrm>
            <a:off x="1643063" y="4429125"/>
            <a:ext cx="2058987" cy="24288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a:spLocks noChangeArrowheads="1"/>
          </p:cNvSpPr>
          <p:nvPr/>
        </p:nvSpPr>
        <p:spPr bwMode="auto">
          <a:xfrm>
            <a:off x="1725613" y="4675188"/>
            <a:ext cx="3857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i="1">
                <a:solidFill>
                  <a:srgbClr val="FF0000"/>
                </a:solidFill>
              </a:rPr>
              <a:t>c</a:t>
            </a:r>
            <a:r>
              <a:rPr lang="en-US" altLang="en-US" sz="1800" baseline="30000">
                <a:solidFill>
                  <a:srgbClr val="FF0000"/>
                </a:solidFill>
              </a:rPr>
              <a:t>2</a:t>
            </a:r>
            <a:endParaRPr lang="en-US" altLang="en-US" sz="1800" i="1">
              <a:solidFill>
                <a:srgbClr val="FF0000"/>
              </a:solidFill>
            </a:endParaRPr>
          </a:p>
        </p:txBody>
      </p:sp>
      <p:sp>
        <p:nvSpPr>
          <p:cNvPr id="9" name="TextBox 8"/>
          <p:cNvSpPr txBox="1">
            <a:spLocks noChangeArrowheads="1"/>
          </p:cNvSpPr>
          <p:nvPr/>
        </p:nvSpPr>
        <p:spPr bwMode="auto">
          <a:xfrm>
            <a:off x="1597025" y="4989513"/>
            <a:ext cx="3857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i="1">
                <a:solidFill>
                  <a:srgbClr val="FF0000"/>
                </a:solidFill>
              </a:rPr>
              <a:t>c</a:t>
            </a:r>
            <a:r>
              <a:rPr lang="en-US" altLang="en-US" sz="1800" baseline="30000">
                <a:solidFill>
                  <a:srgbClr val="FF0000"/>
                </a:solidFill>
              </a:rPr>
              <a:t>2</a:t>
            </a:r>
            <a:endParaRPr lang="en-US" altLang="en-US" sz="1800" i="1">
              <a:solidFill>
                <a:srgbClr val="FF0000"/>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14694"/>
                                        </p:tgtEl>
                                        <p:attrNameLst>
                                          <p:attrName>style.visibility</p:attrName>
                                        </p:attrNameLst>
                                      </p:cBhvr>
                                      <p:to>
                                        <p:strVal val="visible"/>
                                      </p:to>
                                    </p:set>
                                    <p:anim calcmode="lin" valueType="num">
                                      <p:cBhvr>
                                        <p:cTn id="7" dur="500" fill="hold"/>
                                        <p:tgtEl>
                                          <p:spTgt spid="114694"/>
                                        </p:tgtEl>
                                        <p:attrNameLst>
                                          <p:attrName>ppt_w</p:attrName>
                                        </p:attrNameLst>
                                      </p:cBhvr>
                                      <p:tavLst>
                                        <p:tav tm="0">
                                          <p:val>
                                            <p:fltVal val="0"/>
                                          </p:val>
                                        </p:tav>
                                        <p:tav tm="100000">
                                          <p:val>
                                            <p:strVal val="#ppt_w"/>
                                          </p:val>
                                        </p:tav>
                                      </p:tavLst>
                                    </p:anim>
                                    <p:anim calcmode="lin" valueType="num">
                                      <p:cBhvr>
                                        <p:cTn id="8" dur="500" fill="hold"/>
                                        <p:tgtEl>
                                          <p:spTgt spid="114694"/>
                                        </p:tgtEl>
                                        <p:attrNameLst>
                                          <p:attrName>ppt_h</p:attrName>
                                        </p:attrNameLst>
                                      </p:cBhvr>
                                      <p:tavLst>
                                        <p:tav tm="0">
                                          <p:val>
                                            <p:fltVal val="0"/>
                                          </p:val>
                                        </p:tav>
                                        <p:tav tm="100000">
                                          <p:val>
                                            <p:strVal val="#ppt_h"/>
                                          </p:val>
                                        </p:tav>
                                      </p:tavLst>
                                    </p:anim>
                                    <p:animEffect transition="in" filter="fade">
                                      <p:cBhvr>
                                        <p:cTn id="9" dur="500"/>
                                        <p:tgtEl>
                                          <p:spTgt spid="114694"/>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2" fill="hold" grpId="0" nodeType="clickEffect">
                                  <p:stCondLst>
                                    <p:cond delay="0"/>
                                  </p:stCondLst>
                                  <p:childTnLst>
                                    <p:set>
                                      <p:cBhvr>
                                        <p:cTn id="13" dur="1" fill="hold">
                                          <p:stCondLst>
                                            <p:cond delay="0"/>
                                          </p:stCondLst>
                                        </p:cTn>
                                        <p:tgtEl>
                                          <p:spTgt spid="90129"/>
                                        </p:tgtEl>
                                        <p:attrNameLst>
                                          <p:attrName>style.visibility</p:attrName>
                                        </p:attrNameLst>
                                      </p:cBhvr>
                                      <p:to>
                                        <p:strVal val="visible"/>
                                      </p:to>
                                    </p:set>
                                    <p:anim calcmode="lin" valueType="num">
                                      <p:cBhvr additive="base">
                                        <p:cTn id="14" dur="500" fill="hold"/>
                                        <p:tgtEl>
                                          <p:spTgt spid="90129"/>
                                        </p:tgtEl>
                                        <p:attrNameLst>
                                          <p:attrName>ppt_x</p:attrName>
                                        </p:attrNameLst>
                                      </p:cBhvr>
                                      <p:tavLst>
                                        <p:tav tm="0">
                                          <p:val>
                                            <p:strVal val="1+#ppt_w/2"/>
                                          </p:val>
                                        </p:tav>
                                        <p:tav tm="100000">
                                          <p:val>
                                            <p:strVal val="#ppt_x"/>
                                          </p:val>
                                        </p:tav>
                                      </p:tavLst>
                                    </p:anim>
                                    <p:anim calcmode="lin" valueType="num">
                                      <p:cBhvr additive="base">
                                        <p:cTn id="15" dur="500" fill="hold"/>
                                        <p:tgtEl>
                                          <p:spTgt spid="9012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arrow.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0" fill="hold" nodeType="clickEffect">
                                  <p:stCondLst>
                                    <p:cond delay="0"/>
                                  </p:stCondLst>
                                  <p:childTnLst>
                                    <p:set>
                                      <p:cBhvr>
                                        <p:cTn id="19" dur="1" fill="hold">
                                          <p:stCondLst>
                                            <p:cond delay="0"/>
                                          </p:stCondLst>
                                        </p:cTn>
                                        <p:tgtEl>
                                          <p:spTgt spid="114696"/>
                                        </p:tgtEl>
                                        <p:attrNameLst>
                                          <p:attrName>style.visibility</p:attrName>
                                        </p:attrNameLst>
                                      </p:cBhvr>
                                      <p:to>
                                        <p:strVal val="visible"/>
                                      </p:to>
                                    </p:set>
                                    <p:anim calcmode="lin" valueType="num">
                                      <p:cBhvr>
                                        <p:cTn id="20" dur="500" fill="hold"/>
                                        <p:tgtEl>
                                          <p:spTgt spid="114696"/>
                                        </p:tgtEl>
                                        <p:attrNameLst>
                                          <p:attrName>ppt_w</p:attrName>
                                        </p:attrNameLst>
                                      </p:cBhvr>
                                      <p:tavLst>
                                        <p:tav tm="0">
                                          <p:val>
                                            <p:fltVal val="0"/>
                                          </p:val>
                                        </p:tav>
                                        <p:tav tm="100000">
                                          <p:val>
                                            <p:strVal val="#ppt_w"/>
                                          </p:val>
                                        </p:tav>
                                      </p:tavLst>
                                    </p:anim>
                                    <p:anim calcmode="lin" valueType="num">
                                      <p:cBhvr>
                                        <p:cTn id="21" dur="500" fill="hold"/>
                                        <p:tgtEl>
                                          <p:spTgt spid="114696"/>
                                        </p:tgtEl>
                                        <p:attrNameLst>
                                          <p:attrName>ppt_h</p:attrName>
                                        </p:attrNameLst>
                                      </p:cBhvr>
                                      <p:tavLst>
                                        <p:tav tm="0">
                                          <p:val>
                                            <p:fltVal val="0"/>
                                          </p:val>
                                        </p:tav>
                                        <p:tav tm="100000">
                                          <p:val>
                                            <p:strVal val="#ppt_h"/>
                                          </p:val>
                                        </p:tav>
                                      </p:tavLst>
                                    </p:anim>
                                    <p:animEffect transition="in" filter="fade">
                                      <p:cBhvr>
                                        <p:cTn id="22" dur="500"/>
                                        <p:tgtEl>
                                          <p:spTgt spid="114696"/>
                                        </p:tgtEl>
                                      </p:cBhvr>
                                    </p:animEffect>
                                  </p:childTnLst>
                                </p:cTn>
                              </p:par>
                              <p:par>
                                <p:cTn id="23" presetID="10"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down)">
                                      <p:cBhvr>
                                        <p:cTn id="30" dur="580">
                                          <p:stCondLst>
                                            <p:cond delay="0"/>
                                          </p:stCondLst>
                                        </p:cTn>
                                        <p:tgtEl>
                                          <p:spTgt spid="2"/>
                                        </p:tgtEl>
                                      </p:cBhvr>
                                    </p:animEffect>
                                    <p:anim calcmode="lin" valueType="num">
                                      <p:cBhvr>
                                        <p:cTn id="31"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36" dur="26">
                                          <p:stCondLst>
                                            <p:cond delay="650"/>
                                          </p:stCondLst>
                                        </p:cTn>
                                        <p:tgtEl>
                                          <p:spTgt spid="2"/>
                                        </p:tgtEl>
                                      </p:cBhvr>
                                      <p:to x="100000" y="60000"/>
                                    </p:animScale>
                                    <p:animScale>
                                      <p:cBhvr>
                                        <p:cTn id="37" dur="166" decel="50000">
                                          <p:stCondLst>
                                            <p:cond delay="676"/>
                                          </p:stCondLst>
                                        </p:cTn>
                                        <p:tgtEl>
                                          <p:spTgt spid="2"/>
                                        </p:tgtEl>
                                      </p:cBhvr>
                                      <p:to x="100000" y="100000"/>
                                    </p:animScale>
                                    <p:animScale>
                                      <p:cBhvr>
                                        <p:cTn id="38" dur="26">
                                          <p:stCondLst>
                                            <p:cond delay="1312"/>
                                          </p:stCondLst>
                                        </p:cTn>
                                        <p:tgtEl>
                                          <p:spTgt spid="2"/>
                                        </p:tgtEl>
                                      </p:cBhvr>
                                      <p:to x="100000" y="80000"/>
                                    </p:animScale>
                                    <p:animScale>
                                      <p:cBhvr>
                                        <p:cTn id="39" dur="166" decel="50000">
                                          <p:stCondLst>
                                            <p:cond delay="1338"/>
                                          </p:stCondLst>
                                        </p:cTn>
                                        <p:tgtEl>
                                          <p:spTgt spid="2"/>
                                        </p:tgtEl>
                                      </p:cBhvr>
                                      <p:to x="100000" y="100000"/>
                                    </p:animScale>
                                    <p:animScale>
                                      <p:cBhvr>
                                        <p:cTn id="40" dur="26">
                                          <p:stCondLst>
                                            <p:cond delay="1642"/>
                                          </p:stCondLst>
                                        </p:cTn>
                                        <p:tgtEl>
                                          <p:spTgt spid="2"/>
                                        </p:tgtEl>
                                      </p:cBhvr>
                                      <p:to x="100000" y="90000"/>
                                    </p:animScale>
                                    <p:animScale>
                                      <p:cBhvr>
                                        <p:cTn id="41" dur="166" decel="50000">
                                          <p:stCondLst>
                                            <p:cond delay="1668"/>
                                          </p:stCondLst>
                                        </p:cTn>
                                        <p:tgtEl>
                                          <p:spTgt spid="2"/>
                                        </p:tgtEl>
                                      </p:cBhvr>
                                      <p:to x="100000" y="100000"/>
                                    </p:animScale>
                                    <p:animScale>
                                      <p:cBhvr>
                                        <p:cTn id="42" dur="26">
                                          <p:stCondLst>
                                            <p:cond delay="1808"/>
                                          </p:stCondLst>
                                        </p:cTn>
                                        <p:tgtEl>
                                          <p:spTgt spid="2"/>
                                        </p:tgtEl>
                                      </p:cBhvr>
                                      <p:to x="100000" y="95000"/>
                                    </p:animScale>
                                    <p:animScale>
                                      <p:cBhvr>
                                        <p:cTn id="43" dur="166" decel="50000">
                                          <p:stCondLst>
                                            <p:cond delay="1834"/>
                                          </p:stCondLst>
                                        </p:cTn>
                                        <p:tgtEl>
                                          <p:spTgt spid="2"/>
                                        </p:tgtEl>
                                      </p:cBhvr>
                                      <p:to x="100000" y="100000"/>
                                    </p:animScale>
                                  </p:childTnLst>
                                  <p:subTnLst>
                                    <p:audio>
                                      <p:cMediaNode>
                                        <p:cTn display="0" masterRel="sameClick">
                                          <p:stCondLst>
                                            <p:cond evt="begin" delay="0">
                                              <p:tn val="28"/>
                                            </p:cond>
                                          </p:stCondLst>
                                          <p:endCondLst>
                                            <p:cond evt="onStopAudio" delay="0">
                                              <p:tgtEl>
                                                <p:sldTgt/>
                                              </p:tgtEl>
                                            </p:cond>
                                          </p:endCondLst>
                                        </p:cTn>
                                        <p:tgtEl>
                                          <p:sndTgt r:embed="rId5" name="Splat.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26" presetClass="entr" presetSubtype="0"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down)">
                                      <p:cBhvr>
                                        <p:cTn id="48" dur="580">
                                          <p:stCondLst>
                                            <p:cond delay="0"/>
                                          </p:stCondLst>
                                        </p:cTn>
                                        <p:tgtEl>
                                          <p:spTgt spid="9"/>
                                        </p:tgtEl>
                                      </p:cBhvr>
                                    </p:animEffect>
                                    <p:anim calcmode="lin" valueType="num">
                                      <p:cBhvr>
                                        <p:cTn id="49"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54" dur="26">
                                          <p:stCondLst>
                                            <p:cond delay="650"/>
                                          </p:stCondLst>
                                        </p:cTn>
                                        <p:tgtEl>
                                          <p:spTgt spid="9"/>
                                        </p:tgtEl>
                                      </p:cBhvr>
                                      <p:to x="100000" y="60000"/>
                                    </p:animScale>
                                    <p:animScale>
                                      <p:cBhvr>
                                        <p:cTn id="55" dur="166" decel="50000">
                                          <p:stCondLst>
                                            <p:cond delay="676"/>
                                          </p:stCondLst>
                                        </p:cTn>
                                        <p:tgtEl>
                                          <p:spTgt spid="9"/>
                                        </p:tgtEl>
                                      </p:cBhvr>
                                      <p:to x="100000" y="100000"/>
                                    </p:animScale>
                                    <p:animScale>
                                      <p:cBhvr>
                                        <p:cTn id="56" dur="26">
                                          <p:stCondLst>
                                            <p:cond delay="1312"/>
                                          </p:stCondLst>
                                        </p:cTn>
                                        <p:tgtEl>
                                          <p:spTgt spid="9"/>
                                        </p:tgtEl>
                                      </p:cBhvr>
                                      <p:to x="100000" y="80000"/>
                                    </p:animScale>
                                    <p:animScale>
                                      <p:cBhvr>
                                        <p:cTn id="57" dur="166" decel="50000">
                                          <p:stCondLst>
                                            <p:cond delay="1338"/>
                                          </p:stCondLst>
                                        </p:cTn>
                                        <p:tgtEl>
                                          <p:spTgt spid="9"/>
                                        </p:tgtEl>
                                      </p:cBhvr>
                                      <p:to x="100000" y="100000"/>
                                    </p:animScale>
                                    <p:animScale>
                                      <p:cBhvr>
                                        <p:cTn id="58" dur="26">
                                          <p:stCondLst>
                                            <p:cond delay="1642"/>
                                          </p:stCondLst>
                                        </p:cTn>
                                        <p:tgtEl>
                                          <p:spTgt spid="9"/>
                                        </p:tgtEl>
                                      </p:cBhvr>
                                      <p:to x="100000" y="90000"/>
                                    </p:animScale>
                                    <p:animScale>
                                      <p:cBhvr>
                                        <p:cTn id="59" dur="166" decel="50000">
                                          <p:stCondLst>
                                            <p:cond delay="1668"/>
                                          </p:stCondLst>
                                        </p:cTn>
                                        <p:tgtEl>
                                          <p:spTgt spid="9"/>
                                        </p:tgtEl>
                                      </p:cBhvr>
                                      <p:to x="100000" y="100000"/>
                                    </p:animScale>
                                    <p:animScale>
                                      <p:cBhvr>
                                        <p:cTn id="60" dur="26">
                                          <p:stCondLst>
                                            <p:cond delay="1808"/>
                                          </p:stCondLst>
                                        </p:cTn>
                                        <p:tgtEl>
                                          <p:spTgt spid="9"/>
                                        </p:tgtEl>
                                      </p:cBhvr>
                                      <p:to x="100000" y="95000"/>
                                    </p:animScale>
                                    <p:animScale>
                                      <p:cBhvr>
                                        <p:cTn id="61" dur="166" decel="50000">
                                          <p:stCondLst>
                                            <p:cond delay="1834"/>
                                          </p:stCondLst>
                                        </p:cTn>
                                        <p:tgtEl>
                                          <p:spTgt spid="9"/>
                                        </p:tgtEl>
                                      </p:cBhvr>
                                      <p:to x="100000" y="100000"/>
                                    </p:animScale>
                                  </p:childTnLst>
                                  <p:subTnLst>
                                    <p:audio>
                                      <p:cMediaNode>
                                        <p:cTn display="0" masterRel="sameClick">
                                          <p:stCondLst>
                                            <p:cond evt="begin" delay="0">
                                              <p:tn val="46"/>
                                            </p:cond>
                                          </p:stCondLst>
                                          <p:endCondLst>
                                            <p:cond evt="onStopAudio" delay="0">
                                              <p:tgtEl>
                                                <p:sldTgt/>
                                              </p:tgtEl>
                                            </p:cond>
                                          </p:endCondLst>
                                        </p:cTn>
                                        <p:tgtEl>
                                          <p:sndTgt r:embed="rId5" name="Spla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9" grpId="0"/>
      <p:bldP spid="2"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9"/>
          <p:cNvSpPr>
            <a:spLocks noChangeArrowheads="1"/>
          </p:cNvSpPr>
          <p:nvPr/>
        </p:nvSpPr>
        <p:spPr bwMode="auto">
          <a:xfrm>
            <a:off x="674688" y="1751013"/>
            <a:ext cx="7772400" cy="5106987"/>
          </a:xfrm>
          <a:prstGeom prst="rect">
            <a:avLst/>
          </a:prstGeom>
          <a:solidFill>
            <a:srgbClr val="FFFFCC"/>
          </a:solidFill>
          <a:ln>
            <a:noFill/>
          </a:ln>
          <a:effectLst/>
          <a:extLst/>
        </p:spPr>
        <p:txBody>
          <a:bodyPr/>
          <a:lstStyle>
            <a:lvl1pPr algn="ctr">
              <a:spcBef>
                <a:spcPct val="20000"/>
              </a:spcBef>
              <a:defRPr sz="3200">
                <a:solidFill>
                  <a:schemeClr val="tx1"/>
                </a:solidFill>
                <a:latin typeface="Arial" charset="0"/>
              </a:defRPr>
            </a:lvl1pPr>
            <a:lvl2pPr marL="571500" algn="ctr">
              <a:spcBef>
                <a:spcPct val="20000"/>
              </a:spcBef>
              <a:defRPr sz="2800">
                <a:solidFill>
                  <a:schemeClr val="tx1"/>
                </a:solidFill>
                <a:latin typeface="Arial" charset="0"/>
              </a:defRPr>
            </a:lvl2pPr>
            <a:lvl3pPr algn="ctr">
              <a:spcBef>
                <a:spcPct val="20000"/>
              </a:spcBef>
              <a:defRPr sz="2400">
                <a:solidFill>
                  <a:schemeClr val="tx1"/>
                </a:solidFill>
                <a:latin typeface="Arial" charset="0"/>
              </a:defRPr>
            </a:lvl3pPr>
            <a:lvl4pPr algn="ctr">
              <a:spcBef>
                <a:spcPct val="20000"/>
              </a:spcBef>
              <a:defRPr sz="2000">
                <a:solidFill>
                  <a:schemeClr val="tx1"/>
                </a:solidFill>
                <a:latin typeface="Arial" charset="0"/>
              </a:defRPr>
            </a:lvl4pPr>
            <a:lvl5pPr algn="ctr">
              <a:spcBef>
                <a:spcPct val="20000"/>
              </a:spcBef>
              <a:defRPr sz="2000">
                <a:solidFill>
                  <a:schemeClr val="tx1"/>
                </a:solidFill>
                <a:latin typeface="Arial" charset="0"/>
              </a:defRPr>
            </a:lvl5pPr>
            <a:lvl6pPr algn="ctr" fontAlgn="base">
              <a:spcBef>
                <a:spcPct val="20000"/>
              </a:spcBef>
              <a:spcAft>
                <a:spcPct val="0"/>
              </a:spcAft>
              <a:defRPr sz="2000">
                <a:solidFill>
                  <a:schemeClr val="tx1"/>
                </a:solidFill>
                <a:latin typeface="Arial" charset="0"/>
              </a:defRPr>
            </a:lvl6pPr>
            <a:lvl7pPr algn="ctr" fontAlgn="base">
              <a:spcBef>
                <a:spcPct val="20000"/>
              </a:spcBef>
              <a:spcAft>
                <a:spcPct val="0"/>
              </a:spcAft>
              <a:defRPr sz="2000">
                <a:solidFill>
                  <a:schemeClr val="tx1"/>
                </a:solidFill>
                <a:latin typeface="Arial" charset="0"/>
              </a:defRPr>
            </a:lvl7pPr>
            <a:lvl8pPr algn="ctr" fontAlgn="base">
              <a:spcBef>
                <a:spcPct val="20000"/>
              </a:spcBef>
              <a:spcAft>
                <a:spcPct val="0"/>
              </a:spcAft>
              <a:defRPr sz="2000">
                <a:solidFill>
                  <a:schemeClr val="tx1"/>
                </a:solidFill>
                <a:latin typeface="Arial" charset="0"/>
              </a:defRPr>
            </a:lvl8pPr>
            <a:lvl9pPr algn="ctr" fontAlgn="base">
              <a:spcBef>
                <a:spcPct val="20000"/>
              </a:spcBef>
              <a:spcAft>
                <a:spcPct val="0"/>
              </a:spcAft>
              <a:defRPr sz="2000">
                <a:solidFill>
                  <a:schemeClr val="tx1"/>
                </a:solidFill>
                <a:latin typeface="Arial" charset="0"/>
              </a:defRPr>
            </a:lvl9pPr>
          </a:lstStyle>
          <a:p>
            <a:pPr algn="l">
              <a:defRPr/>
            </a:pPr>
            <a:r>
              <a:rPr lang="en-US" altLang="en-US" sz="2400" dirty="0" smtClean="0">
                <a:solidFill>
                  <a:srgbClr val="000000"/>
                </a:solidFill>
                <a:latin typeface="+mn-lt"/>
                <a:cs typeface="+mn-cs"/>
                <a:sym typeface="Symbol" pitchFamily="18" charset="2"/>
              </a:rPr>
              <a:t>EXAMPLE: </a:t>
            </a:r>
            <a:r>
              <a:rPr lang="en-US" altLang="en-US" sz="2400" dirty="0" smtClean="0">
                <a:solidFill>
                  <a:srgbClr val="000000"/>
                </a:solidFill>
                <a:latin typeface="+mn-lt"/>
                <a:cs typeface="Times New Roman" pitchFamily="18" charset="0"/>
              </a:rPr>
              <a:t>As a demonstration of the legitimacy of adding a fourth coordinate to the traditional 3D position, consider someone who is crossing a highway. Both the person and the van have (at some time) the same spatial coordinates, but they don’t collide because they have different time coordinates.</a:t>
            </a:r>
          </a:p>
          <a:p>
            <a:pPr algn="l">
              <a:defRPr/>
            </a:pPr>
            <a:r>
              <a:rPr lang="en-US" altLang="en-US" sz="2400" dirty="0" smtClean="0">
                <a:solidFill>
                  <a:srgbClr val="000000"/>
                </a:solidFill>
                <a:latin typeface="+mn-lt"/>
                <a:cs typeface="Times New Roman" pitchFamily="18" charset="0"/>
              </a:rPr>
              <a:t>●Note that the time factor has a </a:t>
            </a:r>
            <a:r>
              <a:rPr lang="en-US" altLang="en-US" sz="2400" i="1" dirty="0" smtClean="0">
                <a:solidFill>
                  <a:srgbClr val="FF0000"/>
                </a:solidFill>
                <a:latin typeface="+mn-lt"/>
                <a:cs typeface="Times New Roman" pitchFamily="18" charset="0"/>
              </a:rPr>
              <a:t>c</a:t>
            </a:r>
            <a:r>
              <a:rPr lang="en-US" altLang="en-US" sz="2400" dirty="0" smtClean="0">
                <a:solidFill>
                  <a:srgbClr val="000000"/>
                </a:solidFill>
                <a:latin typeface="+mn-lt"/>
                <a:cs typeface="Times New Roman" pitchFamily="18" charset="0"/>
              </a:rPr>
              <a:t> attached to it. This gives the time coordinate dimensions of length, compatible with the spatial coordinates.</a:t>
            </a:r>
          </a:p>
        </p:txBody>
      </p:sp>
      <p:sp>
        <p:nvSpPr>
          <p:cNvPr id="7171" name="Rectangle 2"/>
          <p:cNvSpPr>
            <a:spLocks noChangeArrowheads="1"/>
          </p:cNvSpPr>
          <p:nvPr/>
        </p:nvSpPr>
        <p:spPr bwMode="auto">
          <a:xfrm>
            <a:off x="685800" y="1338263"/>
            <a:ext cx="7772400" cy="41275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a:solidFill>
                  <a:srgbClr val="333399"/>
                </a:solidFill>
              </a:rPr>
              <a:t>Spacetime diagrams</a:t>
            </a:r>
            <a:endParaRPr lang="en-US" altLang="en-US" sz="2000">
              <a:solidFill>
                <a:srgbClr val="000000"/>
              </a:solidFill>
              <a:latin typeface="Courier New" pitchFamily="49" charset="0"/>
              <a:cs typeface="Times New Roman" pitchFamily="18" charset="0"/>
            </a:endParaRPr>
          </a:p>
        </p:txBody>
      </p:sp>
      <p:sp>
        <p:nvSpPr>
          <p:cNvPr id="7172" name="Rectangle 118"/>
          <p:cNvSpPr>
            <a:spLocks noChangeArrowheads="1"/>
          </p:cNvSpPr>
          <p:nvPr/>
        </p:nvSpPr>
        <p:spPr bwMode="auto">
          <a:xfrm>
            <a:off x="685800" y="393700"/>
            <a:ext cx="77724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b="1">
                <a:solidFill>
                  <a:schemeClr val="tx2"/>
                </a:solidFill>
              </a:rPr>
              <a:t>Option A: Relativity</a:t>
            </a:r>
            <a:br>
              <a:rPr lang="en-US" altLang="en-US" sz="2800" b="1">
                <a:solidFill>
                  <a:schemeClr val="tx2"/>
                </a:solidFill>
              </a:rPr>
            </a:br>
            <a:r>
              <a:rPr lang="en-US" altLang="en-US" sz="2800"/>
              <a:t>A.3 – Spacetime diagrams</a:t>
            </a:r>
          </a:p>
        </p:txBody>
      </p:sp>
      <p:sp>
        <p:nvSpPr>
          <p:cNvPr id="11" name="Rectangle 23"/>
          <p:cNvSpPr>
            <a:spLocks noChangeArrowheads="1"/>
          </p:cNvSpPr>
          <p:nvPr/>
        </p:nvSpPr>
        <p:spPr bwMode="auto">
          <a:xfrm>
            <a:off x="2322513" y="6508750"/>
            <a:ext cx="7062787" cy="42863"/>
          </a:xfrm>
          <a:prstGeom prst="rect">
            <a:avLst/>
          </a:prstGeom>
          <a:solidFill>
            <a:schemeClr val="bg2"/>
          </a:solidFill>
          <a:ln w="9525">
            <a:miter lim="800000"/>
            <a:headEnd/>
            <a:tailEnd/>
          </a:ln>
          <a:effectLst/>
          <a:scene3d>
            <a:camera prst="legacyObliqueTopLeft"/>
            <a:lightRig rig="legacyFlat3" dir="t"/>
          </a:scene3d>
          <a:sp3d extrusionH="430200" prstMaterial="legacyMatte">
            <a:bevelT w="13500" h="13500" prst="angle"/>
            <a:bevelB w="13500" h="13500" prst="angle"/>
            <a:extrusionClr>
              <a:schemeClr val="bg2"/>
            </a:extrusionClr>
          </a:sp3d>
          <a:extLst/>
        </p:spPr>
        <p:txBody>
          <a:bodyPr wrap="none" anchor="ctr">
            <a:flatTx/>
          </a:bodyPr>
          <a:lstStyle/>
          <a:p>
            <a:pPr>
              <a:defRPr/>
            </a:pPr>
            <a:endParaRPr lang="en-US" sz="2000">
              <a:solidFill>
                <a:srgbClr val="000000"/>
              </a:solidFill>
              <a:latin typeface="Courier New" pitchFamily="49" charset="0"/>
              <a:cs typeface="+mn-cs"/>
            </a:endParaRPr>
          </a:p>
        </p:txBody>
      </p:sp>
      <p:grpSp>
        <p:nvGrpSpPr>
          <p:cNvPr id="2" name="Group 26"/>
          <p:cNvGrpSpPr>
            <a:grpSpLocks/>
          </p:cNvGrpSpPr>
          <p:nvPr/>
        </p:nvGrpSpPr>
        <p:grpSpPr bwMode="auto">
          <a:xfrm>
            <a:off x="7570788" y="6359525"/>
            <a:ext cx="347662" cy="131763"/>
            <a:chOff x="4184" y="629"/>
            <a:chExt cx="219" cy="83"/>
          </a:xfrm>
        </p:grpSpPr>
        <p:sp>
          <p:nvSpPr>
            <p:cNvPr id="20" name="Line 24"/>
            <p:cNvSpPr>
              <a:spLocks noChangeShapeType="1"/>
            </p:cNvSpPr>
            <p:nvPr/>
          </p:nvSpPr>
          <p:spPr bwMode="auto">
            <a:xfrm>
              <a:off x="4184" y="629"/>
              <a:ext cx="219" cy="83"/>
            </a:xfrm>
            <a:prstGeom prst="line">
              <a:avLst/>
            </a:prstGeom>
            <a:noFill/>
            <a:ln w="38100">
              <a:solidFill>
                <a:srgbClr val="FF0000"/>
              </a:solidFill>
              <a:round/>
              <a:headEnd/>
              <a:tailEnd/>
            </a:ln>
            <a:effectLst/>
            <a:extLst/>
          </p:spPr>
          <p:txBody>
            <a:bodyPr/>
            <a:lstStyle/>
            <a:p>
              <a:pPr>
                <a:defRPr/>
              </a:pPr>
              <a:endParaRPr lang="en-US" sz="2000">
                <a:solidFill>
                  <a:srgbClr val="000000"/>
                </a:solidFill>
                <a:latin typeface="Courier New" pitchFamily="49" charset="0"/>
                <a:cs typeface="+mn-cs"/>
              </a:endParaRPr>
            </a:p>
          </p:txBody>
        </p:sp>
        <p:sp>
          <p:nvSpPr>
            <p:cNvPr id="21" name="Line 25"/>
            <p:cNvSpPr>
              <a:spLocks noChangeShapeType="1"/>
            </p:cNvSpPr>
            <p:nvPr/>
          </p:nvSpPr>
          <p:spPr bwMode="auto">
            <a:xfrm flipH="1">
              <a:off x="4214" y="629"/>
              <a:ext cx="129" cy="83"/>
            </a:xfrm>
            <a:prstGeom prst="line">
              <a:avLst/>
            </a:prstGeom>
            <a:noFill/>
            <a:ln w="38100">
              <a:solidFill>
                <a:srgbClr val="FF0000"/>
              </a:solidFill>
              <a:round/>
              <a:headEnd/>
              <a:tailEnd/>
            </a:ln>
            <a:effectLst/>
            <a:extLst/>
          </p:spPr>
          <p:txBody>
            <a:bodyPr/>
            <a:lstStyle/>
            <a:p>
              <a:pPr>
                <a:defRPr/>
              </a:pPr>
              <a:endParaRPr lang="en-US" sz="2000">
                <a:solidFill>
                  <a:srgbClr val="000000"/>
                </a:solidFill>
                <a:latin typeface="Courier New" pitchFamily="49" charset="0"/>
                <a:cs typeface="+mn-cs"/>
              </a:endParaRPr>
            </a:p>
          </p:txBody>
        </p:sp>
      </p:grpSp>
      <p:sp>
        <p:nvSpPr>
          <p:cNvPr id="22" name="Freeform 28"/>
          <p:cNvSpPr>
            <a:spLocks/>
          </p:cNvSpPr>
          <p:nvPr/>
        </p:nvSpPr>
        <p:spPr bwMode="auto">
          <a:xfrm>
            <a:off x="7205663" y="5842000"/>
            <a:ext cx="1384300" cy="998538"/>
          </a:xfrm>
          <a:custGeom>
            <a:avLst/>
            <a:gdLst>
              <a:gd name="T0" fmla="*/ 0 w 872"/>
              <a:gd name="T1" fmla="*/ 629 h 629"/>
              <a:gd name="T2" fmla="*/ 266 w 872"/>
              <a:gd name="T3" fmla="*/ 455 h 629"/>
              <a:gd name="T4" fmla="*/ 266 w 872"/>
              <a:gd name="T5" fmla="*/ 409 h 629"/>
              <a:gd name="T6" fmla="*/ 486 w 872"/>
              <a:gd name="T7" fmla="*/ 265 h 629"/>
              <a:gd name="T8" fmla="*/ 872 w 872"/>
              <a:gd name="T9" fmla="*/ 0 h 629"/>
            </a:gdLst>
            <a:ahLst/>
            <a:cxnLst>
              <a:cxn ang="0">
                <a:pos x="T0" y="T1"/>
              </a:cxn>
              <a:cxn ang="0">
                <a:pos x="T2" y="T3"/>
              </a:cxn>
              <a:cxn ang="0">
                <a:pos x="T4" y="T5"/>
              </a:cxn>
              <a:cxn ang="0">
                <a:pos x="T6" y="T7"/>
              </a:cxn>
              <a:cxn ang="0">
                <a:pos x="T8" y="T9"/>
              </a:cxn>
            </a:cxnLst>
            <a:rect l="0" t="0" r="r" b="b"/>
            <a:pathLst>
              <a:path w="872" h="629">
                <a:moveTo>
                  <a:pt x="0" y="629"/>
                </a:moveTo>
                <a:lnTo>
                  <a:pt x="266" y="455"/>
                </a:lnTo>
                <a:lnTo>
                  <a:pt x="266" y="409"/>
                </a:lnTo>
                <a:lnTo>
                  <a:pt x="486" y="265"/>
                </a:lnTo>
                <a:lnTo>
                  <a:pt x="872" y="0"/>
                </a:lnTo>
              </a:path>
            </a:pathLst>
          </a:custGeom>
          <a:noFill/>
          <a:ln w="9525" cap="flat">
            <a:solidFill>
              <a:srgbClr val="FF0000"/>
            </a:solidFill>
            <a:prstDash val="dash"/>
            <a:round/>
            <a:headEnd/>
            <a:tailEnd/>
          </a:ln>
          <a:effectLst/>
          <a:extLst/>
        </p:spPr>
        <p:txBody>
          <a:bodyPr/>
          <a:lstStyle/>
          <a:p>
            <a:pPr>
              <a:defRPr/>
            </a:pPr>
            <a:endParaRPr lang="en-US" sz="2000">
              <a:solidFill>
                <a:srgbClr val="000000"/>
              </a:solidFill>
              <a:latin typeface="Courier New" pitchFamily="49" charset="0"/>
              <a:cs typeface="+mn-cs"/>
            </a:endParaRPr>
          </a:p>
        </p:txBody>
      </p:sp>
      <p:pic>
        <p:nvPicPr>
          <p:cNvPr id="23" name="Picture 22"/>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59600" y="5724525"/>
            <a:ext cx="31432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9"/>
          <p:cNvPicPr>
            <a:picLocks noChangeAspect="1" noChangeArrowheads="1"/>
          </p:cNvPicPr>
          <p:nvPr/>
        </p:nvPicPr>
        <p:blipFill>
          <a:blip r:embed="rId9">
            <a:clrChange>
              <a:clrFrom>
                <a:srgbClr val="008000"/>
              </a:clrFrom>
              <a:clrTo>
                <a:srgbClr val="008000">
                  <a:alpha val="0"/>
                </a:srgbClr>
              </a:clrTo>
            </a:clrChange>
            <a:extLst>
              <a:ext uri="{28A0092B-C50C-407E-A947-70E740481C1C}">
                <a14:useLocalDpi xmlns:a14="http://schemas.microsoft.com/office/drawing/2010/main" val="0"/>
              </a:ext>
            </a:extLst>
          </a:blip>
          <a:srcRect/>
          <a:stretch>
            <a:fillRect/>
          </a:stretch>
        </p:blipFill>
        <p:spPr bwMode="auto">
          <a:xfrm>
            <a:off x="4465638" y="5586413"/>
            <a:ext cx="2439987"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 Box 30"/>
          <p:cNvSpPr txBox="1">
            <a:spLocks noChangeArrowheads="1"/>
          </p:cNvSpPr>
          <p:nvPr/>
        </p:nvSpPr>
        <p:spPr bwMode="auto">
          <a:xfrm>
            <a:off x="7029450" y="4826000"/>
            <a:ext cx="1570038" cy="461963"/>
          </a:xfrm>
          <a:prstGeom prst="rect">
            <a:avLst/>
          </a:prstGeom>
          <a:noFill/>
          <a:ln>
            <a:noFill/>
          </a:ln>
          <a:effectLst/>
          <a:extLst/>
        </p:spPr>
        <p:txBody>
          <a:bodyPr>
            <a:spAutoFit/>
          </a:bodyPr>
          <a:lstStyle/>
          <a:p>
            <a:pPr>
              <a:defRPr/>
            </a:pPr>
            <a:r>
              <a:rPr lang="en-US" altLang="en-US" dirty="0">
                <a:solidFill>
                  <a:srgbClr val="000000"/>
                </a:solidFill>
                <a:latin typeface="+mn-lt"/>
                <a:cs typeface="+mn-cs"/>
              </a:rPr>
              <a:t>(</a:t>
            </a:r>
            <a:r>
              <a:rPr lang="en-US" altLang="en-US" i="1" dirty="0">
                <a:solidFill>
                  <a:schemeClr val="accent2"/>
                </a:solidFill>
                <a:latin typeface="+mn-lt"/>
                <a:cs typeface="+mn-cs"/>
              </a:rPr>
              <a:t>x</a:t>
            </a:r>
            <a:r>
              <a:rPr lang="en-US" altLang="en-US" dirty="0">
                <a:solidFill>
                  <a:srgbClr val="000000"/>
                </a:solidFill>
                <a:latin typeface="+mn-lt"/>
                <a:cs typeface="+mn-cs"/>
              </a:rPr>
              <a:t>,</a:t>
            </a:r>
            <a:r>
              <a:rPr lang="en-US" altLang="en-US" i="1" dirty="0">
                <a:solidFill>
                  <a:schemeClr val="accent2"/>
                </a:solidFill>
                <a:latin typeface="+mn-lt"/>
                <a:cs typeface="+mn-cs"/>
              </a:rPr>
              <a:t>y</a:t>
            </a:r>
            <a:r>
              <a:rPr lang="en-US" altLang="en-US" dirty="0">
                <a:solidFill>
                  <a:srgbClr val="000000"/>
                </a:solidFill>
                <a:latin typeface="+mn-lt"/>
                <a:cs typeface="+mn-cs"/>
              </a:rPr>
              <a:t>,</a:t>
            </a:r>
            <a:r>
              <a:rPr lang="en-US" altLang="en-US" i="1" dirty="0">
                <a:solidFill>
                  <a:schemeClr val="accent2"/>
                </a:solidFill>
                <a:latin typeface="+mn-lt"/>
                <a:cs typeface="+mn-cs"/>
              </a:rPr>
              <a:t>z</a:t>
            </a:r>
            <a:r>
              <a:rPr lang="en-US" altLang="en-US" dirty="0">
                <a:solidFill>
                  <a:srgbClr val="000000"/>
                </a:solidFill>
                <a:latin typeface="+mn-lt"/>
                <a:cs typeface="+mn-cs"/>
              </a:rPr>
              <a:t>,</a:t>
            </a:r>
            <a:r>
              <a:rPr lang="en-US" altLang="en-US" i="1" dirty="0">
                <a:solidFill>
                  <a:srgbClr val="FF0000"/>
                </a:solidFill>
                <a:latin typeface="+mn-lt"/>
                <a:cs typeface="+mn-cs"/>
              </a:rPr>
              <a:t>ct</a:t>
            </a:r>
            <a:r>
              <a:rPr lang="en-US" altLang="en-US" baseline="-25000" dirty="0">
                <a:solidFill>
                  <a:srgbClr val="FF0000"/>
                </a:solidFill>
                <a:latin typeface="+mn-lt"/>
                <a:cs typeface="+mn-cs"/>
              </a:rPr>
              <a:t>1</a:t>
            </a:r>
            <a:r>
              <a:rPr lang="en-US" altLang="en-US" dirty="0">
                <a:solidFill>
                  <a:srgbClr val="000000"/>
                </a:solidFill>
                <a:latin typeface="+mn-lt"/>
                <a:cs typeface="+mn-cs"/>
              </a:rPr>
              <a:t>)</a:t>
            </a:r>
          </a:p>
        </p:txBody>
      </p:sp>
      <p:sp>
        <p:nvSpPr>
          <p:cNvPr id="26" name="Text Box 31"/>
          <p:cNvSpPr txBox="1">
            <a:spLocks noChangeArrowheads="1"/>
          </p:cNvSpPr>
          <p:nvPr/>
        </p:nvSpPr>
        <p:spPr bwMode="auto">
          <a:xfrm>
            <a:off x="5156200" y="5151438"/>
            <a:ext cx="1930400" cy="461962"/>
          </a:xfrm>
          <a:prstGeom prst="rect">
            <a:avLst/>
          </a:prstGeom>
          <a:noFill/>
          <a:ln>
            <a:noFill/>
          </a:ln>
          <a:effectLst/>
          <a:extLst/>
        </p:spPr>
        <p:txBody>
          <a:bodyPr>
            <a:spAutoFit/>
          </a:bodyPr>
          <a:lstStyle/>
          <a:p>
            <a:pPr>
              <a:defRPr/>
            </a:pPr>
            <a:r>
              <a:rPr lang="en-US" altLang="en-US" dirty="0">
                <a:solidFill>
                  <a:srgbClr val="000000"/>
                </a:solidFill>
                <a:latin typeface="+mn-lt"/>
                <a:cs typeface="+mn-cs"/>
              </a:rPr>
              <a:t>(</a:t>
            </a:r>
            <a:r>
              <a:rPr lang="en-US" altLang="en-US" i="1" dirty="0">
                <a:solidFill>
                  <a:schemeClr val="accent2"/>
                </a:solidFill>
                <a:latin typeface="+mn-lt"/>
                <a:cs typeface="+mn-cs"/>
              </a:rPr>
              <a:t>x</a:t>
            </a:r>
            <a:r>
              <a:rPr lang="en-US" altLang="en-US" dirty="0">
                <a:solidFill>
                  <a:srgbClr val="000000"/>
                </a:solidFill>
                <a:latin typeface="+mn-lt"/>
                <a:cs typeface="+mn-cs"/>
              </a:rPr>
              <a:t>,</a:t>
            </a:r>
            <a:r>
              <a:rPr lang="en-US" altLang="en-US" i="1" dirty="0">
                <a:solidFill>
                  <a:schemeClr val="accent2"/>
                </a:solidFill>
                <a:latin typeface="+mn-lt"/>
                <a:cs typeface="+mn-cs"/>
              </a:rPr>
              <a:t>y</a:t>
            </a:r>
            <a:r>
              <a:rPr lang="en-US" altLang="en-US" dirty="0">
                <a:solidFill>
                  <a:srgbClr val="000000"/>
                </a:solidFill>
                <a:latin typeface="+mn-lt"/>
                <a:cs typeface="+mn-cs"/>
              </a:rPr>
              <a:t>,</a:t>
            </a:r>
            <a:r>
              <a:rPr lang="en-US" altLang="en-US" i="1" dirty="0">
                <a:solidFill>
                  <a:schemeClr val="accent2"/>
                </a:solidFill>
                <a:latin typeface="+mn-lt"/>
                <a:cs typeface="+mn-cs"/>
              </a:rPr>
              <a:t>z</a:t>
            </a:r>
            <a:r>
              <a:rPr lang="en-US" altLang="en-US" dirty="0">
                <a:solidFill>
                  <a:srgbClr val="000000"/>
                </a:solidFill>
                <a:latin typeface="+mn-lt"/>
                <a:cs typeface="+mn-cs"/>
              </a:rPr>
              <a:t>,</a:t>
            </a:r>
            <a:r>
              <a:rPr lang="en-US" altLang="en-US" i="1" dirty="0">
                <a:solidFill>
                  <a:srgbClr val="FF0000"/>
                </a:solidFill>
                <a:latin typeface="+mn-lt"/>
                <a:cs typeface="+mn-cs"/>
              </a:rPr>
              <a:t>ct</a:t>
            </a:r>
            <a:r>
              <a:rPr lang="en-US" altLang="en-US" baseline="-25000" dirty="0">
                <a:solidFill>
                  <a:srgbClr val="FF0000"/>
                </a:solidFill>
                <a:latin typeface="+mn-lt"/>
                <a:cs typeface="+mn-cs"/>
              </a:rPr>
              <a:t>2</a:t>
            </a:r>
            <a:r>
              <a:rPr lang="en-US" altLang="en-US" dirty="0">
                <a:solidFill>
                  <a:srgbClr val="000000"/>
                </a:solidFill>
                <a:latin typeface="+mn-lt"/>
                <a:cs typeface="+mn-cs"/>
              </a:rPr>
              <a:t>)</a:t>
            </a:r>
          </a:p>
        </p:txBody>
      </p:sp>
      <p:sp>
        <p:nvSpPr>
          <p:cNvPr id="27" name="Text Box 32"/>
          <p:cNvSpPr txBox="1">
            <a:spLocks noChangeArrowheads="1"/>
          </p:cNvSpPr>
          <p:nvPr/>
        </p:nvSpPr>
        <p:spPr bwMode="auto">
          <a:xfrm>
            <a:off x="7805738" y="6446838"/>
            <a:ext cx="1328737" cy="461962"/>
          </a:xfrm>
          <a:prstGeom prst="rect">
            <a:avLst/>
          </a:prstGeom>
          <a:noFill/>
          <a:ln>
            <a:noFill/>
          </a:ln>
          <a:effectLst/>
          <a:extLst/>
        </p:spPr>
        <p:txBody>
          <a:bodyPr>
            <a:spAutoFit/>
          </a:bodyPr>
          <a:lstStyle/>
          <a:p>
            <a:pPr>
              <a:defRPr/>
            </a:pPr>
            <a:r>
              <a:rPr lang="en-US" altLang="en-US" dirty="0">
                <a:solidFill>
                  <a:srgbClr val="000000"/>
                </a:solidFill>
                <a:latin typeface="+mn-lt"/>
                <a:cs typeface="+mn-cs"/>
              </a:rPr>
              <a:t>(</a:t>
            </a:r>
            <a:r>
              <a:rPr lang="en-US" altLang="en-US" i="1" dirty="0" err="1">
                <a:solidFill>
                  <a:schemeClr val="accent2"/>
                </a:solidFill>
                <a:latin typeface="+mn-lt"/>
                <a:cs typeface="+mn-cs"/>
              </a:rPr>
              <a:t>x</a:t>
            </a:r>
            <a:r>
              <a:rPr lang="en-US" altLang="en-US" dirty="0" err="1">
                <a:solidFill>
                  <a:srgbClr val="000000"/>
                </a:solidFill>
                <a:latin typeface="+mn-lt"/>
                <a:cs typeface="+mn-cs"/>
              </a:rPr>
              <a:t>,</a:t>
            </a:r>
            <a:r>
              <a:rPr lang="en-US" altLang="en-US" i="1" dirty="0" err="1">
                <a:solidFill>
                  <a:schemeClr val="accent2"/>
                </a:solidFill>
                <a:latin typeface="+mn-lt"/>
                <a:cs typeface="+mn-cs"/>
              </a:rPr>
              <a:t>y</a:t>
            </a:r>
            <a:r>
              <a:rPr lang="en-US" altLang="en-US" dirty="0" err="1">
                <a:solidFill>
                  <a:srgbClr val="000000"/>
                </a:solidFill>
                <a:latin typeface="+mn-lt"/>
                <a:cs typeface="+mn-cs"/>
              </a:rPr>
              <a:t>,</a:t>
            </a:r>
            <a:r>
              <a:rPr lang="en-US" altLang="en-US" i="1" dirty="0" err="1">
                <a:solidFill>
                  <a:schemeClr val="accent2"/>
                </a:solidFill>
                <a:latin typeface="+mn-lt"/>
                <a:cs typeface="+mn-cs"/>
              </a:rPr>
              <a:t>z</a:t>
            </a:r>
            <a:r>
              <a:rPr lang="en-US" altLang="en-US" dirty="0">
                <a:solidFill>
                  <a:srgbClr val="000000"/>
                </a:solidFill>
                <a:latin typeface="+mn-lt"/>
                <a:cs typeface="+mn-cs"/>
              </a:rPr>
              <a: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1"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5" name="cashreg.wav"/>
                                        </p:tgtEl>
                                      </p:cMediaNode>
                                    </p:audio>
                                  </p:subTnLst>
                                </p:cTn>
                              </p:par>
                            </p:childTnLst>
                          </p:cTn>
                        </p:par>
                        <p:par>
                          <p:cTn id="22" fill="hold" nodeType="afterGroup">
                            <p:stCondLst>
                              <p:cond delay="500"/>
                            </p:stCondLst>
                            <p:childTnLst>
                              <p:par>
                                <p:cTn id="23" presetID="53" presetClass="entr" presetSubtype="0"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500" fill="hold"/>
                                        <p:tgtEl>
                                          <p:spTgt spid="27"/>
                                        </p:tgtEl>
                                        <p:attrNameLst>
                                          <p:attrName>ppt_w</p:attrName>
                                        </p:attrNameLst>
                                      </p:cBhvr>
                                      <p:tavLst>
                                        <p:tav tm="0">
                                          <p:val>
                                            <p:fltVal val="0"/>
                                          </p:val>
                                        </p:tav>
                                        <p:tav tm="100000">
                                          <p:val>
                                            <p:strVal val="#ppt_w"/>
                                          </p:val>
                                        </p:tav>
                                      </p:tavLst>
                                    </p:anim>
                                    <p:anim calcmode="lin" valueType="num">
                                      <p:cBhvr>
                                        <p:cTn id="26" dur="500" fill="hold"/>
                                        <p:tgtEl>
                                          <p:spTgt spid="27"/>
                                        </p:tgtEl>
                                        <p:attrNameLst>
                                          <p:attrName>ppt_h</p:attrName>
                                        </p:attrNameLst>
                                      </p:cBhvr>
                                      <p:tavLst>
                                        <p:tav tm="0">
                                          <p:val>
                                            <p:fltVal val="0"/>
                                          </p:val>
                                        </p:tav>
                                        <p:tav tm="100000">
                                          <p:val>
                                            <p:strVal val="#ppt_h"/>
                                          </p:val>
                                        </p:tav>
                                      </p:tavLst>
                                    </p:anim>
                                    <p:animEffect transition="in" filter="fade">
                                      <p:cBhvr>
                                        <p:cTn id="27" dur="500"/>
                                        <p:tgtEl>
                                          <p:spTgt spid="27"/>
                                        </p:tgtEl>
                                      </p:cBhvr>
                                    </p:animEffect>
                                  </p:childTnLst>
                                  <p:subTnLst>
                                    <p:audio>
                                      <p:cMediaNode>
                                        <p:cTn display="0" masterRel="sameClick">
                                          <p:stCondLst>
                                            <p:cond evt="begin" delay="0">
                                              <p:tn val="23"/>
                                            </p:cond>
                                          </p:stCondLst>
                                          <p:endCondLst>
                                            <p:cond evt="onStopAudio" delay="0">
                                              <p:tgtEl>
                                                <p:sldTgt/>
                                              </p:tgtEl>
                                            </p:cond>
                                          </p:endCondLst>
                                        </p:cTn>
                                        <p:tgtEl>
                                          <p:sndTgt r:embed="rId6" name="hammer.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0"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p:cTn id="32" dur="500" fill="hold"/>
                                        <p:tgtEl>
                                          <p:spTgt spid="23"/>
                                        </p:tgtEl>
                                        <p:attrNameLst>
                                          <p:attrName>ppt_w</p:attrName>
                                        </p:attrNameLst>
                                      </p:cBhvr>
                                      <p:tavLst>
                                        <p:tav tm="0">
                                          <p:val>
                                            <p:fltVal val="0"/>
                                          </p:val>
                                        </p:tav>
                                        <p:tav tm="100000">
                                          <p:val>
                                            <p:strVal val="#ppt_w"/>
                                          </p:val>
                                        </p:tav>
                                      </p:tavLst>
                                    </p:anim>
                                    <p:anim calcmode="lin" valueType="num">
                                      <p:cBhvr>
                                        <p:cTn id="33" dur="500" fill="hold"/>
                                        <p:tgtEl>
                                          <p:spTgt spid="23"/>
                                        </p:tgtEl>
                                        <p:attrNameLst>
                                          <p:attrName>ppt_h</p:attrName>
                                        </p:attrNameLst>
                                      </p:cBhvr>
                                      <p:tavLst>
                                        <p:tav tm="0">
                                          <p:val>
                                            <p:fltVal val="0"/>
                                          </p:val>
                                        </p:tav>
                                        <p:tav tm="100000">
                                          <p:val>
                                            <p:strVal val="#ppt_h"/>
                                          </p:val>
                                        </p:tav>
                                      </p:tavLst>
                                    </p:anim>
                                    <p:animEffect transition="in" filter="fade">
                                      <p:cBhvr>
                                        <p:cTn id="34" dur="500"/>
                                        <p:tgtEl>
                                          <p:spTgt spid="23"/>
                                        </p:tgtEl>
                                      </p:cBhvr>
                                    </p:animEffect>
                                  </p:childTnLst>
                                  <p:subTnLst>
                                    <p:audio>
                                      <p:cMediaNode>
                                        <p:cTn display="0" masterRel="sameClick">
                                          <p:stCondLst>
                                            <p:cond evt="begin" delay="0">
                                              <p:tn val="30"/>
                                            </p:cond>
                                          </p:stCondLst>
                                          <p:endCondLst>
                                            <p:cond evt="onStopAudio" delay="0">
                                              <p:tgtEl>
                                                <p:sldTgt/>
                                              </p:tgtEl>
                                            </p:cond>
                                          </p:endCondLst>
                                        </p:cTn>
                                        <p:tgtEl>
                                          <p:sndTgt r:embed="rId3" name="camera.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0" presetClass="path" presetSubtype="0" accel="50000" decel="50000" fill="hold" nodeType="clickEffect">
                                  <p:stCondLst>
                                    <p:cond delay="0"/>
                                  </p:stCondLst>
                                  <p:childTnLst>
                                    <p:animMotion origin="layout" path="M -8.33333E-7 -2.59259E-6 L 0.05399 -0.04907 L 0.05399 -0.05972 L 0.15538 -0.15092 " pathEditMode="relative" ptsTypes="AAAA">
                                      <p:cBhvr>
                                        <p:cTn id="38" dur="5000" fill="hold"/>
                                        <p:tgtEl>
                                          <p:spTgt spid="23"/>
                                        </p:tgtEl>
                                        <p:attrNameLst>
                                          <p:attrName>ppt_x</p:attrName>
                                          <p:attrName>ppt_y</p:attrName>
                                        </p:attrNameLst>
                                      </p:cBhvr>
                                    </p:animMotion>
                                  </p:childTnLst>
                                </p:cTn>
                              </p:par>
                              <p:par>
                                <p:cTn id="39" presetID="32" presetClass="emph" presetSubtype="0" fill="hold" nodeType="withEffect">
                                  <p:stCondLst>
                                    <p:cond delay="100"/>
                                  </p:stCondLst>
                                  <p:childTnLst>
                                    <p:animRot by="120000">
                                      <p:cBhvr>
                                        <p:cTn id="40" dur="200" fill="hold">
                                          <p:stCondLst>
                                            <p:cond delay="0"/>
                                          </p:stCondLst>
                                        </p:cTn>
                                        <p:tgtEl>
                                          <p:spTgt spid="23"/>
                                        </p:tgtEl>
                                        <p:attrNameLst>
                                          <p:attrName>r</p:attrName>
                                        </p:attrNameLst>
                                      </p:cBhvr>
                                    </p:animRot>
                                    <p:animRot by="-240000">
                                      <p:cBhvr>
                                        <p:cTn id="41" dur="400" fill="hold">
                                          <p:stCondLst>
                                            <p:cond delay="400"/>
                                          </p:stCondLst>
                                        </p:cTn>
                                        <p:tgtEl>
                                          <p:spTgt spid="23"/>
                                        </p:tgtEl>
                                        <p:attrNameLst>
                                          <p:attrName>r</p:attrName>
                                        </p:attrNameLst>
                                      </p:cBhvr>
                                    </p:animRot>
                                    <p:animRot by="240000">
                                      <p:cBhvr>
                                        <p:cTn id="42" dur="400" fill="hold">
                                          <p:stCondLst>
                                            <p:cond delay="800"/>
                                          </p:stCondLst>
                                        </p:cTn>
                                        <p:tgtEl>
                                          <p:spTgt spid="23"/>
                                        </p:tgtEl>
                                        <p:attrNameLst>
                                          <p:attrName>r</p:attrName>
                                        </p:attrNameLst>
                                      </p:cBhvr>
                                    </p:animRot>
                                    <p:animRot by="-240000">
                                      <p:cBhvr>
                                        <p:cTn id="43" dur="400" fill="hold">
                                          <p:stCondLst>
                                            <p:cond delay="1200"/>
                                          </p:stCondLst>
                                        </p:cTn>
                                        <p:tgtEl>
                                          <p:spTgt spid="23"/>
                                        </p:tgtEl>
                                        <p:attrNameLst>
                                          <p:attrName>r</p:attrName>
                                        </p:attrNameLst>
                                      </p:cBhvr>
                                    </p:animRot>
                                    <p:animRot by="120000">
                                      <p:cBhvr>
                                        <p:cTn id="44" dur="400" fill="hold">
                                          <p:stCondLst>
                                            <p:cond delay="1600"/>
                                          </p:stCondLst>
                                        </p:cTn>
                                        <p:tgtEl>
                                          <p:spTgt spid="23"/>
                                        </p:tgtEl>
                                        <p:attrNameLst>
                                          <p:attrName>r</p:attrName>
                                        </p:attrNameLst>
                                      </p:cBhvr>
                                    </p:animRot>
                                  </p:childTnLst>
                                </p:cTn>
                              </p:par>
                              <p:par>
                                <p:cTn id="45" presetID="22" presetClass="entr" presetSubtype="4" fill="hold" nodeType="with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down)">
                                      <p:cBhvr>
                                        <p:cTn id="47" dur="5000"/>
                                        <p:tgtEl>
                                          <p:spTgt spid="22"/>
                                        </p:tgtEl>
                                      </p:cBhvr>
                                    </p:animEffect>
                                  </p:childTnLst>
                                </p:cTn>
                              </p:par>
                            </p:childTnLst>
                          </p:cTn>
                        </p:par>
                        <p:par>
                          <p:cTn id="48" fill="hold" nodeType="afterGroup">
                            <p:stCondLst>
                              <p:cond delay="5000"/>
                            </p:stCondLst>
                            <p:childTnLst>
                              <p:par>
                                <p:cTn id="49" presetID="53"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subTnLst>
                                    <p:audio>
                                      <p:cMediaNode>
                                        <p:cTn display="0" masterRel="sameClick">
                                          <p:stCondLst>
                                            <p:cond evt="begin" delay="0">
                                              <p:tn val="49"/>
                                            </p:cond>
                                          </p:stCondLst>
                                          <p:endCondLst>
                                            <p:cond evt="onStopAudio" delay="0">
                                              <p:tgtEl>
                                                <p:sldTgt/>
                                              </p:tgtEl>
                                            </p:cond>
                                          </p:endCondLst>
                                        </p:cTn>
                                        <p:tgtEl>
                                          <p:sndTgt r:embed="rId6" name="hammer.wav"/>
                                        </p:tgtEl>
                                      </p:cMediaNode>
                                    </p:audio>
                                  </p:subTnLst>
                                </p:cTn>
                              </p:par>
                            </p:childTnLst>
                          </p:cTn>
                        </p:par>
                        <p:par>
                          <p:cTn id="54" fill="hold" nodeType="afterGroup">
                            <p:stCondLst>
                              <p:cond delay="5500"/>
                            </p:stCondLst>
                            <p:childTnLst>
                              <p:par>
                                <p:cTn id="55" presetID="2" presetClass="entr" presetSubtype="2" fill="hold"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additive="base">
                                        <p:cTn id="57" dur="5000" fill="hold"/>
                                        <p:tgtEl>
                                          <p:spTgt spid="24"/>
                                        </p:tgtEl>
                                        <p:attrNameLst>
                                          <p:attrName>ppt_x</p:attrName>
                                        </p:attrNameLst>
                                      </p:cBhvr>
                                      <p:tavLst>
                                        <p:tav tm="0">
                                          <p:val>
                                            <p:strVal val="1+#ppt_w/2"/>
                                          </p:val>
                                        </p:tav>
                                        <p:tav tm="100000">
                                          <p:val>
                                            <p:strVal val="#ppt_x"/>
                                          </p:val>
                                        </p:tav>
                                      </p:tavLst>
                                    </p:anim>
                                    <p:anim calcmode="lin" valueType="num">
                                      <p:cBhvr additive="base">
                                        <p:cTn id="58" dur="5000" fill="hold"/>
                                        <p:tgtEl>
                                          <p:spTgt spid="2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7" name="cars002.wav"/>
                                        </p:tgtEl>
                                      </p:cMediaNode>
                                    </p:audio>
                                  </p:subTnLst>
                                </p:cTn>
                              </p:par>
                            </p:childTnLst>
                          </p:cTn>
                        </p:par>
                        <p:par>
                          <p:cTn id="59" fill="hold" nodeType="afterGroup">
                            <p:stCondLst>
                              <p:cond delay="10500"/>
                            </p:stCondLst>
                            <p:childTnLst>
                              <p:par>
                                <p:cTn id="60" presetID="53" presetClass="entr" presetSubtype="0" fill="hold" grpId="0" nodeType="afterEffect">
                                  <p:stCondLst>
                                    <p:cond delay="0"/>
                                  </p:stCondLst>
                                  <p:childTnLst>
                                    <p:set>
                                      <p:cBhvr>
                                        <p:cTn id="61" dur="1" fill="hold">
                                          <p:stCondLst>
                                            <p:cond delay="0"/>
                                          </p:stCondLst>
                                        </p:cTn>
                                        <p:tgtEl>
                                          <p:spTgt spid="26"/>
                                        </p:tgtEl>
                                        <p:attrNameLst>
                                          <p:attrName>style.visibility</p:attrName>
                                        </p:attrNameLst>
                                      </p:cBhvr>
                                      <p:to>
                                        <p:strVal val="visible"/>
                                      </p:to>
                                    </p:set>
                                    <p:anim calcmode="lin" valueType="num">
                                      <p:cBhvr>
                                        <p:cTn id="62" dur="500" fill="hold"/>
                                        <p:tgtEl>
                                          <p:spTgt spid="26"/>
                                        </p:tgtEl>
                                        <p:attrNameLst>
                                          <p:attrName>ppt_w</p:attrName>
                                        </p:attrNameLst>
                                      </p:cBhvr>
                                      <p:tavLst>
                                        <p:tav tm="0">
                                          <p:val>
                                            <p:fltVal val="0"/>
                                          </p:val>
                                        </p:tav>
                                        <p:tav tm="100000">
                                          <p:val>
                                            <p:strVal val="#ppt_w"/>
                                          </p:val>
                                        </p:tav>
                                      </p:tavLst>
                                    </p:anim>
                                    <p:anim calcmode="lin" valueType="num">
                                      <p:cBhvr>
                                        <p:cTn id="63" dur="500" fill="hold"/>
                                        <p:tgtEl>
                                          <p:spTgt spid="26"/>
                                        </p:tgtEl>
                                        <p:attrNameLst>
                                          <p:attrName>ppt_h</p:attrName>
                                        </p:attrNameLst>
                                      </p:cBhvr>
                                      <p:tavLst>
                                        <p:tav tm="0">
                                          <p:val>
                                            <p:fltVal val="0"/>
                                          </p:val>
                                        </p:tav>
                                        <p:tav tm="100000">
                                          <p:val>
                                            <p:strVal val="#ppt_h"/>
                                          </p:val>
                                        </p:tav>
                                      </p:tavLst>
                                    </p:anim>
                                    <p:animEffect transition="in" filter="fade">
                                      <p:cBhvr>
                                        <p:cTn id="64" dur="500"/>
                                        <p:tgtEl>
                                          <p:spTgt spid="26"/>
                                        </p:tgtEl>
                                      </p:cBhvr>
                                    </p:animEffect>
                                  </p:childTnLst>
                                  <p:subTnLst>
                                    <p:audio>
                                      <p:cMediaNode>
                                        <p:cTn display="0" masterRel="sameClick">
                                          <p:stCondLst>
                                            <p:cond evt="begin" delay="0">
                                              <p:tn val="60"/>
                                            </p:cond>
                                          </p:stCondLst>
                                          <p:endCondLst>
                                            <p:cond evt="onStopAudio" delay="0">
                                              <p:tgtEl>
                                                <p:sldTgt/>
                                              </p:tgtEl>
                                            </p:cond>
                                          </p:endCondLst>
                                        </p:cTn>
                                        <p:tgtEl>
                                          <p:sndTgt r:embed="rId6" name="hammer.wav"/>
                                        </p:tgtEl>
                                      </p:cMediaNode>
                                    </p:audio>
                                  </p:subTnLst>
                                </p:cTn>
                              </p:par>
                            </p:childTnLst>
                          </p:cTn>
                        </p:par>
                      </p:childTnLst>
                    </p:cTn>
                  </p:par>
                  <p:par>
                    <p:cTn id="65" fill="hold" nodeType="clickPar">
                      <p:stCondLst>
                        <p:cond delay="indefinite"/>
                      </p:stCondLst>
                      <p:childTnLst>
                        <p:par>
                          <p:cTn id="66" fill="hold" nodeType="withGroup">
                            <p:stCondLst>
                              <p:cond delay="0"/>
                            </p:stCondLst>
                            <p:childTnLst>
                              <p:par>
                                <p:cTn id="67" presetID="2" presetClass="entr" presetSubtype="4" fill="hold" nodeType="clickEffect">
                                  <p:stCondLst>
                                    <p:cond delay="0"/>
                                  </p:stCondLst>
                                  <p:childTnLst>
                                    <p:set>
                                      <p:cBhvr>
                                        <p:cTn id="68" dur="1" fill="hold">
                                          <p:stCondLst>
                                            <p:cond delay="0"/>
                                          </p:stCondLst>
                                        </p:cTn>
                                        <p:tgtEl>
                                          <p:spTgt spid="13">
                                            <p:txEl>
                                              <p:pRg st="1" end="1"/>
                                            </p:txEl>
                                          </p:spTgt>
                                        </p:tgtEl>
                                        <p:attrNameLst>
                                          <p:attrName>style.visibility</p:attrName>
                                        </p:attrNameLst>
                                      </p:cBhvr>
                                      <p:to>
                                        <p:strVal val="visible"/>
                                      </p:to>
                                    </p:set>
                                    <p:anim calcmode="lin" valueType="num">
                                      <p:cBhvr additive="base">
                                        <p:cTn id="69"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13">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5" grpId="0"/>
      <p:bldP spid="26" grpId="0"/>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9"/>
          <p:cNvSpPr>
            <a:spLocks noChangeArrowheads="1"/>
          </p:cNvSpPr>
          <p:nvPr/>
        </p:nvSpPr>
        <p:spPr bwMode="auto">
          <a:xfrm>
            <a:off x="674688" y="1751013"/>
            <a:ext cx="7772400" cy="5106987"/>
          </a:xfrm>
          <a:prstGeom prst="rect">
            <a:avLst/>
          </a:prstGeom>
          <a:solidFill>
            <a:srgbClr val="FFFFCC"/>
          </a:solidFill>
          <a:ln>
            <a:noFill/>
          </a:ln>
          <a:effectLst/>
          <a:extLst/>
        </p:spPr>
        <p:txBody>
          <a:bodyPr/>
          <a:lstStyle>
            <a:lvl1pPr algn="ctr">
              <a:spcBef>
                <a:spcPct val="20000"/>
              </a:spcBef>
              <a:defRPr sz="3200">
                <a:solidFill>
                  <a:schemeClr val="tx1"/>
                </a:solidFill>
                <a:latin typeface="Arial" charset="0"/>
              </a:defRPr>
            </a:lvl1pPr>
            <a:lvl2pPr marL="571500" algn="ctr">
              <a:spcBef>
                <a:spcPct val="20000"/>
              </a:spcBef>
              <a:defRPr sz="2800">
                <a:solidFill>
                  <a:schemeClr val="tx1"/>
                </a:solidFill>
                <a:latin typeface="Arial" charset="0"/>
              </a:defRPr>
            </a:lvl2pPr>
            <a:lvl3pPr algn="ctr">
              <a:spcBef>
                <a:spcPct val="20000"/>
              </a:spcBef>
              <a:defRPr sz="2400">
                <a:solidFill>
                  <a:schemeClr val="tx1"/>
                </a:solidFill>
                <a:latin typeface="Arial" charset="0"/>
              </a:defRPr>
            </a:lvl3pPr>
            <a:lvl4pPr algn="ctr">
              <a:spcBef>
                <a:spcPct val="20000"/>
              </a:spcBef>
              <a:defRPr sz="2000">
                <a:solidFill>
                  <a:schemeClr val="tx1"/>
                </a:solidFill>
                <a:latin typeface="Arial" charset="0"/>
              </a:defRPr>
            </a:lvl4pPr>
            <a:lvl5pPr algn="ctr">
              <a:spcBef>
                <a:spcPct val="20000"/>
              </a:spcBef>
              <a:defRPr sz="2000">
                <a:solidFill>
                  <a:schemeClr val="tx1"/>
                </a:solidFill>
                <a:latin typeface="Arial" charset="0"/>
              </a:defRPr>
            </a:lvl5pPr>
            <a:lvl6pPr algn="ctr" fontAlgn="base">
              <a:spcBef>
                <a:spcPct val="20000"/>
              </a:spcBef>
              <a:spcAft>
                <a:spcPct val="0"/>
              </a:spcAft>
              <a:defRPr sz="2000">
                <a:solidFill>
                  <a:schemeClr val="tx1"/>
                </a:solidFill>
                <a:latin typeface="Arial" charset="0"/>
              </a:defRPr>
            </a:lvl6pPr>
            <a:lvl7pPr algn="ctr" fontAlgn="base">
              <a:spcBef>
                <a:spcPct val="20000"/>
              </a:spcBef>
              <a:spcAft>
                <a:spcPct val="0"/>
              </a:spcAft>
              <a:defRPr sz="2000">
                <a:solidFill>
                  <a:schemeClr val="tx1"/>
                </a:solidFill>
                <a:latin typeface="Arial" charset="0"/>
              </a:defRPr>
            </a:lvl7pPr>
            <a:lvl8pPr algn="ctr" fontAlgn="base">
              <a:spcBef>
                <a:spcPct val="20000"/>
              </a:spcBef>
              <a:spcAft>
                <a:spcPct val="0"/>
              </a:spcAft>
              <a:defRPr sz="2000">
                <a:solidFill>
                  <a:schemeClr val="tx1"/>
                </a:solidFill>
                <a:latin typeface="Arial" charset="0"/>
              </a:defRPr>
            </a:lvl8pPr>
            <a:lvl9pPr algn="ctr" fontAlgn="base">
              <a:spcBef>
                <a:spcPct val="20000"/>
              </a:spcBef>
              <a:spcAft>
                <a:spcPct val="0"/>
              </a:spcAft>
              <a:defRPr sz="2000">
                <a:solidFill>
                  <a:schemeClr val="tx1"/>
                </a:solidFill>
                <a:latin typeface="Arial" charset="0"/>
              </a:defRPr>
            </a:lvl9pPr>
          </a:lstStyle>
          <a:p>
            <a:pPr algn="l">
              <a:defRPr/>
            </a:pPr>
            <a:r>
              <a:rPr lang="en-US" altLang="en-US" sz="2400" dirty="0" smtClean="0">
                <a:solidFill>
                  <a:srgbClr val="000000"/>
                </a:solidFill>
                <a:latin typeface="+mn-lt"/>
                <a:cs typeface="+mn-cs"/>
                <a:sym typeface="Symbol" pitchFamily="18" charset="2"/>
              </a:rPr>
              <a:t>EXAMPLE: </a:t>
            </a:r>
            <a:r>
              <a:rPr lang="en-US" altLang="en-US" sz="2400" dirty="0" smtClean="0">
                <a:solidFill>
                  <a:srgbClr val="000000"/>
                </a:solidFill>
                <a:latin typeface="+mn-lt"/>
                <a:cs typeface="Times New Roman" pitchFamily="18" charset="0"/>
              </a:rPr>
              <a:t>Draw a </a:t>
            </a:r>
            <a:r>
              <a:rPr lang="en-US" altLang="en-US" sz="2400" dirty="0" err="1" smtClean="0">
                <a:solidFill>
                  <a:srgbClr val="000000"/>
                </a:solidFill>
                <a:latin typeface="+mn-lt"/>
                <a:cs typeface="Times New Roman" pitchFamily="18" charset="0"/>
              </a:rPr>
              <a:t>spacetime</a:t>
            </a:r>
            <a:r>
              <a:rPr lang="en-US" altLang="en-US" sz="2400" dirty="0" smtClean="0">
                <a:solidFill>
                  <a:srgbClr val="000000"/>
                </a:solidFill>
                <a:latin typeface="+mn-lt"/>
                <a:cs typeface="Times New Roman" pitchFamily="18" charset="0"/>
              </a:rPr>
              <a:t> diagram for a particle at rest and for a particle traveling in the positive </a:t>
            </a:r>
            <a:r>
              <a:rPr lang="en-US" altLang="en-US" sz="2400" i="1" dirty="0" smtClean="0">
                <a:solidFill>
                  <a:srgbClr val="000000"/>
                </a:solidFill>
                <a:latin typeface="+mn-lt"/>
                <a:cs typeface="Times New Roman" pitchFamily="18" charset="0"/>
              </a:rPr>
              <a:t>x</a:t>
            </a:r>
            <a:r>
              <a:rPr lang="en-US" altLang="en-US" sz="2400" dirty="0" smtClean="0">
                <a:solidFill>
                  <a:srgbClr val="000000"/>
                </a:solidFill>
                <a:latin typeface="+mn-lt"/>
                <a:cs typeface="Times New Roman" pitchFamily="18" charset="0"/>
              </a:rPr>
              <a:t>-direction.</a:t>
            </a:r>
          </a:p>
          <a:p>
            <a:pPr algn="l">
              <a:defRPr/>
            </a:pPr>
            <a:r>
              <a:rPr lang="en-US" altLang="en-US" sz="2400" dirty="0" smtClean="0">
                <a:solidFill>
                  <a:srgbClr val="000000"/>
                </a:solidFill>
                <a:latin typeface="+mn-lt"/>
                <a:cs typeface="Times New Roman" pitchFamily="18" charset="0"/>
              </a:rPr>
              <a:t>SOLUTION:</a:t>
            </a:r>
          </a:p>
          <a:p>
            <a:pPr algn="l">
              <a:spcBef>
                <a:spcPts val="400"/>
              </a:spcBef>
              <a:defRPr/>
            </a:pPr>
            <a:r>
              <a:rPr lang="en-US" altLang="en-US" sz="2400" dirty="0" smtClean="0">
                <a:solidFill>
                  <a:srgbClr val="000000"/>
                </a:solidFill>
                <a:latin typeface="+mn-lt"/>
                <a:cs typeface="Times New Roman" pitchFamily="18" charset="0"/>
              </a:rPr>
              <a:t>●A particle at rest does not                                                   move in the </a:t>
            </a:r>
            <a:r>
              <a:rPr lang="en-US" altLang="en-US" sz="2400" i="1" dirty="0" smtClean="0">
                <a:solidFill>
                  <a:srgbClr val="000000"/>
                </a:solidFill>
                <a:latin typeface="+mn-lt"/>
                <a:cs typeface="Times New Roman" pitchFamily="18" charset="0"/>
              </a:rPr>
              <a:t>x</a:t>
            </a:r>
            <a:r>
              <a:rPr lang="en-US" altLang="en-US" sz="2400" dirty="0" smtClean="0">
                <a:solidFill>
                  <a:srgbClr val="000000"/>
                </a:solidFill>
                <a:latin typeface="+mn-lt"/>
                <a:cs typeface="Times New Roman" pitchFamily="18" charset="0"/>
              </a:rPr>
              <a:t>-direction.                                                      Therefore it traces out a                                                      vertical line on the </a:t>
            </a:r>
            <a:r>
              <a:rPr lang="en-US" altLang="en-US" sz="2400" dirty="0" err="1" smtClean="0">
                <a:solidFill>
                  <a:srgbClr val="000000"/>
                </a:solidFill>
                <a:latin typeface="+mn-lt"/>
                <a:cs typeface="Times New Roman" pitchFamily="18" charset="0"/>
              </a:rPr>
              <a:t>spacetime</a:t>
            </a:r>
            <a:r>
              <a:rPr lang="en-US" altLang="en-US" sz="2400" dirty="0" smtClean="0">
                <a:solidFill>
                  <a:srgbClr val="000000"/>
                </a:solidFill>
                <a:latin typeface="+mn-lt"/>
                <a:cs typeface="Times New Roman" pitchFamily="18" charset="0"/>
              </a:rPr>
              <a:t>                                           coordinate system.</a:t>
            </a:r>
          </a:p>
          <a:p>
            <a:pPr algn="l">
              <a:spcBef>
                <a:spcPts val="400"/>
              </a:spcBef>
              <a:defRPr/>
            </a:pPr>
            <a:r>
              <a:rPr lang="en-US" altLang="en-US" sz="2400" dirty="0" smtClean="0">
                <a:solidFill>
                  <a:srgbClr val="000000"/>
                </a:solidFill>
                <a:cs typeface="Times New Roman" pitchFamily="18" charset="0"/>
              </a:rPr>
              <a:t>●A particle traveling in the                                                        +</a:t>
            </a:r>
            <a:r>
              <a:rPr lang="en-US" altLang="en-US" sz="2400" i="1" dirty="0" smtClean="0">
                <a:solidFill>
                  <a:srgbClr val="000000"/>
                </a:solidFill>
                <a:cs typeface="Times New Roman" pitchFamily="18" charset="0"/>
              </a:rPr>
              <a:t>x</a:t>
            </a:r>
            <a:r>
              <a:rPr lang="en-US" altLang="en-US" sz="2400" dirty="0" smtClean="0">
                <a:solidFill>
                  <a:srgbClr val="000000"/>
                </a:solidFill>
                <a:cs typeface="Times New Roman" pitchFamily="18" charset="0"/>
              </a:rPr>
              <a:t>-direction will be tilted to                                                     the right as shown.</a:t>
            </a:r>
            <a:endParaRPr lang="en-US" altLang="en-US" sz="2400" i="1" dirty="0" smtClean="0">
              <a:solidFill>
                <a:srgbClr val="000000"/>
              </a:solidFill>
              <a:latin typeface="+mn-lt"/>
              <a:cs typeface="Times New Roman" pitchFamily="18" charset="0"/>
            </a:endParaRPr>
          </a:p>
        </p:txBody>
      </p:sp>
      <p:sp>
        <p:nvSpPr>
          <p:cNvPr id="8195" name="Rectangle 2"/>
          <p:cNvSpPr>
            <a:spLocks noChangeArrowheads="1"/>
          </p:cNvSpPr>
          <p:nvPr/>
        </p:nvSpPr>
        <p:spPr bwMode="auto">
          <a:xfrm>
            <a:off x="685800" y="1338263"/>
            <a:ext cx="7772400" cy="41275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a:solidFill>
                  <a:srgbClr val="333399"/>
                </a:solidFill>
              </a:rPr>
              <a:t>Spacetime diagrams</a:t>
            </a:r>
            <a:endParaRPr lang="en-US" altLang="en-US" sz="2000">
              <a:solidFill>
                <a:srgbClr val="000000"/>
              </a:solidFill>
              <a:latin typeface="Courier New" pitchFamily="49" charset="0"/>
              <a:cs typeface="Times New Roman" pitchFamily="18" charset="0"/>
            </a:endParaRPr>
          </a:p>
        </p:txBody>
      </p:sp>
      <p:sp>
        <p:nvSpPr>
          <p:cNvPr id="8196" name="Rectangle 118"/>
          <p:cNvSpPr>
            <a:spLocks noChangeArrowheads="1"/>
          </p:cNvSpPr>
          <p:nvPr/>
        </p:nvSpPr>
        <p:spPr bwMode="auto">
          <a:xfrm>
            <a:off x="685800" y="393700"/>
            <a:ext cx="77724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b="1">
                <a:solidFill>
                  <a:schemeClr val="tx2"/>
                </a:solidFill>
              </a:rPr>
              <a:t>Option A: Relativity</a:t>
            </a:r>
            <a:br>
              <a:rPr lang="en-US" altLang="en-US" sz="2800" b="1">
                <a:solidFill>
                  <a:schemeClr val="tx2"/>
                </a:solidFill>
              </a:rPr>
            </a:br>
            <a:r>
              <a:rPr lang="en-US" altLang="en-US" sz="2800"/>
              <a:t>A.3 – Spacetime diagrams</a:t>
            </a:r>
          </a:p>
        </p:txBody>
      </p:sp>
      <p:pic>
        <p:nvPicPr>
          <p:cNvPr id="15" name="Picture 5"/>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4706938" y="2527300"/>
            <a:ext cx="3471862" cy="3282950"/>
          </a:xfrm>
          <a:prstGeom prst="rect">
            <a:avLst/>
          </a:prstGeom>
          <a:ln>
            <a:noFill/>
          </a:ln>
          <a:effectLst>
            <a:outerShdw blurRad="292100" dist="139700" dir="2700000" algn="tl" rotWithShape="0">
              <a:srgbClr val="333333">
                <a:alpha val="65000"/>
              </a:srgbClr>
            </a:outerShdw>
          </a:effectLst>
        </p:spPr>
      </p:pic>
      <p:sp>
        <p:nvSpPr>
          <p:cNvPr id="16" name="Line 23"/>
          <p:cNvSpPr>
            <a:spLocks noChangeShapeType="1"/>
          </p:cNvSpPr>
          <p:nvPr/>
        </p:nvSpPr>
        <p:spPr bwMode="auto">
          <a:xfrm flipV="1">
            <a:off x="4975225" y="3255963"/>
            <a:ext cx="0" cy="2347912"/>
          </a:xfrm>
          <a:prstGeom prst="line">
            <a:avLst/>
          </a:prstGeom>
          <a:noFill/>
          <a:ln w="76200">
            <a:solidFill>
              <a:srgbClr val="CC00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Oval 25"/>
          <p:cNvSpPr>
            <a:spLocks noChangeArrowheads="1"/>
          </p:cNvSpPr>
          <p:nvPr/>
        </p:nvSpPr>
        <p:spPr bwMode="auto">
          <a:xfrm>
            <a:off x="4867275" y="5481638"/>
            <a:ext cx="204788" cy="204787"/>
          </a:xfrm>
          <a:prstGeom prst="ellipse">
            <a:avLst/>
          </a:prstGeom>
          <a:gradFill rotWithShape="1">
            <a:gsLst>
              <a:gs pos="0">
                <a:srgbClr val="CC0099"/>
              </a:gs>
              <a:gs pos="100000">
                <a:srgbClr val="5E0047"/>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9" name="Line 23"/>
          <p:cNvSpPr>
            <a:spLocks noChangeShapeType="1"/>
          </p:cNvSpPr>
          <p:nvPr/>
        </p:nvSpPr>
        <p:spPr bwMode="auto">
          <a:xfrm flipV="1">
            <a:off x="5995988" y="3255963"/>
            <a:ext cx="0" cy="2347912"/>
          </a:xfrm>
          <a:prstGeom prst="line">
            <a:avLst/>
          </a:prstGeom>
          <a:noFill/>
          <a:ln w="76200">
            <a:solidFill>
              <a:srgbClr val="CC00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Oval 25"/>
          <p:cNvSpPr>
            <a:spLocks noChangeArrowheads="1"/>
          </p:cNvSpPr>
          <p:nvPr/>
        </p:nvSpPr>
        <p:spPr bwMode="auto">
          <a:xfrm>
            <a:off x="5903913" y="5481638"/>
            <a:ext cx="204787" cy="204787"/>
          </a:xfrm>
          <a:prstGeom prst="ellipse">
            <a:avLst/>
          </a:prstGeom>
          <a:gradFill rotWithShape="1">
            <a:gsLst>
              <a:gs pos="0">
                <a:srgbClr val="CC0099"/>
              </a:gs>
              <a:gs pos="100000">
                <a:srgbClr val="5E0047"/>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29" name="Text Box 14"/>
          <p:cNvSpPr txBox="1">
            <a:spLocks noChangeArrowheads="1"/>
          </p:cNvSpPr>
          <p:nvPr/>
        </p:nvSpPr>
        <p:spPr bwMode="auto">
          <a:xfrm>
            <a:off x="4403725" y="5721350"/>
            <a:ext cx="1155700" cy="922338"/>
          </a:xfrm>
          <a:prstGeom prst="rect">
            <a:avLst/>
          </a:prstGeom>
          <a:noFill/>
          <a:ln>
            <a:noFill/>
          </a:ln>
          <a:effectLst/>
          <a:extLst/>
        </p:spPr>
        <p:txBody>
          <a:bodyPr>
            <a:spAutoFit/>
          </a:bodyPr>
          <a:lstStyle/>
          <a:p>
            <a:pPr algn="ctr">
              <a:lnSpc>
                <a:spcPct val="90000"/>
              </a:lnSpc>
              <a:defRPr/>
            </a:pPr>
            <a:r>
              <a:rPr lang="en-US" altLang="en-US" sz="2000" dirty="0">
                <a:solidFill>
                  <a:srgbClr val="009999"/>
                </a:solidFill>
                <a:latin typeface="+mn-lt"/>
                <a:cs typeface="+mn-cs"/>
              </a:rPr>
              <a:t>particle at rest at </a:t>
            </a:r>
            <a:r>
              <a:rPr lang="en-US" altLang="en-US" sz="2000" i="1" dirty="0">
                <a:solidFill>
                  <a:srgbClr val="009999"/>
                </a:solidFill>
                <a:latin typeface="+mn-lt"/>
                <a:cs typeface="+mn-cs"/>
              </a:rPr>
              <a:t>x </a:t>
            </a:r>
            <a:r>
              <a:rPr lang="en-US" altLang="en-US" sz="2000" dirty="0">
                <a:solidFill>
                  <a:srgbClr val="009999"/>
                </a:solidFill>
                <a:latin typeface="+mn-lt"/>
                <a:cs typeface="+mn-cs"/>
              </a:rPr>
              <a:t>= 0</a:t>
            </a:r>
          </a:p>
        </p:txBody>
      </p:sp>
      <p:sp>
        <p:nvSpPr>
          <p:cNvPr id="30" name="Text Box 14"/>
          <p:cNvSpPr txBox="1">
            <a:spLocks noChangeArrowheads="1"/>
          </p:cNvSpPr>
          <p:nvPr/>
        </p:nvSpPr>
        <p:spPr bwMode="auto">
          <a:xfrm>
            <a:off x="5454650" y="5721350"/>
            <a:ext cx="1155700" cy="922338"/>
          </a:xfrm>
          <a:prstGeom prst="rect">
            <a:avLst/>
          </a:prstGeom>
          <a:noFill/>
          <a:ln>
            <a:noFill/>
          </a:ln>
          <a:effectLst/>
          <a:extLst/>
        </p:spPr>
        <p:txBody>
          <a:bodyPr>
            <a:spAutoFit/>
          </a:bodyPr>
          <a:lstStyle/>
          <a:p>
            <a:pPr algn="ctr">
              <a:lnSpc>
                <a:spcPct val="90000"/>
              </a:lnSpc>
              <a:defRPr/>
            </a:pPr>
            <a:r>
              <a:rPr lang="en-US" altLang="en-US" sz="2000" dirty="0">
                <a:solidFill>
                  <a:srgbClr val="009999"/>
                </a:solidFill>
                <a:latin typeface="+mn-lt"/>
                <a:cs typeface="+mn-cs"/>
              </a:rPr>
              <a:t>particle at rest at </a:t>
            </a:r>
            <a:r>
              <a:rPr lang="en-US" altLang="en-US" sz="2000" i="1" dirty="0">
                <a:solidFill>
                  <a:srgbClr val="009999"/>
                </a:solidFill>
                <a:latin typeface="+mn-lt"/>
                <a:cs typeface="+mn-cs"/>
              </a:rPr>
              <a:t>x </a:t>
            </a:r>
            <a:r>
              <a:rPr lang="en-US" altLang="en-US" sz="2000" dirty="0">
                <a:solidFill>
                  <a:srgbClr val="009999"/>
                </a:solidFill>
                <a:latin typeface="+mn-lt"/>
                <a:cs typeface="+mn-cs"/>
              </a:rPr>
              <a:t>= 2</a:t>
            </a:r>
          </a:p>
        </p:txBody>
      </p:sp>
      <p:sp>
        <p:nvSpPr>
          <p:cNvPr id="31" name="Line 23"/>
          <p:cNvSpPr>
            <a:spLocks noChangeShapeType="1"/>
          </p:cNvSpPr>
          <p:nvPr/>
        </p:nvSpPr>
        <p:spPr bwMode="auto">
          <a:xfrm flipV="1">
            <a:off x="6513513" y="3295650"/>
            <a:ext cx="539750" cy="2278063"/>
          </a:xfrm>
          <a:prstGeom prst="line">
            <a:avLst/>
          </a:prstGeom>
          <a:noFill/>
          <a:ln w="76200">
            <a:solidFill>
              <a:srgbClr val="00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 name="Oval 25"/>
          <p:cNvSpPr>
            <a:spLocks noChangeArrowheads="1"/>
          </p:cNvSpPr>
          <p:nvPr/>
        </p:nvSpPr>
        <p:spPr bwMode="auto">
          <a:xfrm>
            <a:off x="6421438" y="5481638"/>
            <a:ext cx="204787" cy="204787"/>
          </a:xfrm>
          <a:prstGeom prst="ellipse">
            <a:avLst/>
          </a:prstGeom>
          <a:gradFill rotWithShape="1">
            <a:gsLst>
              <a:gs pos="0">
                <a:srgbClr val="006600"/>
              </a:gs>
              <a:gs pos="100000">
                <a:srgbClr val="002F00"/>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33" name="Text Box 14"/>
          <p:cNvSpPr txBox="1">
            <a:spLocks noChangeArrowheads="1"/>
          </p:cNvSpPr>
          <p:nvPr/>
        </p:nvSpPr>
        <p:spPr bwMode="auto">
          <a:xfrm>
            <a:off x="6491288" y="5721350"/>
            <a:ext cx="2490787" cy="1200150"/>
          </a:xfrm>
          <a:prstGeom prst="rect">
            <a:avLst/>
          </a:prstGeom>
          <a:noFill/>
          <a:ln>
            <a:noFill/>
          </a:ln>
          <a:effectLst/>
          <a:extLst/>
        </p:spPr>
        <p:txBody>
          <a:bodyPr>
            <a:spAutoFit/>
          </a:bodyPr>
          <a:lstStyle/>
          <a:p>
            <a:pPr algn="ctr">
              <a:lnSpc>
                <a:spcPct val="90000"/>
              </a:lnSpc>
              <a:defRPr/>
            </a:pPr>
            <a:r>
              <a:rPr lang="en-US" altLang="en-US" sz="2000" dirty="0">
                <a:solidFill>
                  <a:srgbClr val="009999"/>
                </a:solidFill>
                <a:latin typeface="+mn-lt"/>
                <a:cs typeface="+mn-cs"/>
              </a:rPr>
              <a:t>particle traveling in the +</a:t>
            </a:r>
            <a:r>
              <a:rPr lang="en-US" altLang="en-US" sz="2000" i="1" dirty="0">
                <a:solidFill>
                  <a:srgbClr val="009999"/>
                </a:solidFill>
                <a:latin typeface="+mn-lt"/>
                <a:cs typeface="+mn-cs"/>
              </a:rPr>
              <a:t>x</a:t>
            </a:r>
            <a:r>
              <a:rPr lang="en-US" altLang="en-US" sz="2000" dirty="0">
                <a:solidFill>
                  <a:srgbClr val="009999"/>
                </a:solidFill>
                <a:latin typeface="+mn-lt"/>
                <a:cs typeface="+mn-cs"/>
              </a:rPr>
              <a:t>-direction and having an initial position of </a:t>
            </a:r>
            <a:r>
              <a:rPr lang="en-US" altLang="en-US" sz="2000" i="1" dirty="0">
                <a:solidFill>
                  <a:srgbClr val="009999"/>
                </a:solidFill>
                <a:latin typeface="+mn-lt"/>
                <a:cs typeface="+mn-cs"/>
              </a:rPr>
              <a:t>x</a:t>
            </a:r>
            <a:r>
              <a:rPr lang="en-US" altLang="en-US" sz="2000" dirty="0">
                <a:solidFill>
                  <a:srgbClr val="009999"/>
                </a:solidFill>
                <a:latin typeface="+mn-lt"/>
                <a:cs typeface="+mn-cs"/>
              </a:rPr>
              <a:t> = 3.</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nodeType="clickEffect">
                                  <p:stCondLst>
                                    <p:cond delay="0"/>
                                  </p:stCondLst>
                                  <p:childTnLst>
                                    <p:set>
                                      <p:cBhvr>
                                        <p:cTn id="15" dur="1" fill="hold">
                                          <p:stCondLst>
                                            <p:cond delay="0"/>
                                          </p:stCondLst>
                                        </p:cTn>
                                        <p:tgtEl>
                                          <p:spTgt spid="13">
                                            <p:txEl>
                                              <p:pRg st="1" end="1"/>
                                            </p:txEl>
                                          </p:spTgt>
                                        </p:tgtEl>
                                        <p:attrNameLst>
                                          <p:attrName>style.visibility</p:attrName>
                                        </p:attrNameLst>
                                      </p:cBhvr>
                                      <p:to>
                                        <p:strVal val="visible"/>
                                      </p:to>
                                    </p:set>
                                    <p:anim calcmode="lin" valueType="num">
                                      <p:cBhvr additive="base">
                                        <p:cTn id="16"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3">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4" name="arrow.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13">
                                            <p:txEl>
                                              <p:pRg st="2" end="2"/>
                                            </p:txEl>
                                          </p:spTgt>
                                        </p:tgtEl>
                                        <p:attrNameLst>
                                          <p:attrName>style.visibility</p:attrName>
                                        </p:attrNameLst>
                                      </p:cBhvr>
                                      <p:to>
                                        <p:strVal val="visible"/>
                                      </p:to>
                                    </p:set>
                                    <p:anim calcmode="lin" valueType="num">
                                      <p:cBhvr additive="base">
                                        <p:cTn id="22"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3">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2" fill="hold" nodeType="clickEffect">
                                  <p:stCondLst>
                                    <p:cond delay="0"/>
                                  </p:stCondLst>
                                  <p:childTnLst>
                                    <p:set>
                                      <p:cBhvr>
                                        <p:cTn id="27" dur="1" fill="hold">
                                          <p:stCondLst>
                                            <p:cond delay="0"/>
                                          </p:stCondLst>
                                        </p:cTn>
                                        <p:tgtEl>
                                          <p:spTgt spid="29">
                                            <p:txEl>
                                              <p:pRg st="0" end="0"/>
                                            </p:txEl>
                                          </p:spTgt>
                                        </p:tgtEl>
                                        <p:attrNameLst>
                                          <p:attrName>style.visibility</p:attrName>
                                        </p:attrNameLst>
                                      </p:cBhvr>
                                      <p:to>
                                        <p:strVal val="visible"/>
                                      </p:to>
                                    </p:set>
                                    <p:anim calcmode="lin" valueType="num">
                                      <p:cBhvr additive="base">
                                        <p:cTn id="28" dur="500" fill="hold"/>
                                        <p:tgtEl>
                                          <p:spTgt spid="29">
                                            <p:txEl>
                                              <p:pRg st="0" end="0"/>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2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4" name="arrow.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53" presetClass="entr" presetSubtype="0"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4" repeatCount="indefinite"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ipe(down)">
                                      <p:cBhvr>
                                        <p:cTn id="41" dur="5000"/>
                                        <p:tgtEl>
                                          <p:spTgt spid="16"/>
                                        </p:tgtEl>
                                      </p:cBhvr>
                                    </p:animEffect>
                                  </p:childTnLst>
                                </p:cTn>
                              </p:par>
                              <p:par>
                                <p:cTn id="42" presetID="64" presetClass="path" presetSubtype="0" repeatCount="indefinite" fill="hold" grpId="1" nodeType="withEffect">
                                  <p:stCondLst>
                                    <p:cond delay="0"/>
                                  </p:stCondLst>
                                  <p:childTnLst>
                                    <p:animMotion origin="layout" path="M -1.38889E-6 -2.59259E-6 L 0.0007 -0.34143 " pathEditMode="relative" rAng="0" ptsTypes="AA">
                                      <p:cBhvr>
                                        <p:cTn id="43" dur="5000" fill="hold"/>
                                        <p:tgtEl>
                                          <p:spTgt spid="17"/>
                                        </p:tgtEl>
                                        <p:attrNameLst>
                                          <p:attrName>ppt_x</p:attrName>
                                          <p:attrName>ppt_y</p:attrName>
                                        </p:attrNameLst>
                                      </p:cBhvr>
                                      <p:rCtr x="35" y="-17083"/>
                                    </p:animMotion>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2" fill="hold" nodeType="clickEffect">
                                  <p:stCondLst>
                                    <p:cond delay="0"/>
                                  </p:stCondLst>
                                  <p:childTnLst>
                                    <p:set>
                                      <p:cBhvr>
                                        <p:cTn id="47" dur="1" fill="hold">
                                          <p:stCondLst>
                                            <p:cond delay="0"/>
                                          </p:stCondLst>
                                        </p:cTn>
                                        <p:tgtEl>
                                          <p:spTgt spid="30">
                                            <p:txEl>
                                              <p:pRg st="0" end="0"/>
                                            </p:txEl>
                                          </p:spTgt>
                                        </p:tgtEl>
                                        <p:attrNameLst>
                                          <p:attrName>style.visibility</p:attrName>
                                        </p:attrNameLst>
                                      </p:cBhvr>
                                      <p:to>
                                        <p:strVal val="visible"/>
                                      </p:to>
                                    </p:set>
                                    <p:anim calcmode="lin" valueType="num">
                                      <p:cBhvr additive="base">
                                        <p:cTn id="48" dur="500" fill="hold"/>
                                        <p:tgtEl>
                                          <p:spTgt spid="30">
                                            <p:txEl>
                                              <p:pRg st="0" end="0"/>
                                            </p:txEl>
                                          </p:spTgt>
                                        </p:tgtEl>
                                        <p:attrNameLst>
                                          <p:attrName>ppt_x</p:attrName>
                                        </p:attrNameLst>
                                      </p:cBhvr>
                                      <p:tavLst>
                                        <p:tav tm="0">
                                          <p:val>
                                            <p:strVal val="1+#ppt_w/2"/>
                                          </p:val>
                                        </p:tav>
                                        <p:tav tm="100000">
                                          <p:val>
                                            <p:strVal val="#ppt_x"/>
                                          </p:val>
                                        </p:tav>
                                      </p:tavLst>
                                    </p:anim>
                                    <p:anim calcmode="lin" valueType="num">
                                      <p:cBhvr additive="base">
                                        <p:cTn id="49" dur="500" fill="hold"/>
                                        <p:tgtEl>
                                          <p:spTgt spid="3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4" name="arrow.wav"/>
                                        </p:tgtEl>
                                      </p:cMediaNode>
                                    </p:audio>
                                  </p:subTnLst>
                                </p:cTn>
                              </p:par>
                            </p:childTnLst>
                          </p:cTn>
                        </p:par>
                      </p:childTnLst>
                    </p:cTn>
                  </p:par>
                  <p:par>
                    <p:cTn id="50" fill="hold" nodeType="clickPar">
                      <p:stCondLst>
                        <p:cond delay="indefinite"/>
                      </p:stCondLst>
                      <p:childTnLst>
                        <p:par>
                          <p:cTn id="51" fill="hold" nodeType="withGroup">
                            <p:stCondLst>
                              <p:cond delay="0"/>
                            </p:stCondLst>
                            <p:childTnLst>
                              <p:par>
                                <p:cTn id="52" presetID="53" presetClass="entr" presetSubtype="0" fill="hold" grpId="0" nodeType="clickEffect">
                                  <p:stCondLst>
                                    <p:cond delay="0"/>
                                  </p:stCondLst>
                                  <p:childTnLst>
                                    <p:set>
                                      <p:cBhvr>
                                        <p:cTn id="53" dur="1" fill="hold">
                                          <p:stCondLst>
                                            <p:cond delay="0"/>
                                          </p:stCondLst>
                                        </p:cTn>
                                        <p:tgtEl>
                                          <p:spTgt spid="28"/>
                                        </p:tgtEl>
                                        <p:attrNameLst>
                                          <p:attrName>style.visibility</p:attrName>
                                        </p:attrNameLst>
                                      </p:cBhvr>
                                      <p:to>
                                        <p:strVal val="visible"/>
                                      </p:to>
                                    </p:set>
                                    <p:anim calcmode="lin" valueType="num">
                                      <p:cBhvr>
                                        <p:cTn id="54" dur="500" fill="hold"/>
                                        <p:tgtEl>
                                          <p:spTgt spid="28"/>
                                        </p:tgtEl>
                                        <p:attrNameLst>
                                          <p:attrName>ppt_w</p:attrName>
                                        </p:attrNameLst>
                                      </p:cBhvr>
                                      <p:tavLst>
                                        <p:tav tm="0">
                                          <p:val>
                                            <p:fltVal val="0"/>
                                          </p:val>
                                        </p:tav>
                                        <p:tav tm="100000">
                                          <p:val>
                                            <p:strVal val="#ppt_w"/>
                                          </p:val>
                                        </p:tav>
                                      </p:tavLst>
                                    </p:anim>
                                    <p:anim calcmode="lin" valueType="num">
                                      <p:cBhvr>
                                        <p:cTn id="55" dur="500" fill="hold"/>
                                        <p:tgtEl>
                                          <p:spTgt spid="28"/>
                                        </p:tgtEl>
                                        <p:attrNameLst>
                                          <p:attrName>ppt_h</p:attrName>
                                        </p:attrNameLst>
                                      </p:cBhvr>
                                      <p:tavLst>
                                        <p:tav tm="0">
                                          <p:val>
                                            <p:fltVal val="0"/>
                                          </p:val>
                                        </p:tav>
                                        <p:tav tm="100000">
                                          <p:val>
                                            <p:strVal val="#ppt_h"/>
                                          </p:val>
                                        </p:tav>
                                      </p:tavLst>
                                    </p:anim>
                                    <p:animEffect transition="in" filter="fade">
                                      <p:cBhvr>
                                        <p:cTn id="56" dur="500"/>
                                        <p:tgtEl>
                                          <p:spTgt spid="28"/>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4" repeatCount="indefinite"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down)">
                                      <p:cBhvr>
                                        <p:cTn id="61" dur="5000"/>
                                        <p:tgtEl>
                                          <p:spTgt spid="19"/>
                                        </p:tgtEl>
                                      </p:cBhvr>
                                    </p:animEffect>
                                  </p:childTnLst>
                                </p:cTn>
                              </p:par>
                              <p:par>
                                <p:cTn id="62" presetID="64" presetClass="path" presetSubtype="0" repeatCount="indefinite" fill="hold" grpId="1" nodeType="withEffect">
                                  <p:stCondLst>
                                    <p:cond delay="0"/>
                                  </p:stCondLst>
                                  <p:childTnLst>
                                    <p:animMotion origin="layout" path="M -1.38889E-6 -2.59259E-6 L 0.0007 -0.34143 " pathEditMode="relative" rAng="0" ptsTypes="AA">
                                      <p:cBhvr>
                                        <p:cTn id="63" dur="5000" fill="hold"/>
                                        <p:tgtEl>
                                          <p:spTgt spid="28"/>
                                        </p:tgtEl>
                                        <p:attrNameLst>
                                          <p:attrName>ppt_x</p:attrName>
                                          <p:attrName>ppt_y</p:attrName>
                                        </p:attrNameLst>
                                      </p:cBhvr>
                                      <p:rCtr x="35" y="-17083"/>
                                    </p:animMotion>
                                  </p:childTnLst>
                                </p:cTn>
                              </p:par>
                            </p:childTnLst>
                          </p:cTn>
                        </p:par>
                      </p:childTnLst>
                    </p:cTn>
                  </p:par>
                  <p:par>
                    <p:cTn id="64" fill="hold" nodeType="clickPar">
                      <p:stCondLst>
                        <p:cond delay="indefinite"/>
                      </p:stCondLst>
                      <p:childTnLst>
                        <p:par>
                          <p:cTn id="65" fill="hold" nodeType="withGroup">
                            <p:stCondLst>
                              <p:cond delay="0"/>
                            </p:stCondLst>
                            <p:childTnLst>
                              <p:par>
                                <p:cTn id="66" presetID="2" presetClass="entr" presetSubtype="4" fill="hold" nodeType="clickEffect">
                                  <p:stCondLst>
                                    <p:cond delay="0"/>
                                  </p:stCondLst>
                                  <p:childTnLst>
                                    <p:set>
                                      <p:cBhvr>
                                        <p:cTn id="67" dur="1" fill="hold">
                                          <p:stCondLst>
                                            <p:cond delay="0"/>
                                          </p:stCondLst>
                                        </p:cTn>
                                        <p:tgtEl>
                                          <p:spTgt spid="13">
                                            <p:txEl>
                                              <p:pRg st="3" end="3"/>
                                            </p:txEl>
                                          </p:spTgt>
                                        </p:tgtEl>
                                        <p:attrNameLst>
                                          <p:attrName>style.visibility</p:attrName>
                                        </p:attrNameLst>
                                      </p:cBhvr>
                                      <p:to>
                                        <p:strVal val="visible"/>
                                      </p:to>
                                    </p:set>
                                    <p:anim calcmode="lin" valueType="num">
                                      <p:cBhvr additive="base">
                                        <p:cTn id="68"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13">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6"/>
                                            </p:cond>
                                          </p:stCondLst>
                                          <p:endCondLst>
                                            <p:cond evt="onStopAudio" delay="0">
                                              <p:tgtEl>
                                                <p:sldTgt/>
                                              </p:tgtEl>
                                            </p:cond>
                                          </p:endCondLst>
                                        </p:cTn>
                                        <p:tgtEl>
                                          <p:sndTgt r:embed="rId4" name="arrow.wav"/>
                                        </p:tgtEl>
                                      </p:cMediaNode>
                                    </p:audio>
                                  </p:subTnLst>
                                </p:cTn>
                              </p:par>
                            </p:childTnLst>
                          </p:cTn>
                        </p:par>
                      </p:childTnLst>
                    </p:cTn>
                  </p:par>
                  <p:par>
                    <p:cTn id="70" fill="hold" nodeType="clickPar">
                      <p:stCondLst>
                        <p:cond delay="indefinite"/>
                      </p:stCondLst>
                      <p:childTnLst>
                        <p:par>
                          <p:cTn id="71" fill="hold" nodeType="withGroup">
                            <p:stCondLst>
                              <p:cond delay="0"/>
                            </p:stCondLst>
                            <p:childTnLst>
                              <p:par>
                                <p:cTn id="72" presetID="53" presetClass="entr" presetSubtype="0" fill="hold" grpId="0" nodeType="click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22" presetClass="entr" presetSubtype="4" repeatCount="indefinite" fill="hold" grpId="0" nodeType="click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wipe(down)">
                                      <p:cBhvr>
                                        <p:cTn id="81" dur="5000"/>
                                        <p:tgtEl>
                                          <p:spTgt spid="31"/>
                                        </p:tgtEl>
                                      </p:cBhvr>
                                    </p:animEffect>
                                  </p:childTnLst>
                                </p:cTn>
                              </p:par>
                              <p:par>
                                <p:cTn id="82" presetID="64" presetClass="path" presetSubtype="0" repeatCount="indefinite" fill="hold" grpId="1" nodeType="withEffect">
                                  <p:stCondLst>
                                    <p:cond delay="0"/>
                                  </p:stCondLst>
                                  <p:childTnLst>
                                    <p:animMotion origin="layout" path="M 1.94444E-6 -2.59259E-6 L 0.06076 -0.3412 " pathEditMode="relative" rAng="0" ptsTypes="AA">
                                      <p:cBhvr>
                                        <p:cTn id="83" dur="5000" fill="hold"/>
                                        <p:tgtEl>
                                          <p:spTgt spid="32"/>
                                        </p:tgtEl>
                                        <p:attrNameLst>
                                          <p:attrName>ppt_x</p:attrName>
                                          <p:attrName>ppt_y</p:attrName>
                                        </p:attrNameLst>
                                      </p:cBhvr>
                                      <p:rCtr x="3038" y="-17060"/>
                                    </p:animMotion>
                                  </p:childTnLst>
                                </p:cTn>
                              </p:par>
                            </p:childTnLst>
                          </p:cTn>
                        </p:par>
                      </p:childTnLst>
                    </p:cTn>
                  </p:par>
                  <p:par>
                    <p:cTn id="84" fill="hold" nodeType="clickPar">
                      <p:stCondLst>
                        <p:cond delay="indefinite"/>
                      </p:stCondLst>
                      <p:childTnLst>
                        <p:par>
                          <p:cTn id="85" fill="hold" nodeType="withGroup">
                            <p:stCondLst>
                              <p:cond delay="0"/>
                            </p:stCondLst>
                            <p:childTnLst>
                              <p:par>
                                <p:cTn id="86" presetID="2" presetClass="entr" presetSubtype="2" fill="hold" nodeType="clickEffect">
                                  <p:stCondLst>
                                    <p:cond delay="0"/>
                                  </p:stCondLst>
                                  <p:childTnLst>
                                    <p:set>
                                      <p:cBhvr>
                                        <p:cTn id="87" dur="1" fill="hold">
                                          <p:stCondLst>
                                            <p:cond delay="0"/>
                                          </p:stCondLst>
                                        </p:cTn>
                                        <p:tgtEl>
                                          <p:spTgt spid="33">
                                            <p:txEl>
                                              <p:pRg st="0" end="0"/>
                                            </p:txEl>
                                          </p:spTgt>
                                        </p:tgtEl>
                                        <p:attrNameLst>
                                          <p:attrName>style.visibility</p:attrName>
                                        </p:attrNameLst>
                                      </p:cBhvr>
                                      <p:to>
                                        <p:strVal val="visible"/>
                                      </p:to>
                                    </p:set>
                                    <p:anim calcmode="lin" valueType="num">
                                      <p:cBhvr additive="base">
                                        <p:cTn id="88" dur="500" fill="hold"/>
                                        <p:tgtEl>
                                          <p:spTgt spid="33">
                                            <p:txEl>
                                              <p:pRg st="0" end="0"/>
                                            </p:txEl>
                                          </p:spTgt>
                                        </p:tgtEl>
                                        <p:attrNameLst>
                                          <p:attrName>ppt_x</p:attrName>
                                        </p:attrNameLst>
                                      </p:cBhvr>
                                      <p:tavLst>
                                        <p:tav tm="0">
                                          <p:val>
                                            <p:strVal val="1+#ppt_w/2"/>
                                          </p:val>
                                        </p:tav>
                                        <p:tav tm="100000">
                                          <p:val>
                                            <p:strVal val="#ppt_x"/>
                                          </p:val>
                                        </p:tav>
                                      </p:tavLst>
                                    </p:anim>
                                    <p:anim calcmode="lin" valueType="num">
                                      <p:cBhvr additive="base">
                                        <p:cTn id="89" dur="500" fill="hold"/>
                                        <p:tgtEl>
                                          <p:spTgt spid="3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7" grpId="1" animBg="1"/>
      <p:bldP spid="19" grpId="0" animBg="1"/>
      <p:bldP spid="28" grpId="0" animBg="1"/>
      <p:bldP spid="28" grpId="1" animBg="1"/>
      <p:bldP spid="31" grpId="0" animBg="1"/>
      <p:bldP spid="32" grpId="0" animBg="1"/>
      <p:bldP spid="32"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ChangeArrowheads="1"/>
          </p:cNvSpPr>
          <p:nvPr/>
        </p:nvSpPr>
        <p:spPr bwMode="auto">
          <a:xfrm>
            <a:off x="685800" y="1338263"/>
            <a:ext cx="7772400" cy="5519737"/>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a:solidFill>
                  <a:srgbClr val="333399"/>
                </a:solidFill>
              </a:rPr>
              <a:t>Spacetime interval</a:t>
            </a:r>
            <a:r>
              <a:rPr lang="en-US" altLang="en-US" sz="2400">
                <a:solidFill>
                  <a:srgbClr val="333399"/>
                </a:solidFill>
              </a:rPr>
              <a:t> – Minkowski spacetime</a:t>
            </a:r>
            <a:endParaRPr lang="en-US" altLang="en-US" sz="2000">
              <a:solidFill>
                <a:srgbClr val="000000"/>
              </a:solidFill>
              <a:latin typeface="Courier New" pitchFamily="49" charset="0"/>
              <a:cs typeface="Times New Roman" pitchFamily="18" charset="0"/>
            </a:endParaRPr>
          </a:p>
          <a:p>
            <a:pPr>
              <a:buFontTx/>
              <a:buNone/>
            </a:pPr>
            <a:r>
              <a:rPr lang="en-US" altLang="en-US" sz="2400">
                <a:solidFill>
                  <a:srgbClr val="000000"/>
                </a:solidFill>
                <a:cs typeface="Times New Roman" pitchFamily="18" charset="0"/>
                <a:sym typeface="Symbol" pitchFamily="18" charset="2"/>
              </a:rPr>
              <a:t></a:t>
            </a:r>
            <a:r>
              <a:rPr lang="en-US" altLang="en-US" sz="2400">
                <a:solidFill>
                  <a:srgbClr val="000000"/>
                </a:solidFill>
                <a:cs typeface="Times New Roman" pitchFamily="18" charset="0"/>
              </a:rPr>
              <a:t>Recall the relationship between times in S</a:t>
            </a:r>
            <a:r>
              <a:rPr lang="en-US" altLang="en-US" sz="2400" baseline="-25000">
                <a:solidFill>
                  <a:srgbClr val="000000"/>
                </a:solidFill>
                <a:cs typeface="Times New Roman" pitchFamily="18" charset="0"/>
              </a:rPr>
              <a:t>0</a:t>
            </a:r>
            <a:r>
              <a:rPr lang="en-US" altLang="en-US" sz="2400">
                <a:solidFill>
                  <a:srgbClr val="000000"/>
                </a:solidFill>
                <a:cs typeface="Times New Roman" pitchFamily="18" charset="0"/>
              </a:rPr>
              <a:t> and S we obtained from analyzing the light clock and invoking Einstein’s 2</a:t>
            </a:r>
            <a:r>
              <a:rPr lang="en-US" altLang="en-US" sz="2400" baseline="30000">
                <a:solidFill>
                  <a:srgbClr val="000000"/>
                </a:solidFill>
                <a:cs typeface="Times New Roman" pitchFamily="18" charset="0"/>
              </a:rPr>
              <a:t>nd</a:t>
            </a:r>
            <a:r>
              <a:rPr lang="en-US" altLang="en-US" sz="2400">
                <a:solidFill>
                  <a:srgbClr val="000000"/>
                </a:solidFill>
                <a:cs typeface="Times New Roman" pitchFamily="18" charset="0"/>
              </a:rPr>
              <a:t> postulate:</a:t>
            </a:r>
          </a:p>
          <a:p>
            <a:pPr>
              <a:buFontTx/>
              <a:buNone/>
            </a:pPr>
            <a:r>
              <a:rPr lang="en-US" altLang="en-US" sz="2400">
                <a:solidFill>
                  <a:srgbClr val="000000"/>
                </a:solidFill>
                <a:cs typeface="Times New Roman" pitchFamily="18" charset="0"/>
              </a:rPr>
              <a:t>		</a:t>
            </a:r>
            <a:r>
              <a:rPr lang="en-US" altLang="en-US" sz="2400">
                <a:solidFill>
                  <a:srgbClr val="000000"/>
                </a:solidFill>
                <a:cs typeface="Courier New" pitchFamily="49" charset="0"/>
              </a:rPr>
              <a:t>(</a:t>
            </a:r>
            <a:r>
              <a:rPr lang="en-US" altLang="en-US" sz="2400" i="1">
                <a:solidFill>
                  <a:srgbClr val="000000"/>
                </a:solidFill>
                <a:cs typeface="Courier New" pitchFamily="49" charset="0"/>
              </a:rPr>
              <a:t>c</a:t>
            </a:r>
            <a:r>
              <a:rPr lang="en-US" altLang="en-US" sz="2400">
                <a:solidFill>
                  <a:srgbClr val="000000"/>
                </a:solidFill>
                <a:cs typeface="Times New Roman" pitchFamily="18" charset="0"/>
              </a:rPr>
              <a:t>∆</a:t>
            </a:r>
            <a:r>
              <a:rPr lang="en-US" altLang="en-US" sz="2400" i="1">
                <a:solidFill>
                  <a:srgbClr val="000000"/>
                </a:solidFill>
                <a:cs typeface="Times New Roman" pitchFamily="18" charset="0"/>
              </a:rPr>
              <a:t>t</a:t>
            </a:r>
            <a:r>
              <a:rPr lang="en-US" altLang="en-US" sz="2400">
                <a:solidFill>
                  <a:srgbClr val="000000"/>
                </a:solidFill>
                <a:cs typeface="Courier New" pitchFamily="49" charset="0"/>
              </a:rPr>
              <a:t>)</a:t>
            </a:r>
            <a:r>
              <a:rPr lang="en-US" altLang="en-US" sz="2400" baseline="30000">
                <a:solidFill>
                  <a:srgbClr val="000000"/>
                </a:solidFill>
                <a:cs typeface="Courier New" pitchFamily="49" charset="0"/>
              </a:rPr>
              <a:t>2</a:t>
            </a:r>
            <a:r>
              <a:rPr lang="en-US" altLang="en-US" sz="2400">
                <a:solidFill>
                  <a:srgbClr val="000000"/>
                </a:solidFill>
                <a:cs typeface="Courier New" pitchFamily="49" charset="0"/>
              </a:rPr>
              <a:t>	= (</a:t>
            </a:r>
            <a:r>
              <a:rPr lang="en-US" altLang="en-US" sz="2400" i="1">
                <a:solidFill>
                  <a:srgbClr val="000000"/>
                </a:solidFill>
                <a:cs typeface="Courier New" pitchFamily="49" charset="0"/>
              </a:rPr>
              <a:t>c</a:t>
            </a:r>
            <a:r>
              <a:rPr lang="en-US" altLang="en-US" sz="2400">
                <a:solidFill>
                  <a:srgbClr val="000000"/>
                </a:solidFill>
                <a:cs typeface="Times New Roman" pitchFamily="18" charset="0"/>
              </a:rPr>
              <a:t>∆</a:t>
            </a:r>
            <a:r>
              <a:rPr lang="en-US" altLang="en-US" sz="2400" i="1">
                <a:solidFill>
                  <a:srgbClr val="000000"/>
                </a:solidFill>
                <a:cs typeface="Times New Roman" pitchFamily="18" charset="0"/>
              </a:rPr>
              <a:t>t</a:t>
            </a:r>
            <a:r>
              <a:rPr lang="en-US" altLang="en-US" sz="2400" baseline="-25000">
                <a:solidFill>
                  <a:srgbClr val="000000"/>
                </a:solidFill>
                <a:cs typeface="Times New Roman" pitchFamily="18" charset="0"/>
              </a:rPr>
              <a:t>0</a:t>
            </a:r>
            <a:r>
              <a:rPr lang="en-US" altLang="en-US" sz="2400">
                <a:solidFill>
                  <a:srgbClr val="000000"/>
                </a:solidFill>
                <a:cs typeface="Courier New" pitchFamily="49" charset="0"/>
              </a:rPr>
              <a:t>)</a:t>
            </a:r>
            <a:r>
              <a:rPr lang="en-US" altLang="en-US" sz="2400" baseline="30000">
                <a:solidFill>
                  <a:srgbClr val="000000"/>
                </a:solidFill>
                <a:cs typeface="Courier New" pitchFamily="49" charset="0"/>
              </a:rPr>
              <a:t>2</a:t>
            </a:r>
            <a:r>
              <a:rPr lang="en-US" altLang="en-US" sz="2400">
                <a:solidFill>
                  <a:srgbClr val="000000"/>
                </a:solidFill>
                <a:cs typeface="Courier New" pitchFamily="49" charset="0"/>
              </a:rPr>
              <a:t> + (</a:t>
            </a:r>
            <a:r>
              <a:rPr lang="en-US" altLang="en-US" sz="2400" i="1">
                <a:solidFill>
                  <a:srgbClr val="000000"/>
                </a:solidFill>
                <a:cs typeface="Times New Roman" pitchFamily="18" charset="0"/>
              </a:rPr>
              <a:t>v</a:t>
            </a:r>
            <a:r>
              <a:rPr lang="en-US" altLang="en-US" sz="2400">
                <a:solidFill>
                  <a:srgbClr val="000000"/>
                </a:solidFill>
                <a:cs typeface="Times New Roman" pitchFamily="18" charset="0"/>
              </a:rPr>
              <a:t>∆</a:t>
            </a:r>
            <a:r>
              <a:rPr lang="en-US" altLang="en-US" sz="2400" i="1">
                <a:solidFill>
                  <a:srgbClr val="000000"/>
                </a:solidFill>
                <a:cs typeface="Courier New" pitchFamily="49" charset="0"/>
              </a:rPr>
              <a:t>t</a:t>
            </a:r>
            <a:r>
              <a:rPr lang="en-US" altLang="en-US" sz="2400">
                <a:solidFill>
                  <a:srgbClr val="000000"/>
                </a:solidFill>
                <a:cs typeface="Courier New" pitchFamily="49" charset="0"/>
              </a:rPr>
              <a:t>)</a:t>
            </a:r>
            <a:r>
              <a:rPr lang="en-US" altLang="en-US" sz="2400" baseline="30000">
                <a:solidFill>
                  <a:srgbClr val="000000"/>
                </a:solidFill>
                <a:cs typeface="Courier New" pitchFamily="49" charset="0"/>
              </a:rPr>
              <a:t>2</a:t>
            </a:r>
            <a:r>
              <a:rPr lang="en-US" altLang="en-US" sz="2400">
                <a:solidFill>
                  <a:srgbClr val="000000"/>
                </a:solidFill>
                <a:cs typeface="Courier New" pitchFamily="49" charset="0"/>
              </a:rPr>
              <a:t>.</a:t>
            </a:r>
            <a:endParaRPr lang="en-US" altLang="en-US" sz="2400">
              <a:solidFill>
                <a:schemeClr val="hlink"/>
              </a:solidFill>
              <a:cs typeface="Times New Roman" pitchFamily="18" charset="0"/>
            </a:endParaRPr>
          </a:p>
          <a:p>
            <a:pPr>
              <a:spcBef>
                <a:spcPct val="15000"/>
              </a:spcBef>
              <a:buFontTx/>
              <a:buNone/>
            </a:pPr>
            <a:r>
              <a:rPr lang="en-US" altLang="en-US" sz="2400">
                <a:solidFill>
                  <a:srgbClr val="000000"/>
                </a:solidFill>
                <a:cs typeface="Times New Roman" pitchFamily="18" charset="0"/>
                <a:sym typeface="Symbol" pitchFamily="18" charset="2"/>
              </a:rPr>
              <a:t></a:t>
            </a:r>
            <a:r>
              <a:rPr lang="en-US" altLang="en-US" sz="2400">
                <a:solidFill>
                  <a:srgbClr val="000000"/>
                </a:solidFill>
                <a:cs typeface="Times New Roman" pitchFamily="18" charset="0"/>
              </a:rPr>
              <a:t>We can replace </a:t>
            </a:r>
            <a:r>
              <a:rPr lang="en-US" altLang="en-US" sz="2400" i="1">
                <a:solidFill>
                  <a:srgbClr val="000000"/>
                </a:solidFill>
                <a:cs typeface="Times New Roman" pitchFamily="18" charset="0"/>
              </a:rPr>
              <a:t>t</a:t>
            </a:r>
            <a:r>
              <a:rPr lang="en-US" altLang="en-US" sz="2400" baseline="-25000">
                <a:solidFill>
                  <a:srgbClr val="000000"/>
                </a:solidFill>
                <a:cs typeface="Times New Roman" pitchFamily="18" charset="0"/>
              </a:rPr>
              <a:t>0</a:t>
            </a:r>
            <a:r>
              <a:rPr lang="en-US" altLang="en-US" sz="2400">
                <a:solidFill>
                  <a:srgbClr val="000000"/>
                </a:solidFill>
                <a:cs typeface="Times New Roman" pitchFamily="18" charset="0"/>
              </a:rPr>
              <a:t> with </a:t>
            </a:r>
            <a:r>
              <a:rPr lang="en-US" altLang="en-US" sz="2400" i="1">
                <a:solidFill>
                  <a:srgbClr val="000000"/>
                </a:solidFill>
                <a:cs typeface="Times New Roman" pitchFamily="18" charset="0"/>
              </a:rPr>
              <a:t>t’</a:t>
            </a:r>
            <a:r>
              <a:rPr lang="en-US" altLang="en-US" sz="2400">
                <a:solidFill>
                  <a:srgbClr val="000000"/>
                </a:solidFill>
                <a:cs typeface="Times New Roman" pitchFamily="18" charset="0"/>
              </a:rPr>
              <a:t>, corresponding                            to the moving IRF, namely Dobson, in S’.</a:t>
            </a:r>
            <a:endParaRPr lang="en-US" altLang="en-US" sz="2400">
              <a:solidFill>
                <a:srgbClr val="000000"/>
              </a:solidFill>
              <a:cs typeface="Courier New" pitchFamily="49" charset="0"/>
            </a:endParaRPr>
          </a:p>
          <a:p>
            <a:pPr>
              <a:spcBef>
                <a:spcPct val="15000"/>
              </a:spcBef>
              <a:buFontTx/>
              <a:buNone/>
            </a:pPr>
            <a:r>
              <a:rPr lang="en-US" altLang="en-US" sz="2400">
                <a:solidFill>
                  <a:srgbClr val="000000"/>
                </a:solidFill>
                <a:cs typeface="Times New Roman" pitchFamily="18" charset="0"/>
                <a:sym typeface="Symbol" pitchFamily="18" charset="2"/>
              </a:rPr>
              <a:t></a:t>
            </a:r>
            <a:r>
              <a:rPr lang="en-US" altLang="en-US" sz="2400">
                <a:solidFill>
                  <a:srgbClr val="000000"/>
                </a:solidFill>
                <a:cs typeface="Times New Roman" pitchFamily="18" charset="0"/>
              </a:rPr>
              <a:t>Then since </a:t>
            </a:r>
            <a:r>
              <a:rPr lang="en-US" altLang="en-US" sz="2400" i="1">
                <a:solidFill>
                  <a:srgbClr val="000000"/>
                </a:solidFill>
                <a:cs typeface="Times New Roman" pitchFamily="18" charset="0"/>
              </a:rPr>
              <a:t>v</a:t>
            </a:r>
            <a:r>
              <a:rPr lang="en-US" altLang="en-US" sz="2400">
                <a:solidFill>
                  <a:srgbClr val="000000"/>
                </a:solidFill>
              </a:rPr>
              <a:t>∆</a:t>
            </a:r>
            <a:r>
              <a:rPr lang="en-US" altLang="en-US" sz="2400" i="1">
                <a:solidFill>
                  <a:srgbClr val="000000"/>
                </a:solidFill>
              </a:rPr>
              <a:t>t</a:t>
            </a:r>
            <a:r>
              <a:rPr lang="en-US" altLang="en-US" sz="2400">
                <a:solidFill>
                  <a:srgbClr val="000000"/>
                </a:solidFill>
              </a:rPr>
              <a:t> = ∆</a:t>
            </a:r>
            <a:r>
              <a:rPr lang="en-US" altLang="en-US" sz="2400" i="1">
                <a:solidFill>
                  <a:srgbClr val="000000"/>
                </a:solidFill>
              </a:rPr>
              <a:t>x</a:t>
            </a:r>
            <a:r>
              <a:rPr lang="en-US" altLang="en-US" sz="2400">
                <a:solidFill>
                  <a:srgbClr val="000000"/>
                </a:solidFill>
              </a:rPr>
              <a:t> we can write</a:t>
            </a:r>
            <a:endParaRPr lang="en-US" altLang="en-US" sz="2400">
              <a:solidFill>
                <a:srgbClr val="000000"/>
              </a:solidFill>
              <a:cs typeface="Times New Roman" pitchFamily="18" charset="0"/>
            </a:endParaRPr>
          </a:p>
          <a:p>
            <a:pPr>
              <a:spcBef>
                <a:spcPct val="15000"/>
              </a:spcBef>
              <a:buFontTx/>
              <a:buNone/>
            </a:pPr>
            <a:r>
              <a:rPr lang="en-US" altLang="en-US" sz="2400">
                <a:solidFill>
                  <a:srgbClr val="000000"/>
                </a:solidFill>
                <a:cs typeface="Courier New" pitchFamily="49" charset="0"/>
              </a:rPr>
              <a:t>	           (</a:t>
            </a:r>
            <a:r>
              <a:rPr lang="en-US" altLang="en-US" sz="2400" i="1">
                <a:solidFill>
                  <a:srgbClr val="000000"/>
                </a:solidFill>
                <a:cs typeface="Courier New" pitchFamily="49" charset="0"/>
              </a:rPr>
              <a:t>c</a:t>
            </a:r>
            <a:r>
              <a:rPr lang="en-US" altLang="en-US" sz="2400">
                <a:solidFill>
                  <a:srgbClr val="000000"/>
                </a:solidFill>
                <a:cs typeface="Times New Roman" pitchFamily="18" charset="0"/>
              </a:rPr>
              <a:t>∆</a:t>
            </a:r>
            <a:r>
              <a:rPr lang="en-US" altLang="en-US" sz="2400" i="1">
                <a:solidFill>
                  <a:srgbClr val="000000"/>
                </a:solidFill>
                <a:cs typeface="Times New Roman" pitchFamily="18" charset="0"/>
              </a:rPr>
              <a:t>t</a:t>
            </a:r>
            <a:r>
              <a:rPr lang="en-US" altLang="en-US" sz="2400">
                <a:solidFill>
                  <a:srgbClr val="000000"/>
                </a:solidFill>
                <a:cs typeface="Courier New" pitchFamily="49" charset="0"/>
              </a:rPr>
              <a:t>)</a:t>
            </a:r>
            <a:r>
              <a:rPr lang="en-US" altLang="en-US" sz="2400" baseline="30000">
                <a:solidFill>
                  <a:srgbClr val="000000"/>
                </a:solidFill>
                <a:cs typeface="Courier New" pitchFamily="49" charset="0"/>
              </a:rPr>
              <a:t>2</a:t>
            </a:r>
            <a:r>
              <a:rPr lang="en-US" altLang="en-US" sz="2400">
                <a:solidFill>
                  <a:srgbClr val="000000"/>
                </a:solidFill>
                <a:cs typeface="Courier New" pitchFamily="49" charset="0"/>
              </a:rPr>
              <a:t> 	= (</a:t>
            </a:r>
            <a:r>
              <a:rPr lang="en-US" altLang="en-US" sz="2400" i="1">
                <a:solidFill>
                  <a:srgbClr val="000000"/>
                </a:solidFill>
                <a:cs typeface="Courier New" pitchFamily="49" charset="0"/>
              </a:rPr>
              <a:t>c</a:t>
            </a:r>
            <a:r>
              <a:rPr lang="en-US" altLang="en-US" sz="2400">
                <a:solidFill>
                  <a:srgbClr val="000000"/>
                </a:solidFill>
                <a:cs typeface="Times New Roman" pitchFamily="18" charset="0"/>
              </a:rPr>
              <a:t>∆</a:t>
            </a:r>
            <a:r>
              <a:rPr lang="en-US" altLang="en-US" sz="2400" i="1">
                <a:solidFill>
                  <a:srgbClr val="000000"/>
                </a:solidFill>
                <a:cs typeface="Times New Roman" pitchFamily="18" charset="0"/>
              </a:rPr>
              <a:t>t’ </a:t>
            </a:r>
            <a:r>
              <a:rPr lang="en-US" altLang="en-US" sz="2400">
                <a:solidFill>
                  <a:srgbClr val="000000"/>
                </a:solidFill>
                <a:cs typeface="Courier New" pitchFamily="49" charset="0"/>
              </a:rPr>
              <a:t>)</a:t>
            </a:r>
            <a:r>
              <a:rPr lang="en-US" altLang="en-US" sz="2400" baseline="30000">
                <a:solidFill>
                  <a:srgbClr val="000000"/>
                </a:solidFill>
                <a:cs typeface="Courier New" pitchFamily="49" charset="0"/>
              </a:rPr>
              <a:t>2</a:t>
            </a:r>
            <a:r>
              <a:rPr lang="en-US" altLang="en-US" sz="2400">
                <a:solidFill>
                  <a:srgbClr val="000000"/>
                </a:solidFill>
                <a:cs typeface="Courier New" pitchFamily="49" charset="0"/>
              </a:rPr>
              <a:t> + (</a:t>
            </a:r>
            <a:r>
              <a:rPr lang="en-US" altLang="en-US" sz="2400">
                <a:solidFill>
                  <a:srgbClr val="000000"/>
                </a:solidFill>
                <a:cs typeface="Times New Roman" pitchFamily="18" charset="0"/>
              </a:rPr>
              <a:t>∆</a:t>
            </a:r>
            <a:r>
              <a:rPr lang="en-US" altLang="en-US" sz="2400" i="1">
                <a:solidFill>
                  <a:srgbClr val="000000"/>
                </a:solidFill>
                <a:cs typeface="Courier New" pitchFamily="49" charset="0"/>
              </a:rPr>
              <a:t>x</a:t>
            </a:r>
            <a:r>
              <a:rPr lang="en-US" altLang="en-US" sz="2400">
                <a:solidFill>
                  <a:srgbClr val="000000"/>
                </a:solidFill>
                <a:cs typeface="Courier New" pitchFamily="49" charset="0"/>
              </a:rPr>
              <a:t>)</a:t>
            </a:r>
            <a:r>
              <a:rPr lang="en-US" altLang="en-US" sz="2400" baseline="30000">
                <a:solidFill>
                  <a:srgbClr val="000000"/>
                </a:solidFill>
                <a:cs typeface="Courier New" pitchFamily="49" charset="0"/>
              </a:rPr>
              <a:t>2</a:t>
            </a:r>
          </a:p>
          <a:p>
            <a:pPr>
              <a:spcBef>
                <a:spcPct val="15000"/>
              </a:spcBef>
              <a:buFontTx/>
              <a:buNone/>
            </a:pPr>
            <a:r>
              <a:rPr lang="en-US" altLang="en-US" sz="2400">
                <a:solidFill>
                  <a:srgbClr val="000000"/>
                </a:solidFill>
                <a:cs typeface="Courier New" pitchFamily="49" charset="0"/>
              </a:rPr>
              <a:t>	        -(</a:t>
            </a:r>
            <a:r>
              <a:rPr lang="en-US" altLang="en-US" sz="2400" i="1">
                <a:solidFill>
                  <a:srgbClr val="000000"/>
                </a:solidFill>
                <a:cs typeface="Courier New" pitchFamily="49" charset="0"/>
              </a:rPr>
              <a:t>c</a:t>
            </a:r>
            <a:r>
              <a:rPr lang="en-US" altLang="en-US" sz="2400">
                <a:solidFill>
                  <a:srgbClr val="000000"/>
                </a:solidFill>
                <a:cs typeface="Times New Roman" pitchFamily="18" charset="0"/>
              </a:rPr>
              <a:t>∆</a:t>
            </a:r>
            <a:r>
              <a:rPr lang="en-US" altLang="en-US" sz="2400" i="1">
                <a:solidFill>
                  <a:srgbClr val="000000"/>
                </a:solidFill>
                <a:cs typeface="Times New Roman" pitchFamily="18" charset="0"/>
              </a:rPr>
              <a:t>t’ </a:t>
            </a:r>
            <a:r>
              <a:rPr lang="en-US" altLang="en-US" sz="2400">
                <a:solidFill>
                  <a:srgbClr val="000000"/>
                </a:solidFill>
                <a:cs typeface="Courier New" pitchFamily="49" charset="0"/>
              </a:rPr>
              <a:t>)</a:t>
            </a:r>
            <a:r>
              <a:rPr lang="en-US" altLang="en-US" sz="2400" baseline="30000">
                <a:solidFill>
                  <a:srgbClr val="000000"/>
                </a:solidFill>
                <a:cs typeface="Courier New" pitchFamily="49" charset="0"/>
              </a:rPr>
              <a:t>2</a:t>
            </a:r>
            <a:r>
              <a:rPr lang="en-US" altLang="en-US" sz="2400">
                <a:solidFill>
                  <a:srgbClr val="000000"/>
                </a:solidFill>
                <a:cs typeface="Courier New" pitchFamily="49" charset="0"/>
              </a:rPr>
              <a:t> 	= -(</a:t>
            </a:r>
            <a:r>
              <a:rPr lang="en-US" altLang="en-US" sz="2400" i="1">
                <a:solidFill>
                  <a:srgbClr val="000000"/>
                </a:solidFill>
                <a:cs typeface="Courier New" pitchFamily="49" charset="0"/>
              </a:rPr>
              <a:t>c</a:t>
            </a:r>
            <a:r>
              <a:rPr lang="en-US" altLang="en-US" sz="2400">
                <a:solidFill>
                  <a:srgbClr val="000000"/>
                </a:solidFill>
                <a:cs typeface="Times New Roman" pitchFamily="18" charset="0"/>
              </a:rPr>
              <a:t>∆</a:t>
            </a:r>
            <a:r>
              <a:rPr lang="en-US" altLang="en-US" sz="2400" i="1">
                <a:solidFill>
                  <a:srgbClr val="000000"/>
                </a:solidFill>
                <a:cs typeface="Times New Roman" pitchFamily="18" charset="0"/>
              </a:rPr>
              <a:t>t</a:t>
            </a:r>
            <a:r>
              <a:rPr lang="en-US" altLang="en-US" sz="2400">
                <a:solidFill>
                  <a:srgbClr val="000000"/>
                </a:solidFill>
                <a:cs typeface="Courier New" pitchFamily="49" charset="0"/>
              </a:rPr>
              <a:t>)</a:t>
            </a:r>
            <a:r>
              <a:rPr lang="en-US" altLang="en-US" sz="2400" baseline="30000">
                <a:solidFill>
                  <a:srgbClr val="000000"/>
                </a:solidFill>
                <a:cs typeface="Courier New" pitchFamily="49" charset="0"/>
              </a:rPr>
              <a:t>2  </a:t>
            </a:r>
            <a:r>
              <a:rPr lang="en-US" altLang="en-US" sz="2400">
                <a:solidFill>
                  <a:srgbClr val="000000"/>
                </a:solidFill>
                <a:cs typeface="Courier New" pitchFamily="49" charset="0"/>
              </a:rPr>
              <a:t>+ (</a:t>
            </a:r>
            <a:r>
              <a:rPr lang="en-US" altLang="en-US" sz="2400">
                <a:solidFill>
                  <a:srgbClr val="000000"/>
                </a:solidFill>
                <a:cs typeface="Times New Roman" pitchFamily="18" charset="0"/>
              </a:rPr>
              <a:t>∆</a:t>
            </a:r>
            <a:r>
              <a:rPr lang="en-US" altLang="en-US" sz="2400" i="1">
                <a:solidFill>
                  <a:srgbClr val="000000"/>
                </a:solidFill>
                <a:cs typeface="Courier New" pitchFamily="49" charset="0"/>
              </a:rPr>
              <a:t>x</a:t>
            </a:r>
            <a:r>
              <a:rPr lang="en-US" altLang="en-US" sz="2400">
                <a:solidFill>
                  <a:srgbClr val="000000"/>
                </a:solidFill>
                <a:cs typeface="Courier New" pitchFamily="49" charset="0"/>
              </a:rPr>
              <a:t>)</a:t>
            </a:r>
            <a:r>
              <a:rPr lang="en-US" altLang="en-US" sz="2400" baseline="30000">
                <a:solidFill>
                  <a:srgbClr val="000000"/>
                </a:solidFill>
                <a:cs typeface="Courier New" pitchFamily="49" charset="0"/>
              </a:rPr>
              <a:t>2</a:t>
            </a:r>
            <a:r>
              <a:rPr lang="en-US" altLang="en-US" sz="2400">
                <a:solidFill>
                  <a:srgbClr val="000000"/>
                </a:solidFill>
                <a:cs typeface="Courier New" pitchFamily="49" charset="0"/>
              </a:rPr>
              <a:t> </a:t>
            </a:r>
            <a:endParaRPr lang="en-US" altLang="en-US" sz="2400" baseline="30000">
              <a:solidFill>
                <a:srgbClr val="000000"/>
              </a:solidFill>
              <a:cs typeface="Courier New" pitchFamily="49" charset="0"/>
            </a:endParaRPr>
          </a:p>
          <a:p>
            <a:pPr>
              <a:spcBef>
                <a:spcPct val="15000"/>
              </a:spcBef>
              <a:buFontTx/>
              <a:buNone/>
            </a:pPr>
            <a:r>
              <a:rPr lang="en-US" altLang="en-US" sz="2400">
                <a:solidFill>
                  <a:srgbClr val="000000"/>
                </a:solidFill>
                <a:sym typeface="Symbol" pitchFamily="18" charset="2"/>
              </a:rPr>
              <a:t></a:t>
            </a:r>
            <a:r>
              <a:rPr lang="en-US" altLang="en-US" sz="2400">
                <a:solidFill>
                  <a:srgbClr val="000000"/>
                </a:solidFill>
              </a:rPr>
              <a:t>Then since the displacement between events in Dobson’s IRF (S’) is ∆</a:t>
            </a:r>
            <a:r>
              <a:rPr lang="en-US" altLang="en-US" sz="2400" i="1">
                <a:solidFill>
                  <a:srgbClr val="000000"/>
                </a:solidFill>
              </a:rPr>
              <a:t>x’</a:t>
            </a:r>
            <a:r>
              <a:rPr lang="en-US" altLang="en-US" sz="2400">
                <a:solidFill>
                  <a:srgbClr val="000000"/>
                </a:solidFill>
              </a:rPr>
              <a:t> = 0, we can write</a:t>
            </a:r>
          </a:p>
        </p:txBody>
      </p:sp>
      <p:sp>
        <p:nvSpPr>
          <p:cNvPr id="9219" name="Rectangle 118"/>
          <p:cNvSpPr>
            <a:spLocks noChangeArrowheads="1"/>
          </p:cNvSpPr>
          <p:nvPr/>
        </p:nvSpPr>
        <p:spPr bwMode="auto">
          <a:xfrm>
            <a:off x="685800" y="393700"/>
            <a:ext cx="77724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b="1">
                <a:solidFill>
                  <a:schemeClr val="tx2"/>
                </a:solidFill>
              </a:rPr>
              <a:t>Option A: Relativity</a:t>
            </a:r>
            <a:br>
              <a:rPr lang="en-US" altLang="en-US" sz="2800" b="1">
                <a:solidFill>
                  <a:schemeClr val="tx2"/>
                </a:solidFill>
              </a:rPr>
            </a:br>
            <a:r>
              <a:rPr lang="en-US" altLang="en-US" sz="2800"/>
              <a:t>A.3 – Spacetime diagrams</a:t>
            </a:r>
          </a:p>
        </p:txBody>
      </p:sp>
      <p:pic>
        <p:nvPicPr>
          <p:cNvPr id="22546" name="Picture 18"/>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6423025" y="2557463"/>
            <a:ext cx="2000250" cy="2200275"/>
          </a:xfrm>
          <a:prstGeom prst="rect">
            <a:avLst/>
          </a:prstGeom>
          <a:ln>
            <a:noFill/>
          </a:ln>
          <a:effectLst>
            <a:outerShdw blurRad="292100" dist="139700" dir="2700000" algn="tl" rotWithShape="0">
              <a:srgbClr val="333333">
                <a:alpha val="65000"/>
              </a:srgbClr>
            </a:outerShdw>
          </a:effectLst>
        </p:spPr>
      </p:pic>
      <p:grpSp>
        <p:nvGrpSpPr>
          <p:cNvPr id="2" name="Group 25"/>
          <p:cNvGrpSpPr>
            <a:grpSpLocks/>
          </p:cNvGrpSpPr>
          <p:nvPr/>
        </p:nvGrpSpPr>
        <p:grpSpPr bwMode="auto">
          <a:xfrm>
            <a:off x="881063" y="6186488"/>
            <a:ext cx="7366000" cy="481012"/>
            <a:chOff x="555" y="3702"/>
            <a:chExt cx="4640" cy="303"/>
          </a:xfrm>
        </p:grpSpPr>
        <p:sp>
          <p:nvSpPr>
            <p:cNvPr id="9226" name="Text Box 30"/>
            <p:cNvSpPr txBox="1">
              <a:spLocks noChangeArrowheads="1"/>
            </p:cNvSpPr>
            <p:nvPr/>
          </p:nvSpPr>
          <p:spPr bwMode="auto">
            <a:xfrm>
              <a:off x="3422" y="3717"/>
              <a:ext cx="1773" cy="28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400">
                  <a:solidFill>
                    <a:schemeClr val="bg1"/>
                  </a:solidFill>
                </a:rPr>
                <a:t>spacetime interval</a:t>
              </a:r>
            </a:p>
          </p:txBody>
        </p:sp>
        <p:sp>
          <p:nvSpPr>
            <p:cNvPr id="9227" name="Rectangle 31"/>
            <p:cNvSpPr>
              <a:spLocks noChangeArrowheads="1"/>
            </p:cNvSpPr>
            <p:nvPr/>
          </p:nvSpPr>
          <p:spPr bwMode="auto">
            <a:xfrm>
              <a:off x="555" y="3720"/>
              <a:ext cx="4635" cy="279"/>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3" name="Rectangle 32"/>
            <p:cNvSpPr>
              <a:spLocks noChangeArrowheads="1"/>
            </p:cNvSpPr>
            <p:nvPr/>
          </p:nvSpPr>
          <p:spPr bwMode="auto">
            <a:xfrm>
              <a:off x="625" y="3702"/>
              <a:ext cx="3440"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90000"/>
                </a:lnSpc>
                <a:buFontTx/>
                <a:buNone/>
              </a:pPr>
              <a:r>
                <a:rPr lang="en-US" altLang="en-US" sz="2400">
                  <a:solidFill>
                    <a:srgbClr val="000000"/>
                  </a:solidFill>
                  <a:cs typeface="Times New Roman" pitchFamily="18" charset="0"/>
                  <a:sym typeface="Symbol" pitchFamily="18" charset="2"/>
                </a:rPr>
                <a:t>(</a:t>
              </a:r>
              <a:r>
                <a:rPr lang="en-US" altLang="en-US" sz="2400" i="1">
                  <a:solidFill>
                    <a:srgbClr val="000000"/>
                  </a:solidFill>
                  <a:cs typeface="Times New Roman" pitchFamily="18" charset="0"/>
                  <a:sym typeface="Symbol" pitchFamily="18" charset="2"/>
                </a:rPr>
                <a:t>x’ </a:t>
              </a:r>
              <a:r>
                <a:rPr lang="en-US" altLang="en-US" sz="2400">
                  <a:solidFill>
                    <a:srgbClr val="000000"/>
                  </a:solidFill>
                  <a:cs typeface="Times New Roman" pitchFamily="18" charset="0"/>
                  <a:sym typeface="Symbol" pitchFamily="18" charset="2"/>
                </a:rPr>
                <a:t>)</a:t>
              </a:r>
              <a:r>
                <a:rPr lang="en-US" altLang="en-US" sz="2400" baseline="30000">
                  <a:solidFill>
                    <a:srgbClr val="000000"/>
                  </a:solidFill>
                  <a:cs typeface="Times New Roman" pitchFamily="18" charset="0"/>
                  <a:sym typeface="Symbol" pitchFamily="18" charset="2"/>
                </a:rPr>
                <a:t>2</a:t>
              </a:r>
              <a:r>
                <a:rPr lang="en-US" altLang="en-US" sz="2400" baseline="-25000">
                  <a:sym typeface="Symbol" pitchFamily="18" charset="2"/>
                </a:rPr>
                <a:t>  </a:t>
              </a:r>
              <a:r>
                <a:rPr lang="en-US" altLang="en-US" sz="2400">
                  <a:solidFill>
                    <a:srgbClr val="000000"/>
                  </a:solidFill>
                  <a:cs typeface="Times New Roman" pitchFamily="18" charset="0"/>
                  <a:sym typeface="Symbol" pitchFamily="18" charset="2"/>
                </a:rPr>
                <a:t>– (</a:t>
              </a:r>
              <a:r>
                <a:rPr lang="en-US" altLang="en-US" sz="2400" i="1">
                  <a:solidFill>
                    <a:srgbClr val="000000"/>
                  </a:solidFill>
                  <a:cs typeface="Times New Roman" pitchFamily="18" charset="0"/>
                  <a:sym typeface="Symbol" pitchFamily="18" charset="2"/>
                </a:rPr>
                <a:t>c</a:t>
              </a:r>
              <a:r>
                <a:rPr lang="en-US" altLang="en-US" sz="2400">
                  <a:solidFill>
                    <a:srgbClr val="000000"/>
                  </a:solidFill>
                  <a:cs typeface="Times New Roman" pitchFamily="18" charset="0"/>
                  <a:sym typeface="Symbol" pitchFamily="18" charset="2"/>
                </a:rPr>
                <a:t></a:t>
              </a:r>
              <a:r>
                <a:rPr lang="en-US" altLang="en-US" sz="2400" i="1">
                  <a:solidFill>
                    <a:srgbClr val="000000"/>
                  </a:solidFill>
                  <a:cs typeface="Times New Roman" pitchFamily="18" charset="0"/>
                  <a:sym typeface="Symbol" pitchFamily="18" charset="2"/>
                </a:rPr>
                <a:t>t’ </a:t>
              </a:r>
              <a:r>
                <a:rPr lang="en-US" altLang="en-US" sz="2400">
                  <a:solidFill>
                    <a:srgbClr val="000000"/>
                  </a:solidFill>
                  <a:cs typeface="Times New Roman" pitchFamily="18" charset="0"/>
                  <a:sym typeface="Symbol" pitchFamily="18" charset="2"/>
                </a:rPr>
                <a:t>)</a:t>
              </a:r>
              <a:r>
                <a:rPr lang="en-US" altLang="en-US" sz="2400" baseline="30000">
                  <a:solidFill>
                    <a:srgbClr val="000000"/>
                  </a:solidFill>
                  <a:cs typeface="Times New Roman" pitchFamily="18" charset="0"/>
                  <a:sym typeface="Symbol" pitchFamily="18" charset="2"/>
                </a:rPr>
                <a:t>2</a:t>
              </a:r>
              <a:r>
                <a:rPr lang="en-US" altLang="en-US" sz="2400" i="1">
                  <a:solidFill>
                    <a:srgbClr val="000000"/>
                  </a:solidFill>
                  <a:cs typeface="Times New Roman" pitchFamily="18" charset="0"/>
                  <a:sym typeface="Symbol" pitchFamily="18" charset="2"/>
                </a:rPr>
                <a:t> = </a:t>
              </a:r>
              <a:r>
                <a:rPr lang="en-US" altLang="en-US" sz="2400">
                  <a:solidFill>
                    <a:srgbClr val="000000"/>
                  </a:solidFill>
                  <a:cs typeface="Times New Roman" pitchFamily="18" charset="0"/>
                  <a:sym typeface="Symbol" pitchFamily="18" charset="2"/>
                </a:rPr>
                <a:t>(</a:t>
              </a:r>
              <a:r>
                <a:rPr lang="en-US" altLang="en-US" sz="2400" i="1">
                  <a:solidFill>
                    <a:srgbClr val="000000"/>
                  </a:solidFill>
                  <a:cs typeface="Times New Roman" pitchFamily="18" charset="0"/>
                  <a:sym typeface="Symbol" pitchFamily="18" charset="2"/>
                </a:rPr>
                <a:t>x</a:t>
              </a:r>
              <a:r>
                <a:rPr lang="en-US" altLang="en-US" sz="2400">
                  <a:solidFill>
                    <a:srgbClr val="000000"/>
                  </a:solidFill>
                  <a:cs typeface="Times New Roman" pitchFamily="18" charset="0"/>
                  <a:sym typeface="Symbol" pitchFamily="18" charset="2"/>
                </a:rPr>
                <a:t>)</a:t>
              </a:r>
              <a:r>
                <a:rPr lang="en-US" altLang="en-US" sz="2400" baseline="30000">
                  <a:solidFill>
                    <a:srgbClr val="000000"/>
                  </a:solidFill>
                  <a:cs typeface="Times New Roman" pitchFamily="18" charset="0"/>
                  <a:sym typeface="Symbol" pitchFamily="18" charset="2"/>
                </a:rPr>
                <a:t>2</a:t>
              </a:r>
              <a:r>
                <a:rPr lang="en-US" altLang="en-US" sz="2400" i="1">
                  <a:solidFill>
                    <a:srgbClr val="000000"/>
                  </a:solidFill>
                  <a:cs typeface="Times New Roman" pitchFamily="18" charset="0"/>
                  <a:sym typeface="Symbol" pitchFamily="18" charset="2"/>
                </a:rPr>
                <a:t> – </a:t>
              </a:r>
              <a:r>
                <a:rPr lang="en-US" altLang="en-US" sz="2400">
                  <a:solidFill>
                    <a:srgbClr val="000000"/>
                  </a:solidFill>
                  <a:cs typeface="Times New Roman" pitchFamily="18" charset="0"/>
                  <a:sym typeface="Symbol" pitchFamily="18" charset="2"/>
                </a:rPr>
                <a:t>(</a:t>
              </a:r>
              <a:r>
                <a:rPr lang="en-US" altLang="en-US" sz="2400" i="1">
                  <a:solidFill>
                    <a:srgbClr val="000000"/>
                  </a:solidFill>
                  <a:cs typeface="Times New Roman" pitchFamily="18" charset="0"/>
                  <a:sym typeface="Symbol" pitchFamily="18" charset="2"/>
                </a:rPr>
                <a:t>c</a:t>
              </a:r>
              <a:r>
                <a:rPr lang="en-US" altLang="en-US" sz="2400">
                  <a:solidFill>
                    <a:srgbClr val="000000"/>
                  </a:solidFill>
                  <a:cs typeface="Times New Roman" pitchFamily="18" charset="0"/>
                  <a:sym typeface="Symbol" pitchFamily="18" charset="2"/>
                </a:rPr>
                <a:t></a:t>
              </a:r>
              <a:r>
                <a:rPr lang="en-US" altLang="en-US" sz="2400" i="1">
                  <a:solidFill>
                    <a:srgbClr val="000000"/>
                  </a:solidFill>
                  <a:cs typeface="Times New Roman" pitchFamily="18" charset="0"/>
                  <a:sym typeface="Symbol" pitchFamily="18" charset="2"/>
                </a:rPr>
                <a:t>t</a:t>
              </a:r>
              <a:r>
                <a:rPr lang="en-US" altLang="en-US" sz="2400">
                  <a:solidFill>
                    <a:srgbClr val="000000"/>
                  </a:solidFill>
                  <a:cs typeface="Times New Roman" pitchFamily="18" charset="0"/>
                  <a:sym typeface="Symbol" pitchFamily="18" charset="2"/>
                </a:rPr>
                <a:t>)</a:t>
              </a:r>
              <a:r>
                <a:rPr lang="en-US" altLang="en-US" sz="2400" baseline="30000">
                  <a:solidFill>
                    <a:srgbClr val="000000"/>
                  </a:solidFill>
                  <a:cs typeface="Times New Roman" pitchFamily="18" charset="0"/>
                  <a:sym typeface="Symbol" pitchFamily="18" charset="2"/>
                </a:rPr>
                <a:t>2 </a:t>
              </a:r>
              <a:endParaRPr lang="en-US" altLang="en-US" sz="2400" i="1">
                <a:solidFill>
                  <a:srgbClr val="000000"/>
                </a:solidFill>
                <a:cs typeface="Times New Roman" pitchFamily="18" charset="0"/>
                <a:sym typeface="Symbol" pitchFamily="18" charset="2"/>
              </a:endParaRPr>
            </a:p>
          </p:txBody>
        </p:sp>
      </p:grpSp>
      <p:cxnSp>
        <p:nvCxnSpPr>
          <p:cNvPr id="10" name="Straight Arrow Connector 9"/>
          <p:cNvCxnSpPr/>
          <p:nvPr/>
        </p:nvCxnSpPr>
        <p:spPr>
          <a:xfrm rot="5400000" flipH="1" flipV="1">
            <a:off x="6599238" y="3657600"/>
            <a:ext cx="1630362" cy="1588"/>
          </a:xfrm>
          <a:prstGeom prst="straightConnector1">
            <a:avLst/>
          </a:prstGeom>
          <a:ln w="28575">
            <a:solidFill>
              <a:srgbClr val="FF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5400000" flipH="1" flipV="1">
            <a:off x="6623844" y="3655219"/>
            <a:ext cx="1631950" cy="1588"/>
          </a:xfrm>
          <a:prstGeom prst="straightConnector1">
            <a:avLst/>
          </a:prstGeom>
          <a:ln w="28575">
            <a:solidFill>
              <a:srgbClr val="FF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7300913" y="4473575"/>
            <a:ext cx="309562" cy="16827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9228" name="Picture 12"/>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7912100" y="4711700"/>
            <a:ext cx="1000125" cy="14287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3730">
                                            <p:txEl>
                                              <p:pRg st="0" end="0"/>
                                            </p:txEl>
                                          </p:spTgt>
                                        </p:tgtEl>
                                        <p:attrNameLst>
                                          <p:attrName>style.visibility</p:attrName>
                                        </p:attrNameLst>
                                      </p:cBhvr>
                                      <p:to>
                                        <p:strVal val="visible"/>
                                      </p:to>
                                    </p:set>
                                    <p:anim calcmode="lin" valueType="num">
                                      <p:cBhvr additive="base">
                                        <p:cTn id="7" dur="500" fill="hold"/>
                                        <p:tgtEl>
                                          <p:spTgt spid="7373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373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3730">
                                            <p:txEl>
                                              <p:pRg st="1" end="1"/>
                                            </p:txEl>
                                          </p:spTgt>
                                        </p:tgtEl>
                                        <p:attrNameLst>
                                          <p:attrName>style.visibility</p:attrName>
                                        </p:attrNameLst>
                                      </p:cBhvr>
                                      <p:to>
                                        <p:strVal val="visible"/>
                                      </p:to>
                                    </p:set>
                                    <p:anim calcmode="lin" valueType="num">
                                      <p:cBhvr additive="base">
                                        <p:cTn id="13" dur="500" fill="hold"/>
                                        <p:tgtEl>
                                          <p:spTgt spid="7373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373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73730">
                                            <p:txEl>
                                              <p:pRg st="2" end="2"/>
                                            </p:txEl>
                                          </p:spTgt>
                                        </p:tgtEl>
                                        <p:attrNameLst>
                                          <p:attrName>style.visibility</p:attrName>
                                        </p:attrNameLst>
                                      </p:cBhvr>
                                      <p:to>
                                        <p:strVal val="visible"/>
                                      </p:to>
                                    </p:set>
                                    <p:anim calcmode="lin" valueType="num">
                                      <p:cBhvr additive="base">
                                        <p:cTn id="19" dur="500" fill="hold"/>
                                        <p:tgtEl>
                                          <p:spTgt spid="7373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373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73730">
                                            <p:txEl>
                                              <p:pRg st="3" end="3"/>
                                            </p:txEl>
                                          </p:spTgt>
                                        </p:tgtEl>
                                        <p:attrNameLst>
                                          <p:attrName>style.visibility</p:attrName>
                                        </p:attrNameLst>
                                      </p:cBhvr>
                                      <p:to>
                                        <p:strVal val="visible"/>
                                      </p:to>
                                    </p:set>
                                    <p:anim calcmode="lin" valueType="num">
                                      <p:cBhvr additive="base">
                                        <p:cTn id="25" dur="500" fill="hold"/>
                                        <p:tgtEl>
                                          <p:spTgt spid="7373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373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par>
                                <p:cTn id="27" presetID="53" presetClass="entr" presetSubtype="0" fill="hold" nodeType="withEffect">
                                  <p:stCondLst>
                                    <p:cond delay="0"/>
                                  </p:stCondLst>
                                  <p:childTnLst>
                                    <p:set>
                                      <p:cBhvr>
                                        <p:cTn id="28" dur="1" fill="hold">
                                          <p:stCondLst>
                                            <p:cond delay="0"/>
                                          </p:stCondLst>
                                        </p:cTn>
                                        <p:tgtEl>
                                          <p:spTgt spid="22546"/>
                                        </p:tgtEl>
                                        <p:attrNameLst>
                                          <p:attrName>style.visibility</p:attrName>
                                        </p:attrNameLst>
                                      </p:cBhvr>
                                      <p:to>
                                        <p:strVal val="visible"/>
                                      </p:to>
                                    </p:set>
                                    <p:anim calcmode="lin" valueType="num">
                                      <p:cBhvr>
                                        <p:cTn id="29" dur="500" fill="hold"/>
                                        <p:tgtEl>
                                          <p:spTgt spid="22546"/>
                                        </p:tgtEl>
                                        <p:attrNameLst>
                                          <p:attrName>ppt_w</p:attrName>
                                        </p:attrNameLst>
                                      </p:cBhvr>
                                      <p:tavLst>
                                        <p:tav tm="0">
                                          <p:val>
                                            <p:fltVal val="0"/>
                                          </p:val>
                                        </p:tav>
                                        <p:tav tm="100000">
                                          <p:val>
                                            <p:strVal val="#ppt_w"/>
                                          </p:val>
                                        </p:tav>
                                      </p:tavLst>
                                    </p:anim>
                                    <p:anim calcmode="lin" valueType="num">
                                      <p:cBhvr>
                                        <p:cTn id="30" dur="500" fill="hold"/>
                                        <p:tgtEl>
                                          <p:spTgt spid="22546"/>
                                        </p:tgtEl>
                                        <p:attrNameLst>
                                          <p:attrName>ppt_h</p:attrName>
                                        </p:attrNameLst>
                                      </p:cBhvr>
                                      <p:tavLst>
                                        <p:tav tm="0">
                                          <p:val>
                                            <p:fltVal val="0"/>
                                          </p:val>
                                        </p:tav>
                                        <p:tav tm="100000">
                                          <p:val>
                                            <p:strVal val="#ppt_h"/>
                                          </p:val>
                                        </p:tav>
                                      </p:tavLst>
                                    </p:anim>
                                    <p:animEffect transition="in" filter="fade">
                                      <p:cBhvr>
                                        <p:cTn id="31" dur="500"/>
                                        <p:tgtEl>
                                          <p:spTgt spid="22546"/>
                                        </p:tgtEl>
                                      </p:cBhvr>
                                    </p:animEffect>
                                  </p:childTnLst>
                                </p:cTn>
                              </p:par>
                              <p:par>
                                <p:cTn id="32" presetID="53" presetClass="entr" presetSubtype="16" fill="hold" nodeType="withEffect">
                                  <p:stCondLst>
                                    <p:cond delay="0"/>
                                  </p:stCondLst>
                                  <p:childTnLst>
                                    <p:set>
                                      <p:cBhvr>
                                        <p:cTn id="33" dur="1" fill="hold">
                                          <p:stCondLst>
                                            <p:cond delay="0"/>
                                          </p:stCondLst>
                                        </p:cTn>
                                        <p:tgtEl>
                                          <p:spTgt spid="9228"/>
                                        </p:tgtEl>
                                        <p:attrNameLst>
                                          <p:attrName>style.visibility</p:attrName>
                                        </p:attrNameLst>
                                      </p:cBhvr>
                                      <p:to>
                                        <p:strVal val="visible"/>
                                      </p:to>
                                    </p:set>
                                    <p:anim calcmode="lin" valueType="num">
                                      <p:cBhvr>
                                        <p:cTn id="34" dur="500" fill="hold"/>
                                        <p:tgtEl>
                                          <p:spTgt spid="9228"/>
                                        </p:tgtEl>
                                        <p:attrNameLst>
                                          <p:attrName>ppt_w</p:attrName>
                                        </p:attrNameLst>
                                      </p:cBhvr>
                                      <p:tavLst>
                                        <p:tav tm="0">
                                          <p:val>
                                            <p:fltVal val="0"/>
                                          </p:val>
                                        </p:tav>
                                        <p:tav tm="100000">
                                          <p:val>
                                            <p:strVal val="#ppt_w"/>
                                          </p:val>
                                        </p:tav>
                                      </p:tavLst>
                                    </p:anim>
                                    <p:anim calcmode="lin" valueType="num">
                                      <p:cBhvr>
                                        <p:cTn id="35" dur="500" fill="hold"/>
                                        <p:tgtEl>
                                          <p:spTgt spid="9228"/>
                                        </p:tgtEl>
                                        <p:attrNameLst>
                                          <p:attrName>ppt_h</p:attrName>
                                        </p:attrNameLst>
                                      </p:cBhvr>
                                      <p:tavLst>
                                        <p:tav tm="0">
                                          <p:val>
                                            <p:fltVal val="0"/>
                                          </p:val>
                                        </p:tav>
                                        <p:tav tm="100000">
                                          <p:val>
                                            <p:strVal val="#ppt_h"/>
                                          </p:val>
                                        </p:tav>
                                      </p:tavLst>
                                    </p:anim>
                                    <p:animEffect transition="in" filter="fade">
                                      <p:cBhvr>
                                        <p:cTn id="36" dur="500"/>
                                        <p:tgtEl>
                                          <p:spTgt spid="9228"/>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5" name="click.wav"/>
                                        </p:tgtEl>
                                      </p:cMediaNode>
                                    </p:audio>
                                  </p:subTnLst>
                                </p:cTn>
                              </p:par>
                            </p:childTnLst>
                          </p:cTn>
                        </p:par>
                        <p:par>
                          <p:cTn id="41" fill="hold" nodeType="afterGroup">
                            <p:stCondLst>
                              <p:cond delay="0"/>
                            </p:stCondLst>
                            <p:childTnLst>
                              <p:par>
                                <p:cTn id="42" presetID="10" presetClass="exit" presetSubtype="0" fill="hold" grpId="1" nodeType="afterEffect">
                                  <p:stCondLst>
                                    <p:cond delay="0"/>
                                  </p:stCondLst>
                                  <p:childTnLst>
                                    <p:animEffect transition="out" filter="fade">
                                      <p:cBhvr>
                                        <p:cTn id="43" dur="500"/>
                                        <p:tgtEl>
                                          <p:spTgt spid="12"/>
                                        </p:tgtEl>
                                      </p:cBhvr>
                                    </p:animEffect>
                                    <p:set>
                                      <p:cBhvr>
                                        <p:cTn id="44" dur="1" fill="hold">
                                          <p:stCondLst>
                                            <p:cond delay="499"/>
                                          </p:stCondLst>
                                        </p:cTn>
                                        <p:tgtEl>
                                          <p:spTgt spid="12"/>
                                        </p:tgtEl>
                                        <p:attrNameLst>
                                          <p:attrName>style.visibility</p:attrName>
                                        </p:attrNameLst>
                                      </p:cBhvr>
                                      <p:to>
                                        <p:strVal val="hidden"/>
                                      </p:to>
                                    </p:set>
                                  </p:childTnLst>
                                </p:cTn>
                              </p:par>
                              <p:par>
                                <p:cTn id="45" presetID="22" presetClass="entr" presetSubtype="4" fill="hold"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subTnLst>
                                    <p:audio>
                                      <p:cMediaNode>
                                        <p:cTn display="0" masterRel="sameClick">
                                          <p:stCondLst>
                                            <p:cond evt="begin" delay="0">
                                              <p:tn val="45"/>
                                            </p:cond>
                                          </p:stCondLst>
                                          <p:endCondLst>
                                            <p:cond evt="onStopAudio" delay="0">
                                              <p:tgtEl>
                                                <p:sldTgt/>
                                              </p:tgtEl>
                                            </p:cond>
                                          </p:endCondLst>
                                        </p:cTn>
                                        <p:tgtEl>
                                          <p:sndTgt r:embed="rId6" name="voltage.wav"/>
                                        </p:tgtEl>
                                      </p:cMediaNode>
                                    </p:audio>
                                  </p:subTnLst>
                                </p:cTn>
                              </p:par>
                            </p:childTnLst>
                          </p:cTn>
                        </p:par>
                        <p:par>
                          <p:cTn id="48" fill="hold" nodeType="afterGroup">
                            <p:stCondLst>
                              <p:cond delay="500"/>
                            </p:stCondLst>
                            <p:childTnLst>
                              <p:par>
                                <p:cTn id="49" presetID="22" presetClass="entr" presetSubtype="1"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up)">
                                      <p:cBhvr>
                                        <p:cTn id="51" dur="500"/>
                                        <p:tgtEl>
                                          <p:spTgt spid="11"/>
                                        </p:tgtEl>
                                      </p:cBhvr>
                                    </p:animEffect>
                                  </p:childTnLst>
                                </p:cTn>
                              </p:par>
                              <p:par>
                                <p:cTn id="52" presetID="22" presetClass="exit" presetSubtype="4" fill="hold" nodeType="withEffect">
                                  <p:stCondLst>
                                    <p:cond delay="0"/>
                                  </p:stCondLst>
                                  <p:childTnLst>
                                    <p:animEffect transition="out" filter="wipe(down)">
                                      <p:cBhvr>
                                        <p:cTn id="53" dur="500"/>
                                        <p:tgtEl>
                                          <p:spTgt spid="10"/>
                                        </p:tgtEl>
                                      </p:cBhvr>
                                    </p:animEffect>
                                    <p:set>
                                      <p:cBhvr>
                                        <p:cTn id="54" dur="1" fill="hold">
                                          <p:stCondLst>
                                            <p:cond delay="499"/>
                                          </p:stCondLst>
                                        </p:cTn>
                                        <p:tgtEl>
                                          <p:spTgt spid="10"/>
                                        </p:tgtEl>
                                        <p:attrNameLst>
                                          <p:attrName>style.visibility</p:attrName>
                                        </p:attrNameLst>
                                      </p:cBhvr>
                                      <p:to>
                                        <p:strVal val="hidden"/>
                                      </p:to>
                                    </p:set>
                                  </p:childTnLst>
                                </p:cTn>
                              </p:par>
                            </p:childTnLst>
                          </p:cTn>
                        </p:par>
                        <p:par>
                          <p:cTn id="55" fill="hold" nodeType="afterGroup">
                            <p:stCondLst>
                              <p:cond delay="1000"/>
                            </p:stCondLst>
                            <p:childTnLst>
                              <p:par>
                                <p:cTn id="56" presetID="22" presetClass="exit" presetSubtype="1" fill="hold" nodeType="afterEffect">
                                  <p:stCondLst>
                                    <p:cond delay="0"/>
                                  </p:stCondLst>
                                  <p:childTnLst>
                                    <p:animEffect transition="out" filter="wipe(up)">
                                      <p:cBhvr>
                                        <p:cTn id="57" dur="500"/>
                                        <p:tgtEl>
                                          <p:spTgt spid="11"/>
                                        </p:tgtEl>
                                      </p:cBhvr>
                                    </p:animEffect>
                                    <p:set>
                                      <p:cBhvr>
                                        <p:cTn id="58" dur="1" fill="hold">
                                          <p:stCondLst>
                                            <p:cond delay="499"/>
                                          </p:stCondLst>
                                        </p:cTn>
                                        <p:tgtEl>
                                          <p:spTgt spid="11"/>
                                        </p:tgtEl>
                                        <p:attrNameLst>
                                          <p:attrName>style.visibility</p:attrName>
                                        </p:attrNameLst>
                                      </p:cBhvr>
                                      <p:to>
                                        <p:strVal val="hidden"/>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4" fill="hold" nodeType="clickEffect">
                                  <p:stCondLst>
                                    <p:cond delay="0"/>
                                  </p:stCondLst>
                                  <p:childTnLst>
                                    <p:set>
                                      <p:cBhvr>
                                        <p:cTn id="62" dur="1" fill="hold">
                                          <p:stCondLst>
                                            <p:cond delay="0"/>
                                          </p:stCondLst>
                                        </p:cTn>
                                        <p:tgtEl>
                                          <p:spTgt spid="73730">
                                            <p:txEl>
                                              <p:pRg st="4" end="4"/>
                                            </p:txEl>
                                          </p:spTgt>
                                        </p:tgtEl>
                                        <p:attrNameLst>
                                          <p:attrName>style.visibility</p:attrName>
                                        </p:attrNameLst>
                                      </p:cBhvr>
                                      <p:to>
                                        <p:strVal val="visible"/>
                                      </p:to>
                                    </p:set>
                                    <p:anim calcmode="lin" valueType="num">
                                      <p:cBhvr additive="base">
                                        <p:cTn id="63" dur="500" fill="hold"/>
                                        <p:tgtEl>
                                          <p:spTgt spid="73730">
                                            <p:txEl>
                                              <p:pRg st="4" end="4"/>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7373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1"/>
                                            </p:cond>
                                          </p:stCondLst>
                                          <p:endCondLst>
                                            <p:cond evt="onStopAudio" delay="0">
                                              <p:tgtEl>
                                                <p:sldTgt/>
                                              </p:tgtEl>
                                            </p:cond>
                                          </p:endCondLst>
                                        </p:cTn>
                                        <p:tgtEl>
                                          <p:sndTgt r:embed="rId4" name="arrow.wav"/>
                                        </p:tgtEl>
                                      </p:cMediaNode>
                                    </p:audio>
                                  </p:subTnLst>
                                </p:cTn>
                              </p:par>
                            </p:childTnLst>
                          </p:cTn>
                        </p:par>
                      </p:childTnLst>
                    </p:cTn>
                  </p:par>
                  <p:par>
                    <p:cTn id="65" fill="hold" nodeType="clickPar">
                      <p:stCondLst>
                        <p:cond delay="indefinite"/>
                      </p:stCondLst>
                      <p:childTnLst>
                        <p:par>
                          <p:cTn id="66" fill="hold" nodeType="withGroup">
                            <p:stCondLst>
                              <p:cond delay="0"/>
                            </p:stCondLst>
                            <p:childTnLst>
                              <p:par>
                                <p:cTn id="67" presetID="2" presetClass="entr" presetSubtype="4" fill="hold" nodeType="clickEffect">
                                  <p:stCondLst>
                                    <p:cond delay="0"/>
                                  </p:stCondLst>
                                  <p:childTnLst>
                                    <p:set>
                                      <p:cBhvr>
                                        <p:cTn id="68" dur="1" fill="hold">
                                          <p:stCondLst>
                                            <p:cond delay="0"/>
                                          </p:stCondLst>
                                        </p:cTn>
                                        <p:tgtEl>
                                          <p:spTgt spid="73730">
                                            <p:txEl>
                                              <p:pRg st="5" end="5"/>
                                            </p:txEl>
                                          </p:spTgt>
                                        </p:tgtEl>
                                        <p:attrNameLst>
                                          <p:attrName>style.visibility</p:attrName>
                                        </p:attrNameLst>
                                      </p:cBhvr>
                                      <p:to>
                                        <p:strVal val="visible"/>
                                      </p:to>
                                    </p:set>
                                    <p:anim calcmode="lin" valueType="num">
                                      <p:cBhvr additive="base">
                                        <p:cTn id="69" dur="500" fill="hold"/>
                                        <p:tgtEl>
                                          <p:spTgt spid="73730">
                                            <p:txEl>
                                              <p:pRg st="5" end="5"/>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7373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7"/>
                                            </p:cond>
                                          </p:stCondLst>
                                          <p:endCondLst>
                                            <p:cond evt="onStopAudio" delay="0">
                                              <p:tgtEl>
                                                <p:sldTgt/>
                                              </p:tgtEl>
                                            </p:cond>
                                          </p:endCondLst>
                                        </p:cTn>
                                        <p:tgtEl>
                                          <p:sndTgt r:embed="rId4" name="arrow.wav"/>
                                        </p:tgtEl>
                                      </p:cMediaNode>
                                    </p:audio>
                                  </p:subTnLst>
                                </p:cTn>
                              </p:par>
                            </p:childTnLst>
                          </p:cTn>
                        </p:par>
                      </p:childTnLst>
                    </p:cTn>
                  </p:par>
                  <p:par>
                    <p:cTn id="71" fill="hold" nodeType="clickPar">
                      <p:stCondLst>
                        <p:cond delay="indefinite"/>
                      </p:stCondLst>
                      <p:childTnLst>
                        <p:par>
                          <p:cTn id="72" fill="hold" nodeType="withGroup">
                            <p:stCondLst>
                              <p:cond delay="0"/>
                            </p:stCondLst>
                            <p:childTnLst>
                              <p:par>
                                <p:cTn id="73" presetID="2" presetClass="entr" presetSubtype="4" fill="hold" nodeType="clickEffect">
                                  <p:stCondLst>
                                    <p:cond delay="0"/>
                                  </p:stCondLst>
                                  <p:childTnLst>
                                    <p:set>
                                      <p:cBhvr>
                                        <p:cTn id="74" dur="1" fill="hold">
                                          <p:stCondLst>
                                            <p:cond delay="0"/>
                                          </p:stCondLst>
                                        </p:cTn>
                                        <p:tgtEl>
                                          <p:spTgt spid="73730">
                                            <p:txEl>
                                              <p:pRg st="6" end="6"/>
                                            </p:txEl>
                                          </p:spTgt>
                                        </p:tgtEl>
                                        <p:attrNameLst>
                                          <p:attrName>style.visibility</p:attrName>
                                        </p:attrNameLst>
                                      </p:cBhvr>
                                      <p:to>
                                        <p:strVal val="visible"/>
                                      </p:to>
                                    </p:set>
                                    <p:anim calcmode="lin" valueType="num">
                                      <p:cBhvr additive="base">
                                        <p:cTn id="75" dur="500" fill="hold"/>
                                        <p:tgtEl>
                                          <p:spTgt spid="73730">
                                            <p:txEl>
                                              <p:pRg st="6" end="6"/>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73730">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3"/>
                                            </p:cond>
                                          </p:stCondLst>
                                          <p:endCondLst>
                                            <p:cond evt="onStopAudio" delay="0">
                                              <p:tgtEl>
                                                <p:sldTgt/>
                                              </p:tgtEl>
                                            </p:cond>
                                          </p:endCondLst>
                                        </p:cTn>
                                        <p:tgtEl>
                                          <p:sndTgt r:embed="rId4" name="arrow.wav"/>
                                        </p:tgtEl>
                                      </p:cMediaNode>
                                    </p:audio>
                                  </p:subTnLst>
                                </p:cTn>
                              </p:par>
                            </p:childTnLst>
                          </p:cTn>
                        </p:par>
                      </p:childTnLst>
                    </p:cTn>
                  </p:par>
                  <p:par>
                    <p:cTn id="77" fill="hold" nodeType="clickPar">
                      <p:stCondLst>
                        <p:cond delay="indefinite"/>
                      </p:stCondLst>
                      <p:childTnLst>
                        <p:par>
                          <p:cTn id="78" fill="hold" nodeType="withGroup">
                            <p:stCondLst>
                              <p:cond delay="0"/>
                            </p:stCondLst>
                            <p:childTnLst>
                              <p:par>
                                <p:cTn id="79" presetID="2" presetClass="entr" presetSubtype="4" fill="hold" nodeType="clickEffect">
                                  <p:stCondLst>
                                    <p:cond delay="0"/>
                                  </p:stCondLst>
                                  <p:childTnLst>
                                    <p:set>
                                      <p:cBhvr>
                                        <p:cTn id="80" dur="1" fill="hold">
                                          <p:stCondLst>
                                            <p:cond delay="0"/>
                                          </p:stCondLst>
                                        </p:cTn>
                                        <p:tgtEl>
                                          <p:spTgt spid="73730">
                                            <p:txEl>
                                              <p:pRg st="7" end="7"/>
                                            </p:txEl>
                                          </p:spTgt>
                                        </p:tgtEl>
                                        <p:attrNameLst>
                                          <p:attrName>style.visibility</p:attrName>
                                        </p:attrNameLst>
                                      </p:cBhvr>
                                      <p:to>
                                        <p:strVal val="visible"/>
                                      </p:to>
                                    </p:set>
                                    <p:anim calcmode="lin" valueType="num">
                                      <p:cBhvr additive="base">
                                        <p:cTn id="81" dur="500" fill="hold"/>
                                        <p:tgtEl>
                                          <p:spTgt spid="73730">
                                            <p:txEl>
                                              <p:pRg st="7" end="7"/>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73730">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9"/>
                                            </p:cond>
                                          </p:stCondLst>
                                          <p:endCondLst>
                                            <p:cond evt="onStopAudio" delay="0">
                                              <p:tgtEl>
                                                <p:sldTgt/>
                                              </p:tgtEl>
                                            </p:cond>
                                          </p:endCondLst>
                                        </p:cTn>
                                        <p:tgtEl>
                                          <p:sndTgt r:embed="rId4" name="arrow.wav"/>
                                        </p:tgtEl>
                                      </p:cMediaNode>
                                    </p:audio>
                                  </p:subTnLst>
                                </p:cTn>
                              </p:par>
                            </p:childTnLst>
                          </p:cTn>
                        </p:par>
                      </p:childTnLst>
                    </p:cTn>
                  </p:par>
                  <p:par>
                    <p:cTn id="83" fill="hold" nodeType="clickPar">
                      <p:stCondLst>
                        <p:cond delay="indefinite"/>
                      </p:stCondLst>
                      <p:childTnLst>
                        <p:par>
                          <p:cTn id="84" fill="hold" nodeType="withGroup">
                            <p:stCondLst>
                              <p:cond delay="0"/>
                            </p:stCondLst>
                            <p:childTnLst>
                              <p:par>
                                <p:cTn id="85" presetID="53" presetClass="entr" presetSubtype="0" fill="hold" nodeType="clickEffect">
                                  <p:stCondLst>
                                    <p:cond delay="0"/>
                                  </p:stCondLst>
                                  <p:childTnLst>
                                    <p:set>
                                      <p:cBhvr>
                                        <p:cTn id="86" dur="1" fill="hold">
                                          <p:stCondLst>
                                            <p:cond delay="0"/>
                                          </p:stCondLst>
                                        </p:cTn>
                                        <p:tgtEl>
                                          <p:spTgt spid="2"/>
                                        </p:tgtEl>
                                        <p:attrNameLst>
                                          <p:attrName>style.visibility</p:attrName>
                                        </p:attrNameLst>
                                      </p:cBhvr>
                                      <p:to>
                                        <p:strVal val="visible"/>
                                      </p:to>
                                    </p:set>
                                    <p:anim calcmode="lin" valueType="num">
                                      <p:cBhvr>
                                        <p:cTn id="87" dur="500" fill="hold"/>
                                        <p:tgtEl>
                                          <p:spTgt spid="2"/>
                                        </p:tgtEl>
                                        <p:attrNameLst>
                                          <p:attrName>ppt_w</p:attrName>
                                        </p:attrNameLst>
                                      </p:cBhvr>
                                      <p:tavLst>
                                        <p:tav tm="0">
                                          <p:val>
                                            <p:fltVal val="0"/>
                                          </p:val>
                                        </p:tav>
                                        <p:tav tm="100000">
                                          <p:val>
                                            <p:strVal val="#ppt_w"/>
                                          </p:val>
                                        </p:tav>
                                      </p:tavLst>
                                    </p:anim>
                                    <p:anim calcmode="lin" valueType="num">
                                      <p:cBhvr>
                                        <p:cTn id="88" dur="500" fill="hold"/>
                                        <p:tgtEl>
                                          <p:spTgt spid="2"/>
                                        </p:tgtEl>
                                        <p:attrNameLst>
                                          <p:attrName>ppt_h</p:attrName>
                                        </p:attrNameLst>
                                      </p:cBhvr>
                                      <p:tavLst>
                                        <p:tav tm="0">
                                          <p:val>
                                            <p:fltVal val="0"/>
                                          </p:val>
                                        </p:tav>
                                        <p:tav tm="100000">
                                          <p:val>
                                            <p:strVal val="#ppt_h"/>
                                          </p:val>
                                        </p:tav>
                                      </p:tavLst>
                                    </p:anim>
                                    <p:animEffect transition="in" filter="fade">
                                      <p:cBhvr>
                                        <p:cTn id="89" dur="500"/>
                                        <p:tgtEl>
                                          <p:spTgt spid="2"/>
                                        </p:tgtEl>
                                      </p:cBhvr>
                                    </p:animEffect>
                                  </p:childTnLst>
                                  <p:subTnLst>
                                    <p:audio>
                                      <p:cMediaNode>
                                        <p:cTn display="0" masterRel="sameClick">
                                          <p:stCondLst>
                                            <p:cond evt="begin" delay="0">
                                              <p:tn val="8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ChangeArrowheads="1"/>
          </p:cNvSpPr>
          <p:nvPr/>
        </p:nvSpPr>
        <p:spPr bwMode="auto">
          <a:xfrm>
            <a:off x="685800" y="1338263"/>
            <a:ext cx="7772400" cy="5519737"/>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a:solidFill>
                  <a:srgbClr val="333399"/>
                </a:solidFill>
              </a:rPr>
              <a:t>Spacetime interval</a:t>
            </a:r>
            <a:r>
              <a:rPr lang="en-US" altLang="en-US" sz="2400">
                <a:solidFill>
                  <a:srgbClr val="333399"/>
                </a:solidFill>
              </a:rPr>
              <a:t> – Minkowski spacetime</a:t>
            </a:r>
            <a:endParaRPr lang="en-US" altLang="en-US" sz="2000">
              <a:solidFill>
                <a:srgbClr val="000000"/>
              </a:solidFill>
              <a:latin typeface="Courier New" pitchFamily="49" charset="0"/>
              <a:cs typeface="Times New Roman" pitchFamily="18" charset="0"/>
            </a:endParaRPr>
          </a:p>
          <a:p>
            <a:pPr>
              <a:buFontTx/>
              <a:buNone/>
            </a:pPr>
            <a:r>
              <a:rPr lang="en-US" altLang="en-US" sz="2400">
                <a:solidFill>
                  <a:srgbClr val="000000"/>
                </a:solidFill>
                <a:cs typeface="Times New Roman" pitchFamily="18" charset="0"/>
                <a:sym typeface="Symbol" pitchFamily="18" charset="2"/>
              </a:rPr>
              <a:t>Hermann </a:t>
            </a:r>
            <a:r>
              <a:rPr lang="en-US" altLang="en-US" sz="2400"/>
              <a:t>Minkowski showed in 1907 that                       his former student Albert Einstein's special                   theory of relativity (1905), could be                           understood geometrically as a theory of four-dimensional spacetime, henceforth known as                     </a:t>
            </a:r>
            <a:r>
              <a:rPr lang="en-US" altLang="en-US" sz="2400" b="1"/>
              <a:t>Minkowski spacetime</a:t>
            </a:r>
            <a:r>
              <a:rPr lang="en-US" altLang="en-US" sz="2400"/>
              <a:t>. </a:t>
            </a:r>
          </a:p>
          <a:p>
            <a:pPr>
              <a:buFontTx/>
              <a:buNone/>
            </a:pPr>
            <a:r>
              <a:rPr lang="en-US" altLang="en-US" sz="2400">
                <a:solidFill>
                  <a:srgbClr val="000000"/>
                </a:solidFill>
                <a:cs typeface="Times New Roman" pitchFamily="18" charset="0"/>
                <a:sym typeface="Symbol" pitchFamily="18" charset="2"/>
              </a:rPr>
              <a:t></a:t>
            </a:r>
            <a:r>
              <a:rPr lang="en-US" altLang="en-US" sz="2400">
                <a:solidFill>
                  <a:srgbClr val="000000"/>
                </a:solidFill>
                <a:cs typeface="Times New Roman" pitchFamily="18" charset="0"/>
              </a:rPr>
              <a:t>Minkowski had once said of Einstein the lazy                    student that he would not amount to much.</a:t>
            </a:r>
            <a:endParaRPr lang="en-US" altLang="en-US" sz="2400">
              <a:solidFill>
                <a:srgbClr val="000000"/>
              </a:solidFill>
              <a:cs typeface="Courier New" pitchFamily="49" charset="0"/>
            </a:endParaRPr>
          </a:p>
          <a:p>
            <a:pPr>
              <a:spcBef>
                <a:spcPct val="15000"/>
              </a:spcBef>
              <a:buFontTx/>
              <a:buNone/>
            </a:pPr>
            <a:r>
              <a:rPr lang="en-US" altLang="en-US" sz="2400">
                <a:solidFill>
                  <a:srgbClr val="000000"/>
                </a:solidFill>
                <a:cs typeface="Times New Roman" pitchFamily="18" charset="0"/>
                <a:sym typeface="Symbol" pitchFamily="18" charset="2"/>
              </a:rPr>
              <a:t></a:t>
            </a:r>
            <a:r>
              <a:rPr lang="en-US" altLang="en-US" sz="2400">
                <a:solidFill>
                  <a:srgbClr val="000000"/>
                </a:solidFill>
                <a:cs typeface="Times New Roman" pitchFamily="18" charset="0"/>
              </a:rPr>
              <a:t>According to Minkowski:</a:t>
            </a:r>
          </a:p>
          <a:p>
            <a:pPr>
              <a:spcBef>
                <a:spcPct val="15000"/>
              </a:spcBef>
              <a:buFontTx/>
              <a:buNone/>
            </a:pPr>
            <a:r>
              <a:rPr lang="en-US" altLang="en-US" sz="2400"/>
              <a:t>“</a:t>
            </a:r>
            <a:r>
              <a:rPr lang="en-US" altLang="en-US" sz="2400" i="1">
                <a:solidFill>
                  <a:schemeClr val="hlink"/>
                </a:solidFill>
              </a:rPr>
              <a:t>Henceforth space by itself, and time by itself,                  are doomed to fade away into mere shadows,                  and only a kind of union of the two will preserve an independent reality.</a:t>
            </a:r>
            <a:r>
              <a:rPr lang="en-US" altLang="en-US" sz="2400"/>
              <a:t>”</a:t>
            </a:r>
          </a:p>
        </p:txBody>
      </p:sp>
      <p:sp>
        <p:nvSpPr>
          <p:cNvPr id="10243" name="Rectangle 118"/>
          <p:cNvSpPr>
            <a:spLocks noChangeArrowheads="1"/>
          </p:cNvSpPr>
          <p:nvPr/>
        </p:nvSpPr>
        <p:spPr bwMode="auto">
          <a:xfrm>
            <a:off x="685800" y="393700"/>
            <a:ext cx="77724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b="1">
                <a:solidFill>
                  <a:schemeClr val="tx2"/>
                </a:solidFill>
              </a:rPr>
              <a:t>Option A: Relativity</a:t>
            </a:r>
            <a:br>
              <a:rPr lang="en-US" altLang="en-US" sz="2800" b="1">
                <a:solidFill>
                  <a:schemeClr val="tx2"/>
                </a:solidFill>
              </a:rPr>
            </a:br>
            <a:r>
              <a:rPr lang="en-US" altLang="en-US" sz="2800"/>
              <a:t>A.3 – Spacetime diagrams</a:t>
            </a:r>
          </a:p>
        </p:txBody>
      </p:sp>
      <p:pic>
        <p:nvPicPr>
          <p:cNvPr id="153610" name="Picture 10"/>
          <p:cNvPicPr>
            <a:picLocks noChangeAspect="1" noChangeArrowheads="1"/>
          </p:cNvPicPr>
          <p:nvPr/>
        </p:nvPicPr>
        <p:blipFill>
          <a:blip r:embed="rId6"/>
          <a:srcRect/>
          <a:stretch>
            <a:fillRect/>
          </a:stretch>
        </p:blipFill>
        <p:spPr bwMode="auto">
          <a:xfrm>
            <a:off x="7175500" y="1271588"/>
            <a:ext cx="1708150" cy="2333625"/>
          </a:xfrm>
          <a:prstGeom prst="rect">
            <a:avLst/>
          </a:prstGeom>
          <a:ln>
            <a:noFill/>
          </a:ln>
          <a:effectLst>
            <a:outerShdw blurRad="292100" dist="139700" dir="2700000" algn="tl" rotWithShape="0">
              <a:srgbClr val="333333">
                <a:alpha val="65000"/>
              </a:srgbClr>
            </a:outerShdw>
          </a:effectLst>
        </p:spPr>
      </p:pic>
      <p:pic>
        <p:nvPicPr>
          <p:cNvPr id="153611" name="Picture 11"/>
          <p:cNvPicPr>
            <a:picLocks noChangeAspect="1" noChangeArrowheads="1"/>
          </p:cNvPicPr>
          <p:nvPr/>
        </p:nvPicPr>
        <p:blipFill>
          <a:blip r:embed="rId7"/>
          <a:srcRect/>
          <a:stretch>
            <a:fillRect/>
          </a:stretch>
        </p:blipFill>
        <p:spPr bwMode="auto">
          <a:xfrm>
            <a:off x="7161213" y="3729038"/>
            <a:ext cx="1712912" cy="2165350"/>
          </a:xfrm>
          <a:prstGeom prst="rect">
            <a:avLst/>
          </a:prstGeom>
          <a:ln>
            <a:noFill/>
          </a:ln>
          <a:effectLst>
            <a:outerShdw blurRad="292100" dist="139700" dir="2700000" algn="tl" rotWithShape="0">
              <a:srgbClr val="333333">
                <a:alpha val="65000"/>
              </a:srgbClr>
            </a:outerShdw>
          </a:effectLst>
        </p:spPr>
      </p:pic>
      <p:sp>
        <p:nvSpPr>
          <p:cNvPr id="6" name="Text Box 14"/>
          <p:cNvSpPr txBox="1">
            <a:spLocks noChangeArrowheads="1"/>
          </p:cNvSpPr>
          <p:nvPr/>
        </p:nvSpPr>
        <p:spPr bwMode="auto">
          <a:xfrm>
            <a:off x="4910138" y="79375"/>
            <a:ext cx="42338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2400">
                <a:solidFill>
                  <a:schemeClr val="hlink"/>
                </a:solidFill>
              </a:rPr>
              <a:t>“I really wouldn't have thought that lazy dog Einstein capable of relativity.”</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3730">
                                            <p:txEl>
                                              <p:pRg st="1" end="1"/>
                                            </p:txEl>
                                          </p:spTgt>
                                        </p:tgtEl>
                                        <p:attrNameLst>
                                          <p:attrName>style.visibility</p:attrName>
                                        </p:attrNameLst>
                                      </p:cBhvr>
                                      <p:to>
                                        <p:strVal val="visible"/>
                                      </p:to>
                                    </p:set>
                                    <p:anim calcmode="lin" valueType="num">
                                      <p:cBhvr additive="base">
                                        <p:cTn id="7" dur="500" fill="hold"/>
                                        <p:tgtEl>
                                          <p:spTgt spid="7373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373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153610"/>
                                        </p:tgtEl>
                                        <p:attrNameLst>
                                          <p:attrName>style.visibility</p:attrName>
                                        </p:attrNameLst>
                                      </p:cBhvr>
                                      <p:to>
                                        <p:strVal val="visible"/>
                                      </p:to>
                                    </p:set>
                                    <p:animEffect transition="in" filter="fade">
                                      <p:cBhvr>
                                        <p:cTn id="11" dur="1000"/>
                                        <p:tgtEl>
                                          <p:spTgt spid="15361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nodeType="clickEffect">
                                  <p:stCondLst>
                                    <p:cond delay="0"/>
                                  </p:stCondLst>
                                  <p:childTnLst>
                                    <p:set>
                                      <p:cBhvr>
                                        <p:cTn id="15" dur="1" fill="hold">
                                          <p:stCondLst>
                                            <p:cond delay="0"/>
                                          </p:stCondLst>
                                        </p:cTn>
                                        <p:tgtEl>
                                          <p:spTgt spid="73730">
                                            <p:txEl>
                                              <p:pRg st="2" end="2"/>
                                            </p:txEl>
                                          </p:spTgt>
                                        </p:tgtEl>
                                        <p:attrNameLst>
                                          <p:attrName>style.visibility</p:attrName>
                                        </p:attrNameLst>
                                      </p:cBhvr>
                                      <p:to>
                                        <p:strVal val="visible"/>
                                      </p:to>
                                    </p:set>
                                    <p:anim calcmode="lin" valueType="num">
                                      <p:cBhvr additive="base">
                                        <p:cTn id="16" dur="1000" fill="hold"/>
                                        <p:tgtEl>
                                          <p:spTgt spid="73730">
                                            <p:txEl>
                                              <p:pRg st="2" end="2"/>
                                            </p:txEl>
                                          </p:spTgt>
                                        </p:tgtEl>
                                        <p:attrNameLst>
                                          <p:attrName>ppt_x</p:attrName>
                                        </p:attrNameLst>
                                      </p:cBhvr>
                                      <p:tavLst>
                                        <p:tav tm="0">
                                          <p:val>
                                            <p:strVal val="#ppt_x"/>
                                          </p:val>
                                        </p:tav>
                                        <p:tav tm="100000">
                                          <p:val>
                                            <p:strVal val="#ppt_x"/>
                                          </p:val>
                                        </p:tav>
                                      </p:tavLst>
                                    </p:anim>
                                    <p:anim calcmode="lin" valueType="num">
                                      <p:cBhvr additive="base">
                                        <p:cTn id="17" dur="1000" fill="hold"/>
                                        <p:tgtEl>
                                          <p:spTgt spid="7373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4" name="arrow.wav"/>
                                        </p:tgtEl>
                                      </p:cMediaNode>
                                    </p:audio>
                                  </p:subTnLst>
                                </p:cTn>
                              </p:par>
                              <p:par>
                                <p:cTn id="18" presetID="10" presetClass="entr" presetSubtype="0" fill="hold" nodeType="withEffect">
                                  <p:stCondLst>
                                    <p:cond delay="0"/>
                                  </p:stCondLst>
                                  <p:childTnLst>
                                    <p:set>
                                      <p:cBhvr>
                                        <p:cTn id="19" dur="1" fill="hold">
                                          <p:stCondLst>
                                            <p:cond delay="0"/>
                                          </p:stCondLst>
                                        </p:cTn>
                                        <p:tgtEl>
                                          <p:spTgt spid="153611"/>
                                        </p:tgtEl>
                                        <p:attrNameLst>
                                          <p:attrName>style.visibility</p:attrName>
                                        </p:attrNameLst>
                                      </p:cBhvr>
                                      <p:to>
                                        <p:strVal val="visible"/>
                                      </p:to>
                                    </p:set>
                                    <p:animEffect transition="in" filter="fade">
                                      <p:cBhvr>
                                        <p:cTn id="20" dur="1000"/>
                                        <p:tgtEl>
                                          <p:spTgt spid="15361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73730">
                                            <p:txEl>
                                              <p:pRg st="3" end="3"/>
                                            </p:txEl>
                                          </p:spTgt>
                                        </p:tgtEl>
                                        <p:attrNameLst>
                                          <p:attrName>style.visibility</p:attrName>
                                        </p:attrNameLst>
                                      </p:cBhvr>
                                      <p:to>
                                        <p:strVal val="visible"/>
                                      </p:to>
                                    </p:set>
                                    <p:anim calcmode="lin" valueType="num">
                                      <p:cBhvr additive="base">
                                        <p:cTn id="25" dur="500" fill="hold"/>
                                        <p:tgtEl>
                                          <p:spTgt spid="7373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373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73730">
                                            <p:txEl>
                                              <p:pRg st="4" end="4"/>
                                            </p:txEl>
                                          </p:spTgt>
                                        </p:tgtEl>
                                        <p:attrNameLst>
                                          <p:attrName>style.visibility</p:attrName>
                                        </p:attrNameLst>
                                      </p:cBhvr>
                                      <p:to>
                                        <p:strVal val="visible"/>
                                      </p:to>
                                    </p:set>
                                    <p:anim calcmode="lin" valueType="num">
                                      <p:cBhvr additive="base">
                                        <p:cTn id="31" dur="500" fill="hold"/>
                                        <p:tgtEl>
                                          <p:spTgt spid="7373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373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nodeType="clickEffect">
                                  <p:stCondLst>
                                    <p:cond delay="0"/>
                                  </p:stCondLst>
                                  <p:iterate type="lt">
                                    <p:tmPct val="10000"/>
                                  </p:iterate>
                                  <p:childTnLst>
                                    <p:set>
                                      <p:cBhvr>
                                        <p:cTn id="36" dur="1" fill="hold">
                                          <p:stCondLst>
                                            <p:cond delay="0"/>
                                          </p:stCondLst>
                                        </p:cTn>
                                        <p:tgtEl>
                                          <p:spTgt spid="6">
                                            <p:txEl>
                                              <p:pRg st="0" end="0"/>
                                            </p:txEl>
                                          </p:spTgt>
                                        </p:tgtEl>
                                        <p:attrNameLst>
                                          <p:attrName>style.visibility</p:attrName>
                                        </p:attrNameLst>
                                      </p:cBhvr>
                                      <p:to>
                                        <p:strVal val="visible"/>
                                      </p:to>
                                    </p:set>
                                    <p:anim calcmode="lin" valueType="num">
                                      <p:cBhvr additive="base">
                                        <p:cTn id="37"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5"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9532</TotalTime>
  <Words>5246</Words>
  <Application>Microsoft Office PowerPoint</Application>
  <PresentationFormat>On-screen Show (4:3)</PresentationFormat>
  <Paragraphs>572</Paragraphs>
  <Slides>51</Slides>
  <Notes>51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51</vt:i4>
      </vt:variant>
    </vt:vector>
  </HeadingPairs>
  <TitlesOfParts>
    <vt:vector size="56" baseType="lpstr">
      <vt:lpstr>Arial</vt:lpstr>
      <vt:lpstr>Symbol</vt:lpstr>
      <vt:lpstr>Times New Roman</vt:lpstr>
      <vt:lpstr>Courier New</vt:lpstr>
      <vt:lpstr>Default Design</vt:lpstr>
      <vt:lpstr>Option A: Relativity A.3 – Spacetime diagrams</vt:lpstr>
      <vt:lpstr>Option A: Relativity A.3 – Spacetime diagrams</vt:lpstr>
      <vt:lpstr>Option A: Relativity A.3 – Spacetime diagrams</vt:lpstr>
      <vt:lpstr>Option A: Relativity A.3 – Spacetime diagrams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Bay View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Motion Along a Straight Line Position, Displacement, Average Speed</dc:title>
  <dc:creator>Timothy K Lund</dc:creator>
  <cp:lastModifiedBy>Windows User</cp:lastModifiedBy>
  <cp:revision>668</cp:revision>
  <dcterms:created xsi:type="dcterms:W3CDTF">2006-01-31T23:43:34Z</dcterms:created>
  <dcterms:modified xsi:type="dcterms:W3CDTF">2015-02-20T22:10:08Z</dcterms:modified>
</cp:coreProperties>
</file>