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65" r:id="rId2"/>
    <p:sldId id="296" r:id="rId3"/>
    <p:sldId id="297" r:id="rId4"/>
    <p:sldId id="298" r:id="rId5"/>
    <p:sldId id="299" r:id="rId6"/>
    <p:sldId id="300" r:id="rId7"/>
    <p:sldId id="301" r:id="rId8"/>
    <p:sldId id="312" r:id="rId9"/>
    <p:sldId id="313" r:id="rId10"/>
    <p:sldId id="314" r:id="rId11"/>
    <p:sldId id="317" r:id="rId12"/>
    <p:sldId id="318" r:id="rId13"/>
    <p:sldId id="309" r:id="rId14"/>
    <p:sldId id="315" r:id="rId15"/>
    <p:sldId id="348" r:id="rId16"/>
    <p:sldId id="325" r:id="rId17"/>
    <p:sldId id="326" r:id="rId18"/>
    <p:sldId id="327" r:id="rId19"/>
    <p:sldId id="328" r:id="rId20"/>
    <p:sldId id="329" r:id="rId21"/>
    <p:sldId id="330" r:id="rId22"/>
    <p:sldId id="331" r:id="rId23"/>
    <p:sldId id="333" r:id="rId24"/>
    <p:sldId id="332" r:id="rId25"/>
    <p:sldId id="338" r:id="rId26"/>
    <p:sldId id="349" r:id="rId27"/>
    <p:sldId id="341" r:id="rId28"/>
    <p:sldId id="342" r:id="rId29"/>
    <p:sldId id="343" r:id="rId30"/>
    <p:sldId id="344" r:id="rId31"/>
    <p:sldId id="345" r:id="rId32"/>
    <p:sldId id="334" r:id="rId33"/>
    <p:sldId id="350" r:id="rId34"/>
    <p:sldId id="351" r:id="rId35"/>
    <p:sldId id="352" r:id="rId36"/>
    <p:sldId id="337" r:id="rId37"/>
    <p:sldId id="347" r:id="rId38"/>
    <p:sldId id="319" r:id="rId39"/>
    <p:sldId id="320" r:id="rId40"/>
    <p:sldId id="322" r:id="rId41"/>
    <p:sldId id="353" r:id="rId42"/>
    <p:sldId id="324" r:id="rId43"/>
    <p:sldId id="354" r:id="rId44"/>
    <p:sldId id="355" r:id="rId45"/>
    <p:sldId id="356" r:id="rId46"/>
    <p:sldId id="357" r:id="rId47"/>
    <p:sldId id="358" r:id="rId48"/>
    <p:sldId id="359" r:id="rId49"/>
    <p:sldId id="360" r:id="rId50"/>
    <p:sldId id="361" r:id="rId51"/>
    <p:sldId id="362" r:id="rId52"/>
    <p:sldId id="364" r:id="rId53"/>
    <p:sldId id="363" r:id="rId54"/>
    <p:sldId id="365" r:id="rId55"/>
    <p:sldId id="366" r:id="rId56"/>
    <p:sldId id="367" r:id="rId57"/>
    <p:sldId id="375" r:id="rId58"/>
    <p:sldId id="376" r:id="rId59"/>
    <p:sldId id="368" r:id="rId60"/>
    <p:sldId id="369" r:id="rId61"/>
    <p:sldId id="370" r:id="rId62"/>
    <p:sldId id="371" r:id="rId63"/>
    <p:sldId id="372" r:id="rId64"/>
    <p:sldId id="373" r:id="rId65"/>
    <p:sldId id="374" r:id="rId6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CC0099"/>
    <a:srgbClr val="FF6600"/>
    <a:srgbClr val="333399"/>
    <a:srgbClr val="008000"/>
    <a:srgbClr val="006600"/>
    <a:srgbClr val="009900"/>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56" autoAdjust="0"/>
  </p:normalViewPr>
  <p:slideViewPr>
    <p:cSldViewPr snapToGrid="0">
      <p:cViewPr varScale="1">
        <p:scale>
          <a:sx n="68" d="100"/>
          <a:sy n="68" d="100"/>
        </p:scale>
        <p:origin x="-88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ltLang="en-US"/>
          </a:p>
        </p:txBody>
      </p:sp>
      <p:sp>
        <p:nvSpPr>
          <p:cNvPr id="686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8CFA2847-F941-406B-B74C-EEC8B1D8693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0321D500-A10E-427E-9C04-CDD963E50F96}" type="slidenum">
              <a:rPr lang="en-US" altLang="en-US" smtClean="0"/>
              <a:pPr>
                <a:defRPr/>
              </a:pPr>
              <a:t>1</a:t>
            </a:fld>
            <a:endParaRPr lang="en-US" alt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smtClean="0"/>
              <a:t>© 2014 By Timothy K. Lund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8EAB15E-EE0B-4666-9174-D6169EEB4C59}" type="slidenum">
              <a:rPr lang="en-US" altLang="en-US"/>
              <a:pPr>
                <a:defRPr/>
              </a:pPr>
              <a:t>10</a:t>
            </a:fld>
            <a:endParaRPr lang="en-US" altLang="en-US"/>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B700741-B93F-4012-86BC-92C03AE62719}" type="slidenum">
              <a:rPr lang="en-US" altLang="en-US"/>
              <a:pPr>
                <a:defRPr/>
              </a:pPr>
              <a:t>11</a:t>
            </a:fld>
            <a:endParaRPr lang="en-US" altLang="en-US"/>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6E9581A-9B28-4470-AAE2-CB2992030D90}" type="slidenum">
              <a:rPr lang="en-US" altLang="en-US"/>
              <a:pPr>
                <a:defRPr/>
              </a:pPr>
              <a:t>12</a:t>
            </a:fld>
            <a:endParaRPr lang="en-US" altLang="en-US"/>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740A27A-2857-4E49-91D3-A2C59931FD5D}" type="slidenum">
              <a:rPr lang="en-US" altLang="en-US"/>
              <a:pPr>
                <a:defRPr/>
              </a:pPr>
              <a:t>13</a:t>
            </a:fld>
            <a:endParaRPr lang="en-US" altLang="en-US"/>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7DDBB26-01BF-426D-9B70-2ADB2BCA9405}" type="slidenum">
              <a:rPr lang="en-US" altLang="en-US"/>
              <a:pPr>
                <a:defRPr/>
              </a:pPr>
              <a:t>14</a:t>
            </a:fld>
            <a:endParaRPr lang="en-US" altLang="en-US"/>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47BD82F0-9F4B-494B-A01F-222D7B5109D1}" type="slidenum">
              <a:rPr lang="en-US" altLang="en-US" sz="1200">
                <a:cs typeface="+mn-cs"/>
              </a:rPr>
              <a:pPr algn="r">
                <a:defRPr/>
              </a:pPr>
              <a:t>15</a:t>
            </a:fld>
            <a:endParaRPr lang="en-US" altLang="en-US" sz="1200">
              <a:cs typeface="+mn-cs"/>
            </a:endParaRPr>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E777681D-907E-4698-9005-84393F413BE9}" type="slidenum">
              <a:rPr lang="en-US" altLang="en-US" smtClean="0"/>
              <a:pPr>
                <a:defRPr/>
              </a:pPr>
              <a:t>2</a:t>
            </a:fld>
            <a:endParaRPr lang="en-US" alt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US" altLang="en-US" smtClean="0"/>
              <a:t>© 2014 By Timothy K. Lund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CEF8BBE8-1177-42A0-9D5C-E5FF0C3B3E9E}" type="slidenum">
              <a:rPr lang="en-US" altLang="en-US" smtClean="0"/>
              <a:pPr>
                <a:defRPr/>
              </a:pPr>
              <a:t>3</a:t>
            </a:fld>
            <a:endParaRPr lang="en-US" alt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altLang="en-US" smtClean="0"/>
              <a:t>© 2014 By Timothy K. Lund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D99C847-D2DE-418A-BC77-11A626C173D6}" type="slidenum">
              <a:rPr lang="en-US" altLang="en-US"/>
              <a:pPr>
                <a:defRPr/>
              </a:pPr>
              <a:t>38</a:t>
            </a:fld>
            <a:endParaRPr lang="en-US" altLang="en-US"/>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4A604D5-F8CC-4357-B0AB-F578B77FFE4D}" type="slidenum">
              <a:rPr lang="en-US" altLang="en-US"/>
              <a:pPr>
                <a:defRPr/>
              </a:pPr>
              <a:t>39</a:t>
            </a:fld>
            <a:endParaRPr lang="en-US" altLang="en-US"/>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108A4A95-EA04-4DD7-B3C1-CE501CAD9F5D}" type="slidenum">
              <a:rPr lang="en-US" altLang="en-US" smtClean="0"/>
              <a:pPr>
                <a:defRPr/>
              </a:pPr>
              <a:t>4</a:t>
            </a:fld>
            <a:endParaRPr lang="en-US" alt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altLang="en-US" smtClean="0"/>
              <a:t>© 2014 By Timothy K. Lund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C1FBE88-C5D1-4306-A7FF-A67C5D6A8C73}" type="slidenum">
              <a:rPr lang="en-US" altLang="en-US"/>
              <a:pPr>
                <a:defRPr/>
              </a:pPr>
              <a:t>40</a:t>
            </a:fld>
            <a:endParaRPr lang="en-US" altLang="en-US"/>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077ECC87-D12C-4EF3-9FBF-698ABDDAB39D}" type="slidenum">
              <a:rPr lang="en-US" altLang="en-US" sz="1200">
                <a:cs typeface="+mn-cs"/>
              </a:rPr>
              <a:pPr algn="r">
                <a:defRPr/>
              </a:pPr>
              <a:t>41</a:t>
            </a:fld>
            <a:endParaRPr lang="en-US" altLang="en-US" sz="1200">
              <a:cs typeface="+mn-cs"/>
            </a:endParaRPr>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FF556C0-54AA-4C38-9EF2-9120FD37F807}" type="slidenum">
              <a:rPr lang="en-US" altLang="en-US"/>
              <a:pPr>
                <a:defRPr/>
              </a:pPr>
              <a:t>42</a:t>
            </a:fld>
            <a:endParaRPr lang="en-US" altLang="en-US"/>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EF33438D-9512-4D07-86A7-AC923D49A40D}" type="slidenum">
              <a:rPr lang="en-US" altLang="en-US" sz="1200">
                <a:cs typeface="+mn-cs"/>
              </a:rPr>
              <a:pPr algn="r">
                <a:defRPr/>
              </a:pPr>
              <a:t>43</a:t>
            </a:fld>
            <a:endParaRPr lang="en-US" altLang="en-US" sz="1200">
              <a:cs typeface="+mn-cs"/>
            </a:endParaRPr>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0D6D9B07-9738-4C04-89D6-D525A70C352D}" type="slidenum">
              <a:rPr lang="en-US" altLang="en-US" sz="1200">
                <a:cs typeface="+mn-cs"/>
              </a:rPr>
              <a:pPr algn="r">
                <a:defRPr/>
              </a:pPr>
              <a:t>44</a:t>
            </a:fld>
            <a:endParaRPr lang="en-US" altLang="en-US" sz="1200">
              <a:cs typeface="+mn-cs"/>
            </a:endParaRPr>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00CF9EEB-2B9D-4AA4-B0D8-4B4CE9709D13}" type="slidenum">
              <a:rPr lang="en-US" altLang="en-US" sz="1200">
                <a:cs typeface="+mn-cs"/>
              </a:rPr>
              <a:pPr algn="r">
                <a:defRPr/>
              </a:pPr>
              <a:t>45</a:t>
            </a:fld>
            <a:endParaRPr lang="en-US" altLang="en-US" sz="1200">
              <a:cs typeface="+mn-cs"/>
            </a:endParaRPr>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41212BAE-A486-468E-8202-A5BEFCE70364}" type="slidenum">
              <a:rPr lang="en-US" altLang="en-US" sz="1200">
                <a:cs typeface="+mn-cs"/>
              </a:rPr>
              <a:pPr algn="r">
                <a:defRPr/>
              </a:pPr>
              <a:t>46</a:t>
            </a:fld>
            <a:endParaRPr lang="en-US" altLang="en-US" sz="1200">
              <a:cs typeface="+mn-cs"/>
            </a:endParaRPr>
          </a:p>
        </p:txBody>
      </p:sp>
      <p:sp>
        <p:nvSpPr>
          <p:cNvPr id="115715" name="Rectangle 2"/>
          <p:cNvSpPr>
            <a:spLocks noRo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2D077D53-CB6A-4705-8730-23C4D85B79EF}" type="slidenum">
              <a:rPr lang="en-US" altLang="en-US" sz="1200">
                <a:cs typeface="+mn-cs"/>
              </a:rPr>
              <a:pPr algn="r">
                <a:defRPr/>
              </a:pPr>
              <a:t>47</a:t>
            </a:fld>
            <a:endParaRPr lang="en-US" altLang="en-US" sz="1200">
              <a:cs typeface="+mn-cs"/>
            </a:endParaRPr>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FDB9DBEF-F97E-4334-8519-FD3D3EEC3BD1}" type="slidenum">
              <a:rPr lang="en-US" altLang="en-US" sz="1200">
                <a:cs typeface="+mn-cs"/>
              </a:rPr>
              <a:pPr algn="r">
                <a:defRPr/>
              </a:pPr>
              <a:t>48</a:t>
            </a:fld>
            <a:endParaRPr lang="en-US" altLang="en-US" sz="1200">
              <a:cs typeface="+mn-cs"/>
            </a:endParaRPr>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197F21F4-F974-4122-93D1-28292663A9B5}" type="slidenum">
              <a:rPr lang="en-US" altLang="en-US" sz="1200">
                <a:cs typeface="+mn-cs"/>
              </a:rPr>
              <a:pPr algn="r">
                <a:defRPr/>
              </a:pPr>
              <a:t>49</a:t>
            </a:fld>
            <a:endParaRPr lang="en-US" altLang="en-US" sz="1200">
              <a:cs typeface="+mn-cs"/>
            </a:endParaRPr>
          </a:p>
        </p:txBody>
      </p:sp>
      <p:sp>
        <p:nvSpPr>
          <p:cNvPr id="118787" name="Rectangle 2"/>
          <p:cNvSpPr>
            <a:spLocks noRo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7483FB1F-4F21-4477-9C5A-D4E6794BCD5C}" type="slidenum">
              <a:rPr lang="en-US" altLang="en-US" smtClean="0"/>
              <a:pPr>
                <a:defRPr/>
              </a:pPr>
              <a:t>5</a:t>
            </a:fld>
            <a:endParaRPr lang="en-US" alt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US" altLang="en-US" smtClean="0"/>
              <a:t>© 2014 By Timothy K. Lund</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DDC8EDAC-E50B-4B47-98F4-C9A7859A8239}" type="slidenum">
              <a:rPr lang="en-US" altLang="en-US" sz="1200">
                <a:cs typeface="+mn-cs"/>
              </a:rPr>
              <a:pPr algn="r">
                <a:defRPr/>
              </a:pPr>
              <a:t>50</a:t>
            </a:fld>
            <a:endParaRPr lang="en-US" altLang="en-US" sz="1200">
              <a:cs typeface="+mn-cs"/>
            </a:endParaRPr>
          </a:p>
        </p:txBody>
      </p:sp>
      <p:sp>
        <p:nvSpPr>
          <p:cNvPr id="119811" name="Rectangle 2"/>
          <p:cNvSpPr>
            <a:spLocks noRo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D66AE1F2-6E02-4BF0-9921-255528DF6E23}" type="slidenum">
              <a:rPr lang="en-US" altLang="en-US" sz="1200">
                <a:cs typeface="+mn-cs"/>
              </a:rPr>
              <a:pPr algn="r">
                <a:defRPr/>
              </a:pPr>
              <a:t>51</a:t>
            </a:fld>
            <a:endParaRPr lang="en-US" altLang="en-US" sz="1200">
              <a:cs typeface="+mn-cs"/>
            </a:endParaRPr>
          </a:p>
        </p:txBody>
      </p:sp>
      <p:sp>
        <p:nvSpPr>
          <p:cNvPr id="120835" name="Rectangle 2"/>
          <p:cNvSpPr>
            <a:spLocks noRo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62258363-C6F6-4E6B-B147-069C1CDE3722}" type="slidenum">
              <a:rPr lang="en-US" altLang="en-US" sz="1200">
                <a:cs typeface="+mn-cs"/>
              </a:rPr>
              <a:pPr algn="r">
                <a:defRPr/>
              </a:pPr>
              <a:t>52</a:t>
            </a:fld>
            <a:endParaRPr lang="en-US" altLang="en-US" sz="1200">
              <a:cs typeface="+mn-cs"/>
            </a:endParaRPr>
          </a:p>
        </p:txBody>
      </p:sp>
      <p:sp>
        <p:nvSpPr>
          <p:cNvPr id="121859" name="Rectangle 2"/>
          <p:cNvSpPr>
            <a:spLocks noRo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AAFB3A4F-E545-4567-BA45-2D78734F7CA6}" type="slidenum">
              <a:rPr lang="en-US" altLang="en-US" sz="1200">
                <a:cs typeface="+mn-cs"/>
              </a:rPr>
              <a:pPr algn="r">
                <a:defRPr/>
              </a:pPr>
              <a:t>53</a:t>
            </a:fld>
            <a:endParaRPr lang="en-US" altLang="en-US" sz="1200">
              <a:cs typeface="+mn-cs"/>
            </a:endParaRPr>
          </a:p>
        </p:txBody>
      </p:sp>
      <p:sp>
        <p:nvSpPr>
          <p:cNvPr id="122883" name="Rectangle 2"/>
          <p:cNvSpPr>
            <a:spLocks noRo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339FEFEF-ABB4-47CC-A8C9-35FBA89BCFFB}" type="slidenum">
              <a:rPr lang="en-US" altLang="en-US" sz="1200">
                <a:cs typeface="+mn-cs"/>
              </a:rPr>
              <a:pPr algn="r">
                <a:defRPr/>
              </a:pPr>
              <a:t>54</a:t>
            </a:fld>
            <a:endParaRPr lang="en-US" altLang="en-US" sz="1200">
              <a:cs typeface="+mn-cs"/>
            </a:endParaRPr>
          </a:p>
        </p:txBody>
      </p:sp>
      <p:sp>
        <p:nvSpPr>
          <p:cNvPr id="123907" name="Rectangle 2"/>
          <p:cNvSpPr>
            <a:spLocks noRo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DAD17649-2827-465C-9FB1-5732CFA0A68A}" type="slidenum">
              <a:rPr lang="en-US" altLang="en-US" sz="1200">
                <a:cs typeface="+mn-cs"/>
              </a:rPr>
              <a:pPr algn="r">
                <a:defRPr/>
              </a:pPr>
              <a:t>55</a:t>
            </a:fld>
            <a:endParaRPr lang="en-US" altLang="en-US" sz="1200">
              <a:cs typeface="+mn-cs"/>
            </a:endParaRPr>
          </a:p>
        </p:txBody>
      </p:sp>
      <p:sp>
        <p:nvSpPr>
          <p:cNvPr id="124931" name="Rectangle 2"/>
          <p:cNvSpPr>
            <a:spLocks noRo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3273B6D5-990B-4967-8569-10DD988B9240}" type="slidenum">
              <a:rPr lang="en-US" altLang="en-US" sz="1200">
                <a:cs typeface="+mn-cs"/>
              </a:rPr>
              <a:pPr algn="r">
                <a:defRPr/>
              </a:pPr>
              <a:t>56</a:t>
            </a:fld>
            <a:endParaRPr lang="en-US" altLang="en-US" sz="1200">
              <a:cs typeface="+mn-cs"/>
            </a:endParaRPr>
          </a:p>
        </p:txBody>
      </p:sp>
      <p:sp>
        <p:nvSpPr>
          <p:cNvPr id="125955" name="Rectangle 2"/>
          <p:cNvSpPr>
            <a:spLocks noRo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AE793E0A-EBC2-4D55-9CAC-98D514DB2AC1}" type="slidenum">
              <a:rPr lang="en-US" altLang="en-US" sz="1200">
                <a:cs typeface="+mn-cs"/>
              </a:rPr>
              <a:pPr algn="r">
                <a:defRPr/>
              </a:pPr>
              <a:t>57</a:t>
            </a:fld>
            <a:endParaRPr lang="en-US" altLang="en-US" sz="1200">
              <a:cs typeface="+mn-cs"/>
            </a:endParaRPr>
          </a:p>
        </p:txBody>
      </p:sp>
      <p:sp>
        <p:nvSpPr>
          <p:cNvPr id="126979" name="Rectangle 2"/>
          <p:cNvSpPr>
            <a:spLocks noRo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A4CB69A0-F802-4BF0-A8AC-CBC9F0011A15}" type="slidenum">
              <a:rPr lang="en-US" altLang="en-US" sz="1200">
                <a:cs typeface="+mn-cs"/>
              </a:rPr>
              <a:pPr algn="r">
                <a:defRPr/>
              </a:pPr>
              <a:t>58</a:t>
            </a:fld>
            <a:endParaRPr lang="en-US" altLang="en-US" sz="1200">
              <a:cs typeface="+mn-cs"/>
            </a:endParaRPr>
          </a:p>
        </p:txBody>
      </p:sp>
      <p:sp>
        <p:nvSpPr>
          <p:cNvPr id="128003" name="Rectangle 2"/>
          <p:cNvSpPr>
            <a:spLocks noRo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B9D15B51-A43E-4027-A431-E7ECED4F85D8}" type="slidenum">
              <a:rPr lang="en-US" altLang="en-US" sz="1200">
                <a:cs typeface="+mn-cs"/>
              </a:rPr>
              <a:pPr algn="r">
                <a:defRPr/>
              </a:pPr>
              <a:t>59</a:t>
            </a:fld>
            <a:endParaRPr lang="en-US" altLang="en-US" sz="1200">
              <a:cs typeface="+mn-cs"/>
            </a:endParaRPr>
          </a:p>
        </p:txBody>
      </p:sp>
      <p:sp>
        <p:nvSpPr>
          <p:cNvPr id="129027" name="Rectangle 2"/>
          <p:cNvSpPr>
            <a:spLocks noRo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r>
              <a:rPr lang="en-US" altLang="en-US" dirty="0" smtClean="0"/>
              <a:t>© 2014 By Timothy K. Lund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7145E060-6417-4030-8B50-D7C01428B110}" type="slidenum">
              <a:rPr lang="en-US" altLang="en-US" smtClean="0"/>
              <a:pPr>
                <a:defRPr/>
              </a:pPr>
              <a:t>6</a:t>
            </a:fld>
            <a:endParaRPr lang="en-US" alt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altLang="en-US" smtClean="0"/>
              <a:t>© 2014 By Timothy K. Lund</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CC11A706-9F56-4C4F-8664-810CC92173E3}" type="slidenum">
              <a:rPr lang="en-US" altLang="en-US" sz="1200">
                <a:cs typeface="+mn-cs"/>
              </a:rPr>
              <a:pPr algn="r">
                <a:defRPr/>
              </a:pPr>
              <a:t>60</a:t>
            </a:fld>
            <a:endParaRPr lang="en-US" altLang="en-US" sz="1200">
              <a:cs typeface="+mn-cs"/>
            </a:endParaRPr>
          </a:p>
        </p:txBody>
      </p:sp>
      <p:sp>
        <p:nvSpPr>
          <p:cNvPr id="130051" name="Rectangle 2"/>
          <p:cNvSpPr>
            <a:spLocks noRot="1"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D18B5E7C-7031-4655-9E87-049D7F7B36FF}" type="slidenum">
              <a:rPr lang="en-US" altLang="en-US" sz="1200">
                <a:cs typeface="+mn-cs"/>
              </a:rPr>
              <a:pPr algn="r">
                <a:defRPr/>
              </a:pPr>
              <a:t>61</a:t>
            </a:fld>
            <a:endParaRPr lang="en-US" altLang="en-US" sz="1200">
              <a:cs typeface="+mn-cs"/>
            </a:endParaRPr>
          </a:p>
        </p:txBody>
      </p:sp>
      <p:sp>
        <p:nvSpPr>
          <p:cNvPr id="131075" name="Rectangle 2"/>
          <p:cNvSpPr>
            <a:spLocks noRo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3DD3170C-BDBC-49C8-A15A-F49EF1C2312A}" type="slidenum">
              <a:rPr lang="en-US" altLang="en-US" sz="1200">
                <a:cs typeface="+mn-cs"/>
              </a:rPr>
              <a:pPr algn="r">
                <a:defRPr/>
              </a:pPr>
              <a:t>62</a:t>
            </a:fld>
            <a:endParaRPr lang="en-US" altLang="en-US" sz="1200">
              <a:cs typeface="+mn-cs"/>
            </a:endParaRPr>
          </a:p>
        </p:txBody>
      </p:sp>
      <p:sp>
        <p:nvSpPr>
          <p:cNvPr id="132099" name="Rectangle 2"/>
          <p:cNvSpPr>
            <a:spLocks noRot="1" noChangeArrowheads="1" noTextEdit="1"/>
          </p:cNvSpPr>
          <p:nvPr>
            <p:ph type="sldImg"/>
          </p:nvPr>
        </p:nvSpPr>
        <p:spPr>
          <a:ln/>
        </p:spPr>
      </p:sp>
      <p:sp>
        <p:nvSpPr>
          <p:cNvPr id="132100"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3CFAED88-8A59-43B6-AB5C-9AAA96625EAF}" type="slidenum">
              <a:rPr lang="en-US" altLang="en-US" sz="1200">
                <a:cs typeface="+mn-cs"/>
              </a:rPr>
              <a:pPr algn="r">
                <a:defRPr/>
              </a:pPr>
              <a:t>63</a:t>
            </a:fld>
            <a:endParaRPr lang="en-US" altLang="en-US" sz="1200">
              <a:cs typeface="+mn-cs"/>
            </a:endParaRPr>
          </a:p>
        </p:txBody>
      </p:sp>
      <p:sp>
        <p:nvSpPr>
          <p:cNvPr id="133123" name="Rectangle 2"/>
          <p:cNvSpPr>
            <a:spLocks noRo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4400C9FE-9FAE-47E9-B230-EC0465A56B21}" type="slidenum">
              <a:rPr lang="en-US" altLang="en-US" sz="1200">
                <a:cs typeface="+mn-cs"/>
              </a:rPr>
              <a:pPr algn="r">
                <a:defRPr/>
              </a:pPr>
              <a:t>64</a:t>
            </a:fld>
            <a:endParaRPr lang="en-US" altLang="en-US" sz="1200">
              <a:cs typeface="+mn-cs"/>
            </a:endParaRPr>
          </a:p>
        </p:txBody>
      </p:sp>
      <p:sp>
        <p:nvSpPr>
          <p:cNvPr id="134147" name="Rectangle 2"/>
          <p:cNvSpPr>
            <a:spLocks noRo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BEBE3786-3BC1-48D2-B84E-838A3635681F}" type="slidenum">
              <a:rPr lang="en-US" altLang="en-US" sz="1200">
                <a:cs typeface="+mn-cs"/>
              </a:rPr>
              <a:pPr algn="r">
                <a:defRPr/>
              </a:pPr>
              <a:t>65</a:t>
            </a:fld>
            <a:endParaRPr lang="en-US" altLang="en-US" sz="1200">
              <a:cs typeface="+mn-cs"/>
            </a:endParaRPr>
          </a:p>
        </p:txBody>
      </p:sp>
      <p:sp>
        <p:nvSpPr>
          <p:cNvPr id="135171" name="Rectangle 2"/>
          <p:cNvSpPr>
            <a:spLocks noRo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C3264F00-F22E-42E8-B5B3-2240A6C44FED}" type="slidenum">
              <a:rPr lang="en-US" altLang="en-US" smtClean="0"/>
              <a:pPr>
                <a:defRPr/>
              </a:pPr>
              <a:t>7</a:t>
            </a:fld>
            <a:endParaRPr lang="en-US" alt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altLang="en-US" smtClean="0"/>
              <a:t>© 2014 By Timothy K. Lund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6487C5B-E9EC-43E6-81CB-20D305D93DE9}" type="slidenum">
              <a:rPr lang="en-US" altLang="en-US"/>
              <a:pPr>
                <a:defRPr/>
              </a:pPr>
              <a:t>8</a:t>
            </a:fld>
            <a:endParaRPr lang="en-US" altLang="en-US"/>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E0185C5-278B-438A-A680-180A4A58E9BF}" type="slidenum">
              <a:rPr lang="en-US" altLang="en-US"/>
              <a:pPr>
                <a:defRPr/>
              </a:pPr>
              <a:t>9</a:t>
            </a:fld>
            <a:endParaRPr lang="en-US" altLang="en-US"/>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8853FC9-853E-448F-AAEE-5A1E133C5853}"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CF6A302-14D8-4B10-AD91-A92752CC884B}"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30A986C-9058-482A-A277-EF577BD6A372}"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F98DABF-0795-43A5-A09C-5406E784361E}"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AAA531B-F0DD-47DA-87F5-F036E061C592}"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E3F1799-8348-4AC9-BD56-D95AAC2F56D0}"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12D7D66-1324-49C7-872A-3E050E752F34}"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C4106D60-6065-46A5-98C0-666760165F0A}"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AEAA09B2-E85B-42ED-8A91-71852C64D79F}"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3CA4510-6C3C-4693-9550-E3DC40D55F5A}"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21C3D81-7799-4B9C-A465-725BB8F6CF03}"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9876C224-2B2B-439E-A4C9-64AC4081FE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audio" Target="../media/audio13.wav"/></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2.wav"/><Relationship Id="rId7" Type="http://schemas.openxmlformats.org/officeDocument/2006/relationships/audio" Target="../media/audio17.wav"/><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audio" Target="../media/audio16.wav"/><Relationship Id="rId5" Type="http://schemas.openxmlformats.org/officeDocument/2006/relationships/audio" Target="../media/audio15.wav"/><Relationship Id="rId4" Type="http://schemas.openxmlformats.org/officeDocument/2006/relationships/audio" Target="../media/audio13.wav"/><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audio" Target="../media/audio13.wav"/></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audio" Target="../media/audio18.wav"/><Relationship Id="rId5" Type="http://schemas.openxmlformats.org/officeDocument/2006/relationships/audio" Target="../media/audio1.wav"/><Relationship Id="rId4" Type="http://schemas.openxmlformats.org/officeDocument/2006/relationships/audio" Target="../media/audio13.wav"/></Relationships>
</file>

<file path=ppt/slides/_rels/slide15.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audio" Target="../media/audio13.wav"/><Relationship Id="rId5" Type="http://schemas.openxmlformats.org/officeDocument/2006/relationships/audio" Target="../media/audio18.wav"/><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audio" Target="../media/audio1.wav"/><Relationship Id="rId4" Type="http://schemas.openxmlformats.org/officeDocument/2006/relationships/audio" Target="../media/audio13.wav"/></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2.wav"/><Relationship Id="rId7"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audio" Target="../media/audio1.wav"/><Relationship Id="rId4" Type="http://schemas.openxmlformats.org/officeDocument/2006/relationships/audio" Target="../media/audio13.wav"/></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20.wav"/><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audio" Target="../media/audio19.wav"/><Relationship Id="rId5" Type="http://schemas.openxmlformats.org/officeDocument/2006/relationships/audio" Target="../media/audio13.wav"/><Relationship Id="rId10" Type="http://schemas.openxmlformats.org/officeDocument/2006/relationships/image" Target="../media/image9.jpeg"/><Relationship Id="rId4" Type="http://schemas.openxmlformats.org/officeDocument/2006/relationships/audio" Target="../media/audio15.wav"/><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audio" Target="../media/audio21.wav"/><Relationship Id="rId4" Type="http://schemas.openxmlformats.org/officeDocument/2006/relationships/audio" Target="../media/audio13.wav"/></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audio" Target="../media/audio13.wav"/></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2.wav"/><Relationship Id="rId7" Type="http://schemas.openxmlformats.org/officeDocument/2006/relationships/audio" Target="../media/audio22.wav"/><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audio" Target="../media/audio15.wav"/><Relationship Id="rId5" Type="http://schemas.openxmlformats.org/officeDocument/2006/relationships/audio" Target="../media/audio1.wav"/><Relationship Id="rId4" Type="http://schemas.openxmlformats.org/officeDocument/2006/relationships/audio" Target="../media/audio13.wav"/><Relationship Id="rId9" Type="http://schemas.openxmlformats.org/officeDocument/2006/relationships/image" Target="../media/image16.png"/></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2.wav"/><Relationship Id="rId7" Type="http://schemas.openxmlformats.org/officeDocument/2006/relationships/audio" Target="../media/audio24.wav"/><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audio" Target="../media/audio23.wav"/><Relationship Id="rId11" Type="http://schemas.openxmlformats.org/officeDocument/2006/relationships/image" Target="../media/image17.jpeg"/><Relationship Id="rId5" Type="http://schemas.openxmlformats.org/officeDocument/2006/relationships/audio" Target="../media/audio15.wav"/><Relationship Id="rId10" Type="http://schemas.openxmlformats.org/officeDocument/2006/relationships/image" Target="../media/image11.png"/><Relationship Id="rId4" Type="http://schemas.openxmlformats.org/officeDocument/2006/relationships/audio" Target="../media/audio13.wav"/><Relationship Id="rId9"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audio" Target="../media/audio22.wav"/><Relationship Id="rId3" Type="http://schemas.openxmlformats.org/officeDocument/2006/relationships/audio" Target="../media/audio2.wav"/><Relationship Id="rId7" Type="http://schemas.openxmlformats.org/officeDocument/2006/relationships/audio" Target="../media/audio19.wav"/><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audio" Target="../media/audio15.wav"/><Relationship Id="rId5" Type="http://schemas.openxmlformats.org/officeDocument/2006/relationships/audio" Target="../media/audio1.wav"/><Relationship Id="rId4" Type="http://schemas.openxmlformats.org/officeDocument/2006/relationships/audio" Target="../media/audio13.wav"/><Relationship Id="rId9" Type="http://schemas.openxmlformats.org/officeDocument/2006/relationships/image" Target="../media/image4.jpeg"/></Relationships>
</file>

<file path=ppt/slides/_rels/slide2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audio" Target="../media/audio17.wav"/><Relationship Id="rId5" Type="http://schemas.openxmlformats.org/officeDocument/2006/relationships/audio" Target="../media/audio1.wav"/><Relationship Id="rId4" Type="http://schemas.openxmlformats.org/officeDocument/2006/relationships/audio" Target="../media/audio13.wav"/><Relationship Id="rId9"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2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jpeg"/><Relationship Id="rId3" Type="http://schemas.openxmlformats.org/officeDocument/2006/relationships/audio" Target="../media/audio2.wav"/><Relationship Id="rId7" Type="http://schemas.openxmlformats.org/officeDocument/2006/relationships/audio" Target="../media/audio25.wav"/><Relationship Id="rId12"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audio" Target="../media/audio1.wav"/><Relationship Id="rId11" Type="http://schemas.openxmlformats.org/officeDocument/2006/relationships/image" Target="../media/image24.png"/><Relationship Id="rId5" Type="http://schemas.openxmlformats.org/officeDocument/2006/relationships/audio" Target="../media/audio16.wav"/><Relationship Id="rId10" Type="http://schemas.openxmlformats.org/officeDocument/2006/relationships/image" Target="../media/image23.png"/><Relationship Id="rId4" Type="http://schemas.openxmlformats.org/officeDocument/2006/relationships/audio" Target="../media/audio13.wav"/><Relationship Id="rId9" Type="http://schemas.openxmlformats.org/officeDocument/2006/relationships/image" Target="../media/image22.jpeg"/></Relationships>
</file>

<file path=ppt/slides/_rels/slide2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audio" Target="../media/audio2.wav"/><Relationship Id="rId7" Type="http://schemas.openxmlformats.org/officeDocument/2006/relationships/image" Target="../media/image21.png"/><Relationship Id="rId12"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audio" Target="../media/audio25.wav"/><Relationship Id="rId11" Type="http://schemas.openxmlformats.org/officeDocument/2006/relationships/image" Target="../media/image10.png"/><Relationship Id="rId5" Type="http://schemas.openxmlformats.org/officeDocument/2006/relationships/audio" Target="../media/audio15.wav"/><Relationship Id="rId10" Type="http://schemas.openxmlformats.org/officeDocument/2006/relationships/image" Target="../media/image24.png"/><Relationship Id="rId4" Type="http://schemas.openxmlformats.org/officeDocument/2006/relationships/audio" Target="../media/audio13.wav"/><Relationship Id="rId9" Type="http://schemas.openxmlformats.org/officeDocument/2006/relationships/image" Target="../media/image23.png"/></Relationships>
</file>

<file path=ppt/slides/_rels/slide2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2.wav"/><Relationship Id="rId7"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5.jpeg"/><Relationship Id="rId5" Type="http://schemas.openxmlformats.org/officeDocument/2006/relationships/audio" Target="../media/audio25.wav"/><Relationship Id="rId10" Type="http://schemas.openxmlformats.org/officeDocument/2006/relationships/image" Target="../media/image10.png"/><Relationship Id="rId4" Type="http://schemas.openxmlformats.org/officeDocument/2006/relationships/audio" Target="../media/audio13.wav"/><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3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2.wav"/><Relationship Id="rId7"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5.jpeg"/><Relationship Id="rId5" Type="http://schemas.openxmlformats.org/officeDocument/2006/relationships/audio" Target="../media/audio25.wav"/><Relationship Id="rId10" Type="http://schemas.openxmlformats.org/officeDocument/2006/relationships/image" Target="../media/image10.png"/><Relationship Id="rId4" Type="http://schemas.openxmlformats.org/officeDocument/2006/relationships/audio" Target="../media/audio13.wav"/><Relationship Id="rId9" Type="http://schemas.openxmlformats.org/officeDocument/2006/relationships/image" Target="../media/image24.png"/></Relationships>
</file>

<file path=ppt/slides/_rels/slide3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png"/><Relationship Id="rId10" Type="http://schemas.openxmlformats.org/officeDocument/2006/relationships/image" Target="../media/image25.jpeg"/><Relationship Id="rId4" Type="http://schemas.openxmlformats.org/officeDocument/2006/relationships/audio" Target="../media/audio13.wav"/><Relationship Id="rId9"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audio" Target="../media/audio13.wav"/></Relationships>
</file>

<file path=ppt/slides/_rels/slide3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audio" Target="../media/audio13.wav"/></Relationships>
</file>

<file path=ppt/slides/_rels/slide3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6.png"/><Relationship Id="rId4" Type="http://schemas.openxmlformats.org/officeDocument/2006/relationships/audio" Target="../media/audio13.wav"/></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6.png"/><Relationship Id="rId4" Type="http://schemas.openxmlformats.org/officeDocument/2006/relationships/audio" Target="../media/audio13.wav"/></Relationships>
</file>

<file path=ppt/slides/_rels/slide3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audio" Target="../media/audio13.wav"/></Relationships>
</file>

<file path=ppt/slides/_rels/slide3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audio" Target="../media/audio13.wav"/></Relationships>
</file>

<file path=ppt/slides/_rels/slide3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audio" Target="../media/audio2.wav"/><Relationship Id="rId7"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audio" Target="../media/audio17.wav"/><Relationship Id="rId5" Type="http://schemas.openxmlformats.org/officeDocument/2006/relationships/audio" Target="../media/audio1.wav"/><Relationship Id="rId4" Type="http://schemas.openxmlformats.org/officeDocument/2006/relationships/audio" Target="../media/audio13.wav"/><Relationship Id="rId9" Type="http://schemas.openxmlformats.org/officeDocument/2006/relationships/image" Target="../media/image35.png"/></Relationships>
</file>

<file path=ppt/slides/_rels/slide39.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39.png"/><Relationship Id="rId3" Type="http://schemas.openxmlformats.org/officeDocument/2006/relationships/audio" Target="../media/audio2.wav"/><Relationship Id="rId7" Type="http://schemas.openxmlformats.org/officeDocument/2006/relationships/audio" Target="../media/audio27.wav"/><Relationship Id="rId12"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audio" Target="../media/audio26.wav"/><Relationship Id="rId11" Type="http://schemas.openxmlformats.org/officeDocument/2006/relationships/image" Target="../media/image37.png"/><Relationship Id="rId5" Type="http://schemas.openxmlformats.org/officeDocument/2006/relationships/audio" Target="../media/audio1.wav"/><Relationship Id="rId10" Type="http://schemas.openxmlformats.org/officeDocument/2006/relationships/image" Target="../media/image36.png"/><Relationship Id="rId4" Type="http://schemas.openxmlformats.org/officeDocument/2006/relationships/audio" Target="../media/audio13.wav"/><Relationship Id="rId9" Type="http://schemas.openxmlformats.org/officeDocument/2006/relationships/image" Target="../media/image23.png"/><Relationship Id="rId1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4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audio" Target="../media/audio13.wav"/></Relationships>
</file>

<file path=ppt/slides/_rels/slide41.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audio" Target="../media/audio13.wav"/></Relationships>
</file>

<file path=ppt/slides/_rels/slide4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audio" Target="../media/audio13.wav"/></Relationships>
</file>

<file path=ppt/slides/_rels/slide43.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44.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audio" Target="../media/audio22.wav"/><Relationship Id="rId5" Type="http://schemas.openxmlformats.org/officeDocument/2006/relationships/audio" Target="../media/audio1.wav"/><Relationship Id="rId4" Type="http://schemas.openxmlformats.org/officeDocument/2006/relationships/audio" Target="../media/audio13.wav"/></Relationships>
</file>

<file path=ppt/slides/_rels/slide45.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46.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audio" Target="../media/audio15.wav"/><Relationship Id="rId4" Type="http://schemas.openxmlformats.org/officeDocument/2006/relationships/audio" Target="../media/audio13.wav"/></Relationships>
</file>

<file path=ppt/slides/_rels/slide47.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48.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49.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50.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5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audio8.wav"/><Relationship Id="rId7"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audio" Target="../media/audio28.wav"/><Relationship Id="rId5" Type="http://schemas.openxmlformats.org/officeDocument/2006/relationships/audio" Target="../media/audio1.wav"/><Relationship Id="rId4" Type="http://schemas.openxmlformats.org/officeDocument/2006/relationships/audio" Target="../media/audio13.wav"/><Relationship Id="rId9" Type="http://schemas.openxmlformats.org/officeDocument/2006/relationships/image" Target="../media/image46.png"/></Relationships>
</file>

<file path=ppt/slides/_rels/slide5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audio" Target="../media/audio8.wav"/><Relationship Id="rId7"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audio" Target="../media/audio13.wav"/><Relationship Id="rId4" Type="http://schemas.openxmlformats.org/officeDocument/2006/relationships/audio" Target="../media/audio28.wav"/></Relationships>
</file>

<file path=ppt/slides/_rels/slide53.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5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audio" Target="../media/audio8.wav"/><Relationship Id="rId7" Type="http://schemas.openxmlformats.org/officeDocument/2006/relationships/image" Target="../media/image47.pn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audio" Target="../media/audio17.wav"/><Relationship Id="rId4" Type="http://schemas.openxmlformats.org/officeDocument/2006/relationships/audio" Target="../media/audio13.wav"/></Relationships>
</file>

<file path=ppt/slides/_rels/slide5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audio" Target="../media/audio8.wav"/><Relationship Id="rId7" Type="http://schemas.openxmlformats.org/officeDocument/2006/relationships/image" Target="../media/image47.pn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audio" Target="../media/audio17.wav"/><Relationship Id="rId4" Type="http://schemas.openxmlformats.org/officeDocument/2006/relationships/audio" Target="../media/audio13.wav"/></Relationships>
</file>

<file path=ppt/slides/_rels/slide5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audio" Target="../media/audio8.wav"/><Relationship Id="rId7" Type="http://schemas.openxmlformats.org/officeDocument/2006/relationships/image" Target="../media/image47.pn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audio" Target="../media/audio17.wav"/><Relationship Id="rId4" Type="http://schemas.openxmlformats.org/officeDocument/2006/relationships/audio" Target="../media/audio13.wav"/></Relationships>
</file>

<file path=ppt/slides/_rels/slide5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audio" Target="../media/audio8.wav"/><Relationship Id="rId7" Type="http://schemas.openxmlformats.org/officeDocument/2006/relationships/image" Target="../media/image49.png"/><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audio" Target="../media/audio17.wav"/><Relationship Id="rId4" Type="http://schemas.openxmlformats.org/officeDocument/2006/relationships/audio" Target="../media/audio13.wav"/></Relationships>
</file>

<file path=ppt/slides/_rels/slide5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audio" Target="../media/audio8.wav"/><Relationship Id="rId7" Type="http://schemas.openxmlformats.org/officeDocument/2006/relationships/image" Target="../media/image51.png"/><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audio" Target="../media/audio13.wav"/><Relationship Id="rId5" Type="http://schemas.openxmlformats.org/officeDocument/2006/relationships/audio" Target="../media/audio17.wav"/><Relationship Id="rId4" Type="http://schemas.openxmlformats.org/officeDocument/2006/relationships/audio" Target="../media/audio16.wav"/><Relationship Id="rId9" Type="http://schemas.openxmlformats.org/officeDocument/2006/relationships/image" Target="../media/image53.png"/></Relationships>
</file>

<file path=ppt/slides/_rels/slide59.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60.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61.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62.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audio" Target="../media/audio15.wav"/><Relationship Id="rId4" Type="http://schemas.openxmlformats.org/officeDocument/2006/relationships/audio" Target="../media/audio13.wav"/></Relationships>
</file>

<file path=ppt/slides/_rels/slide63.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64.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65.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audio" Target="../media/audio2.wav"/><Relationship Id="rId7"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1.wav"/><Relationship Id="rId4" Type="http://schemas.openxmlformats.org/officeDocument/2006/relationships/audio" Target="../media/audio13.wav"/></Relationships>
</file>

<file path=ppt/slides/_rels/slide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audio" Target="../media/audio2.wav"/><Relationship Id="rId7" Type="http://schemas.openxmlformats.org/officeDocument/2006/relationships/audio" Target="../media/audio15.wav"/><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1.wav"/><Relationship Id="rId4" Type="http://schemas.openxmlformats.org/officeDocument/2006/relationships/audio" Target="../media/audio1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3433763"/>
          </a:xfrm>
          <a:prstGeom prst="rect">
            <a:avLst/>
          </a:prstGeom>
          <a:solidFill>
            <a:srgbClr val="EAEAEA"/>
          </a:solidFill>
          <a:ln w="9525">
            <a:noFill/>
            <a:miter lim="800000"/>
            <a:headEnd/>
            <a:tailEnd/>
          </a:ln>
        </p:spPr>
        <p:txBody>
          <a:bodyPr/>
          <a:lstStyle/>
          <a:p>
            <a:pPr marL="625475" indent="-625475" eaLnBrk="0" hangingPunct="0">
              <a:spcBef>
                <a:spcPct val="20000"/>
              </a:spcBef>
            </a:pPr>
            <a:r>
              <a:rPr lang="en-US" altLang="en-US" b="1">
                <a:solidFill>
                  <a:srgbClr val="000000"/>
                </a:solidFill>
              </a:rPr>
              <a:t>Essential idea: </a:t>
            </a:r>
            <a:r>
              <a:rPr lang="en-US" altLang="en-US">
                <a:solidFill>
                  <a:srgbClr val="000000"/>
                </a:solidFill>
              </a:rPr>
              <a:t>Observers in relative uniform motion disagree on the numerical values of space and time coordinates for events, but agree with the numerical value of the speed of light in a vacuum. The Lorentz transformation equations relate the values in one reference frame to those in another. These equations replace the Galilean transformation equations that fail for speeds close to that of light.</a:t>
            </a:r>
          </a:p>
        </p:txBody>
      </p:sp>
      <p:sp>
        <p:nvSpPr>
          <p:cNvPr id="2051"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A: Relativity</a:t>
            </a:r>
            <a:br>
              <a:rPr lang="en-US" altLang="en-US" sz="2800" b="1" smtClean="0"/>
            </a:br>
            <a:r>
              <a:rPr lang="en-US" altLang="en-US" sz="2800" smtClean="0">
                <a:solidFill>
                  <a:schemeClr val="tx1"/>
                </a:solidFill>
              </a:rPr>
              <a:t>A.2 – Lorentz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858"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rPr>
              <a:t>The Lorentz-FitzGerald contraction</a:t>
            </a:r>
            <a:endParaRPr lang="en-US" altLang="en-US" sz="2000">
              <a:solidFill>
                <a:srgbClr val="000000"/>
              </a:solidFill>
              <a:latin typeface="Courier New" pitchFamily="49" charset="0"/>
              <a:cs typeface="Times New Roman" pitchFamily="18" charset="0"/>
            </a:endParaRPr>
          </a:p>
          <a:p>
            <a:pPr>
              <a:spcBef>
                <a:spcPct val="20000"/>
              </a:spcBef>
            </a:pPr>
            <a:r>
              <a:rPr lang="en-US" altLang="en-US">
                <a:solidFill>
                  <a:srgbClr val="000000"/>
                </a:solidFill>
                <a:sym typeface="Symbol" pitchFamily="18" charset="2"/>
              </a:rPr>
              <a:t>The experiment showed that no amount of slab rotation produced any interference whatsoever.</a:t>
            </a:r>
            <a:endParaRPr lang="en-US" altLang="en-US">
              <a:sym typeface="Symbol" pitchFamily="18" charset="2"/>
            </a:endParaRPr>
          </a:p>
          <a:p>
            <a:pPr>
              <a:spcBef>
                <a:spcPct val="20000"/>
              </a:spcBef>
            </a:pPr>
            <a:r>
              <a:rPr lang="en-US" altLang="en-US">
                <a:solidFill>
                  <a:srgbClr val="000000"/>
                </a:solidFill>
                <a:sym typeface="Symbol" pitchFamily="18" charset="2"/>
              </a:rPr>
              <a:t>These “null”</a:t>
            </a:r>
            <a:r>
              <a:rPr lang="en-US" altLang="en-US">
                <a:sym typeface="Symbol" pitchFamily="18" charset="2"/>
              </a:rPr>
              <a:t> </a:t>
            </a:r>
            <a:r>
              <a:rPr lang="en-US" altLang="en-US">
                <a:solidFill>
                  <a:srgbClr val="000000"/>
                </a:solidFill>
                <a:cs typeface="Times New Roman" pitchFamily="18" charset="0"/>
                <a:sym typeface="Symbol" pitchFamily="18" charset="2"/>
              </a:rPr>
              <a:t>results baffled scientists who thought that being a wave, light must (a) travel through a medium and (b) be subject to the Doppler effect. </a:t>
            </a:r>
          </a:p>
          <a:p>
            <a:pPr>
              <a:spcBef>
                <a:spcPct val="20000"/>
              </a:spcBef>
            </a:pPr>
            <a:r>
              <a:rPr lang="en-US" altLang="en-US">
                <a:solidFill>
                  <a:srgbClr val="000000"/>
                </a:solidFill>
                <a:cs typeface="Times New Roman" pitchFamily="18" charset="0"/>
                <a:sym typeface="Symbol" pitchFamily="18" charset="2"/>
              </a:rPr>
              <a:t>They gave the particular medium through which the light wave propagated the name </a:t>
            </a:r>
            <a:r>
              <a:rPr lang="en-US" altLang="en-US" b="1">
                <a:solidFill>
                  <a:srgbClr val="000000"/>
                </a:solidFill>
                <a:cs typeface="Times New Roman" pitchFamily="18" charset="0"/>
                <a:sym typeface="Symbol" pitchFamily="18" charset="2"/>
              </a:rPr>
              <a:t>ether</a:t>
            </a:r>
            <a:r>
              <a:rPr lang="en-US" altLang="en-US">
                <a:solidFill>
                  <a:srgbClr val="000000"/>
                </a:solidFill>
                <a:cs typeface="Times New Roman" pitchFamily="18" charset="0"/>
                <a:sym typeface="Symbol" pitchFamily="18" charset="2"/>
              </a:rPr>
              <a:t> and assumed that the ether permeated all of space, and even matter itself (like glass, and other transparent materials).</a:t>
            </a:r>
          </a:p>
          <a:p>
            <a:pPr>
              <a:spcBef>
                <a:spcPct val="20000"/>
              </a:spcBef>
            </a:pPr>
            <a:r>
              <a:rPr lang="en-US" altLang="en-US">
                <a:solidFill>
                  <a:srgbClr val="000000"/>
                </a:solidFill>
                <a:cs typeface="Times New Roman" pitchFamily="18" charset="0"/>
                <a:sym typeface="Symbol" pitchFamily="18" charset="2"/>
              </a:rPr>
              <a:t>The MM experiment was really a method to determine how fast Earth was moving through the ether, and thus of establishing an </a:t>
            </a:r>
            <a:r>
              <a:rPr lang="en-US" altLang="en-US" b="1">
                <a:solidFill>
                  <a:srgbClr val="000000"/>
                </a:solidFill>
                <a:cs typeface="Times New Roman" pitchFamily="18" charset="0"/>
                <a:sym typeface="Symbol" pitchFamily="18" charset="2"/>
              </a:rPr>
              <a:t>absolute frame of reference</a:t>
            </a:r>
            <a:r>
              <a:rPr lang="en-US" altLang="en-US">
                <a:solidFill>
                  <a:srgbClr val="000000"/>
                </a:solidFill>
                <a:cs typeface="Times New Roman" pitchFamily="18" charset="0"/>
                <a:sym typeface="Symbol" pitchFamily="18" charset="2"/>
              </a:rPr>
              <a:t>, that of the ether. </a:t>
            </a:r>
          </a:p>
        </p:txBody>
      </p:sp>
      <p:sp>
        <p:nvSpPr>
          <p:cNvPr id="11267"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73858">
                                            <p:txEl>
                                              <p:pRg st="1" end="1"/>
                                            </p:txEl>
                                          </p:spTgt>
                                        </p:tgtEl>
                                        <p:attrNameLst>
                                          <p:attrName>style.visibility</p:attrName>
                                        </p:attrNameLst>
                                      </p:cBhvr>
                                      <p:to>
                                        <p:strVal val="visible"/>
                                      </p:to>
                                    </p:set>
                                    <p:anim calcmode="lin" valueType="num">
                                      <p:cBhvr additive="base">
                                        <p:cTn id="7" dur="500" fill="hold"/>
                                        <p:tgtEl>
                                          <p:spTgt spid="127385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738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73858">
                                            <p:txEl>
                                              <p:pRg st="2" end="2"/>
                                            </p:txEl>
                                          </p:spTgt>
                                        </p:tgtEl>
                                        <p:attrNameLst>
                                          <p:attrName>style.visibility</p:attrName>
                                        </p:attrNameLst>
                                      </p:cBhvr>
                                      <p:to>
                                        <p:strVal val="visible"/>
                                      </p:to>
                                    </p:set>
                                    <p:anim calcmode="lin" valueType="num">
                                      <p:cBhvr additive="base">
                                        <p:cTn id="13" dur="500" fill="hold"/>
                                        <p:tgtEl>
                                          <p:spTgt spid="127385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738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73858">
                                            <p:txEl>
                                              <p:pRg st="3" end="3"/>
                                            </p:txEl>
                                          </p:spTgt>
                                        </p:tgtEl>
                                        <p:attrNameLst>
                                          <p:attrName>style.visibility</p:attrName>
                                        </p:attrNameLst>
                                      </p:cBhvr>
                                      <p:to>
                                        <p:strVal val="visible"/>
                                      </p:to>
                                    </p:set>
                                    <p:anim calcmode="lin" valueType="num">
                                      <p:cBhvr additive="base">
                                        <p:cTn id="19" dur="500" fill="hold"/>
                                        <p:tgtEl>
                                          <p:spTgt spid="127385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7385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73858">
                                            <p:txEl>
                                              <p:pRg st="4" end="4"/>
                                            </p:txEl>
                                          </p:spTgt>
                                        </p:tgtEl>
                                        <p:attrNameLst>
                                          <p:attrName>style.visibility</p:attrName>
                                        </p:attrNameLst>
                                      </p:cBhvr>
                                      <p:to>
                                        <p:strVal val="visible"/>
                                      </p:to>
                                    </p:set>
                                    <p:anim calcmode="lin" valueType="num">
                                      <p:cBhvr additive="base">
                                        <p:cTn id="25" dur="500" fill="hold"/>
                                        <p:tgtEl>
                                          <p:spTgt spid="127385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7385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02"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rPr>
              <a:t>The Lorentz-FitzGerald contraction</a:t>
            </a:r>
            <a:endParaRPr lang="en-US" altLang="en-US" sz="2000">
              <a:solidFill>
                <a:srgbClr val="000000"/>
              </a:solidFill>
              <a:latin typeface="Courier New" pitchFamily="49" charset="0"/>
              <a:cs typeface="Times New Roman" pitchFamily="18" charset="0"/>
            </a:endParaRP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An Irish physicist by the name of George               FitzGerald proposed that if the length of an                    object contracted in the direction of motion                           by a factor that was dependent on the speed                       of the object, then the null result could be                   explained.</a:t>
            </a:r>
          </a:p>
          <a:p>
            <a:pPr>
              <a:spcBef>
                <a:spcPct val="20000"/>
              </a:spcBef>
            </a:pPr>
            <a:r>
              <a:rPr lang="en-US" altLang="en-US">
                <a:solidFill>
                  <a:srgbClr val="000000"/>
                </a:solidFill>
                <a:cs typeface="Times New Roman" pitchFamily="18" charset="0"/>
                <a:sym typeface="Symbol" pitchFamily="18" charset="2"/>
              </a:rPr>
              <a:t>At the same time a mathematician by the                        name of H. A. Lorentz determined the same                    thing.</a:t>
            </a:r>
          </a:p>
          <a:p>
            <a:pPr>
              <a:spcBef>
                <a:spcPct val="20000"/>
              </a:spcBef>
            </a:pPr>
            <a:r>
              <a:rPr lang="en-US" altLang="en-US">
                <a:solidFill>
                  <a:srgbClr val="000000"/>
                </a:solidFill>
                <a:cs typeface="Times New Roman" pitchFamily="18" charset="0"/>
                <a:sym typeface="Symbol" pitchFamily="18" charset="2"/>
              </a:rPr>
              <a:t>The Lorentz-FitzGerald contraction was               determined to be given by</a:t>
            </a:r>
          </a:p>
          <a:p>
            <a:pPr>
              <a:spcBef>
                <a:spcPct val="20000"/>
              </a:spcBef>
            </a:pPr>
            <a:endParaRPr lang="en-US" altLang="en-US">
              <a:solidFill>
                <a:srgbClr val="000000"/>
              </a:solidFill>
              <a:cs typeface="Times New Roman" pitchFamily="18" charset="0"/>
              <a:sym typeface="Symbol" pitchFamily="18" charset="2"/>
            </a:endParaRPr>
          </a:p>
          <a:p>
            <a:pPr>
              <a:spcBef>
                <a:spcPts val="300"/>
              </a:spcBef>
            </a:pPr>
            <a:r>
              <a:rPr lang="en-US" altLang="en-US">
                <a:sym typeface="Symbol" pitchFamily="18" charset="2"/>
              </a:rPr>
              <a:t>where</a:t>
            </a:r>
            <a:r>
              <a:rPr lang="en-US" altLang="en-US" i="1">
                <a:sym typeface="Symbol" pitchFamily="18" charset="2"/>
              </a:rPr>
              <a:t> L</a:t>
            </a:r>
            <a:r>
              <a:rPr lang="en-US" altLang="en-US" baseline="-25000">
                <a:sym typeface="Symbol" pitchFamily="18" charset="2"/>
              </a:rPr>
              <a:t>0</a:t>
            </a:r>
            <a:r>
              <a:rPr lang="en-US" altLang="en-US">
                <a:sym typeface="Symbol" pitchFamily="18" charset="2"/>
              </a:rPr>
              <a:t> is the “rest”</a:t>
            </a:r>
            <a:r>
              <a:rPr lang="en-US" altLang="en-US" i="1" baseline="-25000">
                <a:solidFill>
                  <a:srgbClr val="000000"/>
                </a:solidFill>
                <a:cs typeface="Courier New" pitchFamily="49" charset="0"/>
                <a:sym typeface="Symbol" pitchFamily="18" charset="2"/>
              </a:rPr>
              <a:t> </a:t>
            </a:r>
            <a:r>
              <a:rPr lang="en-US" altLang="en-US">
                <a:solidFill>
                  <a:srgbClr val="000000"/>
                </a:solidFill>
                <a:cs typeface="Courier New" pitchFamily="49" charset="0"/>
                <a:sym typeface="Symbol" pitchFamily="18" charset="2"/>
              </a:rPr>
              <a:t>length of the object.</a:t>
            </a:r>
          </a:p>
        </p:txBody>
      </p:sp>
      <p:pic>
        <p:nvPicPr>
          <p:cNvPr id="1280006" name="Picture 6" descr="150px-George_Francis_FitzGerald"/>
          <p:cNvPicPr>
            <a:picLocks noChangeAspect="1" noChangeArrowheads="1"/>
          </p:cNvPicPr>
          <p:nvPr/>
        </p:nvPicPr>
        <p:blipFill>
          <a:blip r:embed="rId5" cstate="print"/>
          <a:srcRect t="2803" b="15771"/>
          <a:stretch>
            <a:fillRect/>
          </a:stretch>
        </p:blipFill>
        <p:spPr bwMode="auto">
          <a:xfrm>
            <a:off x="6869113" y="1243013"/>
            <a:ext cx="1836737" cy="2212975"/>
          </a:xfrm>
          <a:prstGeom prst="rect">
            <a:avLst/>
          </a:prstGeom>
          <a:ln>
            <a:noFill/>
          </a:ln>
          <a:effectLst>
            <a:outerShdw blurRad="292100" dist="139700" dir="2700000" algn="tl" rotWithShape="0">
              <a:srgbClr val="333333">
                <a:alpha val="65000"/>
              </a:srgbClr>
            </a:outerShdw>
          </a:effectLst>
        </p:spPr>
      </p:pic>
      <p:pic>
        <p:nvPicPr>
          <p:cNvPr id="1280004" name="Picture 4" descr="lorentz"/>
          <p:cNvPicPr>
            <a:picLocks noChangeAspect="1" noChangeArrowheads="1"/>
          </p:cNvPicPr>
          <p:nvPr/>
        </p:nvPicPr>
        <p:blipFill>
          <a:blip r:embed="rId6" cstate="print"/>
          <a:srcRect t="6140" b="7225"/>
          <a:stretch>
            <a:fillRect/>
          </a:stretch>
        </p:blipFill>
        <p:spPr bwMode="auto">
          <a:xfrm>
            <a:off x="6858000" y="3563938"/>
            <a:ext cx="1844675" cy="2284412"/>
          </a:xfrm>
          <a:prstGeom prst="rect">
            <a:avLst/>
          </a:prstGeom>
          <a:ln>
            <a:noFill/>
          </a:ln>
          <a:effectLst>
            <a:outerShdw blurRad="292100" dist="139700" dir="2700000" algn="tl" rotWithShape="0">
              <a:srgbClr val="333333">
                <a:alpha val="65000"/>
              </a:srgbClr>
            </a:outerShdw>
          </a:effectLst>
        </p:spPr>
      </p:pic>
      <p:sp>
        <p:nvSpPr>
          <p:cNvPr id="12293"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grpSp>
        <p:nvGrpSpPr>
          <p:cNvPr id="2" name="Group 13"/>
          <p:cNvGrpSpPr>
            <a:grpSpLocks/>
          </p:cNvGrpSpPr>
          <p:nvPr/>
        </p:nvGrpSpPr>
        <p:grpSpPr bwMode="auto">
          <a:xfrm>
            <a:off x="885825" y="6022975"/>
            <a:ext cx="7366000" cy="457200"/>
            <a:chOff x="510" y="1192"/>
            <a:chExt cx="4640" cy="288"/>
          </a:xfrm>
        </p:grpSpPr>
        <p:sp>
          <p:nvSpPr>
            <p:cNvPr id="12295" name="Text Box 13"/>
            <p:cNvSpPr txBox="1">
              <a:spLocks noChangeArrowheads="1"/>
            </p:cNvSpPr>
            <p:nvPr/>
          </p:nvSpPr>
          <p:spPr bwMode="auto">
            <a:xfrm>
              <a:off x="2367" y="1192"/>
              <a:ext cx="2783"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Lorentz-FitzGerald contraction</a:t>
              </a:r>
            </a:p>
          </p:txBody>
        </p:sp>
        <p:sp>
          <p:nvSpPr>
            <p:cNvPr id="12296" name="Rectangle 14"/>
            <p:cNvSpPr>
              <a:spLocks noChangeArrowheads="1"/>
            </p:cNvSpPr>
            <p:nvPr/>
          </p:nvSpPr>
          <p:spPr bwMode="auto">
            <a:xfrm>
              <a:off x="510" y="1194"/>
              <a:ext cx="4635" cy="285"/>
            </a:xfrm>
            <a:prstGeom prst="rect">
              <a:avLst/>
            </a:prstGeom>
            <a:noFill/>
            <a:ln w="12700">
              <a:solidFill>
                <a:schemeClr val="tx1"/>
              </a:solidFill>
              <a:miter lim="800000"/>
              <a:headEnd/>
              <a:tailEnd/>
            </a:ln>
          </p:spPr>
          <p:txBody>
            <a:bodyPr wrap="none" anchor="ctr"/>
            <a:lstStyle/>
            <a:p>
              <a:endParaRPr lang="en-US" altLang="en-US"/>
            </a:p>
          </p:txBody>
        </p:sp>
        <p:sp>
          <p:nvSpPr>
            <p:cNvPr id="12297" name="Rectangle 15"/>
            <p:cNvSpPr>
              <a:spLocks noChangeArrowheads="1"/>
            </p:cNvSpPr>
            <p:nvPr/>
          </p:nvSpPr>
          <p:spPr bwMode="auto">
            <a:xfrm>
              <a:off x="679" y="1213"/>
              <a:ext cx="2297" cy="202"/>
            </a:xfrm>
            <a:prstGeom prst="rect">
              <a:avLst/>
            </a:prstGeom>
            <a:noFill/>
            <a:ln w="9525">
              <a:noFill/>
              <a:miter lim="800000"/>
              <a:headEnd/>
              <a:tailEnd/>
            </a:ln>
          </p:spPr>
          <p:txBody>
            <a:bodyPr/>
            <a:lstStyle/>
            <a:p>
              <a:pPr>
                <a:lnSpc>
                  <a:spcPct val="90000"/>
                </a:lnSpc>
                <a:spcBef>
                  <a:spcPct val="20000"/>
                </a:spcBef>
              </a:pPr>
              <a:r>
                <a:rPr lang="en-US" altLang="en-US" i="1">
                  <a:sym typeface="Symbol" pitchFamily="18" charset="2"/>
                </a:rPr>
                <a:t>L</a:t>
              </a:r>
              <a:r>
                <a:rPr lang="en-US" altLang="en-US">
                  <a:sym typeface="Symbol" pitchFamily="18" charset="2"/>
                </a:rPr>
                <a:t> = </a:t>
              </a:r>
              <a:r>
                <a:rPr lang="en-US" altLang="en-US" i="1">
                  <a:solidFill>
                    <a:srgbClr val="000000"/>
                  </a:solidFill>
                  <a:cs typeface="Times New Roman" pitchFamily="18" charset="0"/>
                </a:rPr>
                <a:t>L</a:t>
              </a:r>
              <a:r>
                <a:rPr lang="en-US" altLang="en-US" baseline="-25000">
                  <a:solidFill>
                    <a:srgbClr val="000000"/>
                  </a:solidFill>
                  <a:cs typeface="Times New Roman" pitchFamily="18" charset="0"/>
                </a:rPr>
                <a:t>0   </a:t>
              </a:r>
              <a:r>
                <a:rPr lang="en-US" altLang="en-US">
                  <a:solidFill>
                    <a:srgbClr val="000000"/>
                  </a:solidFill>
                  <a:cs typeface="Times New Roman" pitchFamily="18" charset="0"/>
                </a:rPr>
                <a:t>1 – </a:t>
              </a:r>
              <a:r>
                <a:rPr lang="en-US" altLang="en-US" i="1">
                  <a:solidFill>
                    <a:srgbClr val="000000"/>
                  </a:solidFill>
                  <a:cs typeface="Times New Roman" pitchFamily="18" charset="0"/>
                </a:rPr>
                <a:t>v</a:t>
              </a:r>
              <a:r>
                <a:rPr lang="en-US" altLang="en-US" baseline="30000">
                  <a:solidFill>
                    <a:srgbClr val="000000"/>
                  </a:solidFill>
                  <a:cs typeface="Times New Roman" pitchFamily="18" charset="0"/>
                </a:rPr>
                <a:t>2 </a:t>
              </a:r>
              <a:r>
                <a:rPr lang="en-US" altLang="en-US" i="1">
                  <a:solidFill>
                    <a:srgbClr val="000000"/>
                  </a:solidFill>
                  <a:cs typeface="Times New Roman" pitchFamily="18" charset="0"/>
                </a:rPr>
                <a:t>/</a:t>
              </a:r>
              <a:r>
                <a:rPr lang="en-US" altLang="en-US">
                  <a:solidFill>
                    <a:srgbClr val="000000"/>
                  </a:solidFill>
                  <a:cs typeface="Times New Roman" pitchFamily="18" charset="0"/>
                </a:rPr>
                <a:t> </a:t>
              </a:r>
              <a:r>
                <a:rPr lang="en-US" altLang="en-US" i="1">
                  <a:solidFill>
                    <a:srgbClr val="000000"/>
                  </a:solidFill>
                  <a:cs typeface="Times New Roman" pitchFamily="18" charset="0"/>
                </a:rPr>
                <a:t>c</a:t>
              </a:r>
              <a:r>
                <a:rPr lang="en-US" altLang="en-US" baseline="30000">
                  <a:solidFill>
                    <a:srgbClr val="000000"/>
                  </a:solidFill>
                  <a:cs typeface="Times New Roman" pitchFamily="18" charset="0"/>
                </a:rPr>
                <a:t>2</a:t>
              </a:r>
              <a:endParaRPr lang="en-US" altLang="en-US" i="1" baseline="30000">
                <a:solidFill>
                  <a:srgbClr val="000000"/>
                </a:solidFill>
                <a:cs typeface="Courier New" pitchFamily="49" charset="0"/>
                <a:sym typeface="Symbol" pitchFamily="18" charset="2"/>
              </a:endParaRPr>
            </a:p>
          </p:txBody>
        </p:sp>
        <p:sp>
          <p:nvSpPr>
            <p:cNvPr id="12298" name="Freeform 16"/>
            <p:cNvSpPr>
              <a:spLocks/>
            </p:cNvSpPr>
            <p:nvPr/>
          </p:nvSpPr>
          <p:spPr bwMode="auto">
            <a:xfrm>
              <a:off x="1264" y="1223"/>
              <a:ext cx="965" cy="215"/>
            </a:xfrm>
            <a:custGeom>
              <a:avLst/>
              <a:gdLst>
                <a:gd name="T0" fmla="*/ 0 w 873"/>
                <a:gd name="T1" fmla="*/ 404 h 181"/>
                <a:gd name="T2" fmla="*/ 46 w 873"/>
                <a:gd name="T3" fmla="*/ 603 h 181"/>
                <a:gd name="T4" fmla="*/ 137 w 873"/>
                <a:gd name="T5" fmla="*/ 0 h 181"/>
                <a:gd name="T6" fmla="*/ 1760 w 873"/>
                <a:gd name="T7" fmla="*/ 0 h 181"/>
                <a:gd name="T8" fmla="*/ 0 60000 65536"/>
                <a:gd name="T9" fmla="*/ 0 60000 65536"/>
                <a:gd name="T10" fmla="*/ 0 60000 65536"/>
                <a:gd name="T11" fmla="*/ 0 60000 65536"/>
                <a:gd name="T12" fmla="*/ 0 w 873"/>
                <a:gd name="T13" fmla="*/ 0 h 181"/>
                <a:gd name="T14" fmla="*/ 873 w 873"/>
                <a:gd name="T15" fmla="*/ 181 h 181"/>
              </a:gdLst>
              <a:ahLst/>
              <a:cxnLst>
                <a:cxn ang="T8">
                  <a:pos x="T0" y="T1"/>
                </a:cxn>
                <a:cxn ang="T9">
                  <a:pos x="T2" y="T3"/>
                </a:cxn>
                <a:cxn ang="T10">
                  <a:pos x="T4" y="T5"/>
                </a:cxn>
                <a:cxn ang="T11">
                  <a:pos x="T6" y="T7"/>
                </a:cxn>
              </a:cxnLst>
              <a:rect l="T12" t="T13" r="T14" b="T15"/>
              <a:pathLst>
                <a:path w="873" h="181">
                  <a:moveTo>
                    <a:pt x="0" y="121"/>
                  </a:moveTo>
                  <a:lnTo>
                    <a:pt x="23" y="181"/>
                  </a:lnTo>
                  <a:lnTo>
                    <a:pt x="67" y="0"/>
                  </a:lnTo>
                  <a:lnTo>
                    <a:pt x="873" y="0"/>
                  </a:lnTo>
                </a:path>
              </a:pathLst>
            </a:custGeom>
            <a:noFill/>
            <a:ln w="9525">
              <a:solidFill>
                <a:schemeClr val="tx1"/>
              </a:solidFill>
              <a:round/>
              <a:headEnd/>
              <a:tailEnd/>
            </a:ln>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80002">
                                            <p:txEl>
                                              <p:pRg st="1" end="1"/>
                                            </p:txEl>
                                          </p:spTgt>
                                        </p:tgtEl>
                                        <p:attrNameLst>
                                          <p:attrName>style.visibility</p:attrName>
                                        </p:attrNameLst>
                                      </p:cBhvr>
                                      <p:to>
                                        <p:strVal val="visible"/>
                                      </p:to>
                                    </p:set>
                                    <p:anim calcmode="lin" valueType="num">
                                      <p:cBhvr additive="base">
                                        <p:cTn id="7" dur="500" fill="hold"/>
                                        <p:tgtEl>
                                          <p:spTgt spid="12800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00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280006"/>
                                        </p:tgtEl>
                                        <p:attrNameLst>
                                          <p:attrName>style.visibility</p:attrName>
                                        </p:attrNameLst>
                                      </p:cBhvr>
                                      <p:to>
                                        <p:strVal val="visible"/>
                                      </p:to>
                                    </p:set>
                                    <p:animEffect transition="in" filter="fade">
                                      <p:cBhvr>
                                        <p:cTn id="11" dur="2000"/>
                                        <p:tgtEl>
                                          <p:spTgt spid="12800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1280002">
                                            <p:txEl>
                                              <p:pRg st="2" end="2"/>
                                            </p:txEl>
                                          </p:spTgt>
                                        </p:tgtEl>
                                        <p:attrNameLst>
                                          <p:attrName>style.visibility</p:attrName>
                                        </p:attrNameLst>
                                      </p:cBhvr>
                                      <p:to>
                                        <p:strVal val="visible"/>
                                      </p:to>
                                    </p:set>
                                    <p:anim calcmode="lin" valueType="num">
                                      <p:cBhvr additive="base">
                                        <p:cTn id="16" dur="500" fill="hold"/>
                                        <p:tgtEl>
                                          <p:spTgt spid="1280002">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2800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par>
                                <p:cTn id="18" presetID="10" presetClass="entr" presetSubtype="0" fill="hold" nodeType="withEffect">
                                  <p:stCondLst>
                                    <p:cond delay="0"/>
                                  </p:stCondLst>
                                  <p:childTnLst>
                                    <p:set>
                                      <p:cBhvr>
                                        <p:cTn id="19" dur="1" fill="hold">
                                          <p:stCondLst>
                                            <p:cond delay="0"/>
                                          </p:stCondLst>
                                        </p:cTn>
                                        <p:tgtEl>
                                          <p:spTgt spid="1280004"/>
                                        </p:tgtEl>
                                        <p:attrNameLst>
                                          <p:attrName>style.visibility</p:attrName>
                                        </p:attrNameLst>
                                      </p:cBhvr>
                                      <p:to>
                                        <p:strVal val="visible"/>
                                      </p:to>
                                    </p:set>
                                    <p:animEffect transition="in" filter="fade">
                                      <p:cBhvr>
                                        <p:cTn id="20" dur="2000"/>
                                        <p:tgtEl>
                                          <p:spTgt spid="128000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80002">
                                            <p:txEl>
                                              <p:pRg st="3" end="3"/>
                                            </p:txEl>
                                          </p:spTgt>
                                        </p:tgtEl>
                                        <p:attrNameLst>
                                          <p:attrName>style.visibility</p:attrName>
                                        </p:attrNameLst>
                                      </p:cBhvr>
                                      <p:to>
                                        <p:strVal val="visible"/>
                                      </p:to>
                                    </p:set>
                                    <p:anim calcmode="lin" valueType="num">
                                      <p:cBhvr additive="base">
                                        <p:cTn id="25" dur="500" fill="hold"/>
                                        <p:tgtEl>
                                          <p:spTgt spid="128000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800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280002">
                                            <p:txEl>
                                              <p:pRg st="5" end="5"/>
                                            </p:txEl>
                                          </p:spTgt>
                                        </p:tgtEl>
                                        <p:attrNameLst>
                                          <p:attrName>style.visibility</p:attrName>
                                        </p:attrNameLst>
                                      </p:cBhvr>
                                      <p:to>
                                        <p:strVal val="visible"/>
                                      </p:to>
                                    </p:set>
                                    <p:anim calcmode="lin" valueType="num">
                                      <p:cBhvr additive="base">
                                        <p:cTn id="38" dur="500" fill="hold"/>
                                        <p:tgtEl>
                                          <p:spTgt spid="1280002">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8000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5800" y="1338263"/>
            <a:ext cx="7772400" cy="465137"/>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rPr>
              <a:t>The Lorentz-FitzGerald contraction</a:t>
            </a:r>
          </a:p>
        </p:txBody>
      </p:sp>
      <p:sp>
        <p:nvSpPr>
          <p:cNvPr id="1282059" name="Rectangle 11"/>
          <p:cNvSpPr>
            <a:spLocks noChangeArrowheads="1"/>
          </p:cNvSpPr>
          <p:nvPr/>
        </p:nvSpPr>
        <p:spPr bwMode="auto">
          <a:xfrm>
            <a:off x="692150" y="1785938"/>
            <a:ext cx="7772400" cy="5072062"/>
          </a:xfrm>
          <a:prstGeom prst="rect">
            <a:avLst/>
          </a:prstGeom>
          <a:solidFill>
            <a:srgbClr val="CCFFCC"/>
          </a:solidFill>
          <a:ln w="9525">
            <a:noFill/>
            <a:miter lim="800000"/>
            <a:headEnd/>
            <a:tailEnd/>
          </a:ln>
        </p:spPr>
        <p:txBody>
          <a:bodyPr/>
          <a:lstStyle/>
          <a:p>
            <a:endParaRPr lang="en-US" altLang="en-US"/>
          </a:p>
          <a:p>
            <a:pPr>
              <a:spcBef>
                <a:spcPts val="1800"/>
              </a:spcBef>
            </a:pPr>
            <a:r>
              <a:rPr lang="en-US" altLang="en-US"/>
              <a:t>PRACTICE: According to the Lorentz-FitzGerald contraction, what would be the length of a rocket ship which was traveling at 0.5</a:t>
            </a:r>
            <a:r>
              <a:rPr lang="en-US" altLang="en-US" i="1"/>
              <a:t>c </a:t>
            </a:r>
            <a:r>
              <a:rPr lang="en-US" altLang="en-US"/>
              <a:t>in the direction of its length, if its rest length were 60 m?</a:t>
            </a:r>
          </a:p>
          <a:p>
            <a:r>
              <a:rPr lang="en-US" altLang="en-US"/>
              <a:t>SOLUTION:</a:t>
            </a:r>
          </a:p>
          <a:p>
            <a:r>
              <a:rPr lang="en-US" altLang="en-US">
                <a:sym typeface="Symbol" pitchFamily="18" charset="2"/>
              </a:rPr>
              <a:t></a:t>
            </a:r>
            <a:r>
              <a:rPr lang="en-US" altLang="en-US"/>
              <a:t>Simply substitute values into                              : </a:t>
            </a:r>
          </a:p>
        </p:txBody>
      </p:sp>
      <p:grpSp>
        <p:nvGrpSpPr>
          <p:cNvPr id="2" name="Group 38"/>
          <p:cNvGrpSpPr>
            <a:grpSpLocks/>
          </p:cNvGrpSpPr>
          <p:nvPr/>
        </p:nvGrpSpPr>
        <p:grpSpPr bwMode="auto">
          <a:xfrm>
            <a:off x="809625" y="1892300"/>
            <a:ext cx="7366000" cy="457200"/>
            <a:chOff x="510" y="1192"/>
            <a:chExt cx="4640" cy="288"/>
          </a:xfrm>
        </p:grpSpPr>
        <p:sp>
          <p:nvSpPr>
            <p:cNvPr id="13345" name="Text Box 13"/>
            <p:cNvSpPr txBox="1">
              <a:spLocks noChangeArrowheads="1"/>
            </p:cNvSpPr>
            <p:nvPr/>
          </p:nvSpPr>
          <p:spPr bwMode="auto">
            <a:xfrm>
              <a:off x="2367" y="1192"/>
              <a:ext cx="2783"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Lorentz-FitzGerald contraction</a:t>
              </a:r>
            </a:p>
          </p:txBody>
        </p:sp>
        <p:sp>
          <p:nvSpPr>
            <p:cNvPr id="13346" name="Rectangle 14"/>
            <p:cNvSpPr>
              <a:spLocks noChangeArrowheads="1"/>
            </p:cNvSpPr>
            <p:nvPr/>
          </p:nvSpPr>
          <p:spPr bwMode="auto">
            <a:xfrm>
              <a:off x="510" y="1194"/>
              <a:ext cx="4635" cy="285"/>
            </a:xfrm>
            <a:prstGeom prst="rect">
              <a:avLst/>
            </a:prstGeom>
            <a:noFill/>
            <a:ln w="12700">
              <a:solidFill>
                <a:schemeClr val="tx1"/>
              </a:solidFill>
              <a:miter lim="800000"/>
              <a:headEnd/>
              <a:tailEnd/>
            </a:ln>
          </p:spPr>
          <p:txBody>
            <a:bodyPr wrap="none" anchor="ctr"/>
            <a:lstStyle/>
            <a:p>
              <a:endParaRPr lang="en-US" altLang="en-US"/>
            </a:p>
          </p:txBody>
        </p:sp>
        <p:sp>
          <p:nvSpPr>
            <p:cNvPr id="13347" name="Rectangle 15"/>
            <p:cNvSpPr>
              <a:spLocks noChangeArrowheads="1"/>
            </p:cNvSpPr>
            <p:nvPr/>
          </p:nvSpPr>
          <p:spPr bwMode="auto">
            <a:xfrm>
              <a:off x="679" y="1213"/>
              <a:ext cx="2297" cy="202"/>
            </a:xfrm>
            <a:prstGeom prst="rect">
              <a:avLst/>
            </a:prstGeom>
            <a:noFill/>
            <a:ln w="9525">
              <a:noFill/>
              <a:miter lim="800000"/>
              <a:headEnd/>
              <a:tailEnd/>
            </a:ln>
          </p:spPr>
          <p:txBody>
            <a:bodyPr/>
            <a:lstStyle/>
            <a:p>
              <a:pPr>
                <a:lnSpc>
                  <a:spcPct val="90000"/>
                </a:lnSpc>
                <a:spcBef>
                  <a:spcPct val="20000"/>
                </a:spcBef>
              </a:pPr>
              <a:r>
                <a:rPr lang="en-US" altLang="en-US" i="1">
                  <a:sym typeface="Symbol" pitchFamily="18" charset="2"/>
                </a:rPr>
                <a:t>L</a:t>
              </a:r>
              <a:r>
                <a:rPr lang="en-US" altLang="en-US">
                  <a:sym typeface="Symbol" pitchFamily="18" charset="2"/>
                </a:rPr>
                <a:t> = </a:t>
              </a:r>
              <a:r>
                <a:rPr lang="en-US" altLang="en-US" i="1">
                  <a:solidFill>
                    <a:srgbClr val="000000"/>
                  </a:solidFill>
                  <a:cs typeface="Times New Roman" pitchFamily="18" charset="0"/>
                </a:rPr>
                <a:t>L</a:t>
              </a:r>
              <a:r>
                <a:rPr lang="en-US" altLang="en-US" baseline="-25000">
                  <a:solidFill>
                    <a:srgbClr val="000000"/>
                  </a:solidFill>
                  <a:cs typeface="Times New Roman" pitchFamily="18" charset="0"/>
                </a:rPr>
                <a:t>0   </a:t>
              </a:r>
              <a:r>
                <a:rPr lang="en-US" altLang="en-US">
                  <a:solidFill>
                    <a:srgbClr val="000000"/>
                  </a:solidFill>
                  <a:cs typeface="Times New Roman" pitchFamily="18" charset="0"/>
                </a:rPr>
                <a:t>1 – </a:t>
              </a:r>
              <a:r>
                <a:rPr lang="en-US" altLang="en-US" i="1">
                  <a:solidFill>
                    <a:srgbClr val="000000"/>
                  </a:solidFill>
                  <a:cs typeface="Times New Roman" pitchFamily="18" charset="0"/>
                </a:rPr>
                <a:t>v</a:t>
              </a:r>
              <a:r>
                <a:rPr lang="en-US" altLang="en-US" baseline="30000">
                  <a:solidFill>
                    <a:srgbClr val="000000"/>
                  </a:solidFill>
                  <a:cs typeface="Times New Roman" pitchFamily="18" charset="0"/>
                </a:rPr>
                <a:t>2 </a:t>
              </a:r>
              <a:r>
                <a:rPr lang="en-US" altLang="en-US" i="1">
                  <a:solidFill>
                    <a:srgbClr val="000000"/>
                  </a:solidFill>
                  <a:cs typeface="Times New Roman" pitchFamily="18" charset="0"/>
                </a:rPr>
                <a:t>/</a:t>
              </a:r>
              <a:r>
                <a:rPr lang="en-US" altLang="en-US">
                  <a:solidFill>
                    <a:srgbClr val="000000"/>
                  </a:solidFill>
                  <a:cs typeface="Times New Roman" pitchFamily="18" charset="0"/>
                </a:rPr>
                <a:t> </a:t>
              </a:r>
              <a:r>
                <a:rPr lang="en-US" altLang="en-US" i="1">
                  <a:solidFill>
                    <a:srgbClr val="000000"/>
                  </a:solidFill>
                  <a:cs typeface="Times New Roman" pitchFamily="18" charset="0"/>
                </a:rPr>
                <a:t>c</a:t>
              </a:r>
              <a:r>
                <a:rPr lang="en-US" altLang="en-US" baseline="30000">
                  <a:solidFill>
                    <a:srgbClr val="000000"/>
                  </a:solidFill>
                  <a:cs typeface="Times New Roman" pitchFamily="18" charset="0"/>
                </a:rPr>
                <a:t>2</a:t>
              </a:r>
              <a:endParaRPr lang="en-US" altLang="en-US" i="1" baseline="30000">
                <a:solidFill>
                  <a:srgbClr val="000000"/>
                </a:solidFill>
                <a:cs typeface="Courier New" pitchFamily="49" charset="0"/>
                <a:sym typeface="Symbol" pitchFamily="18" charset="2"/>
              </a:endParaRPr>
            </a:p>
          </p:txBody>
        </p:sp>
        <p:sp>
          <p:nvSpPr>
            <p:cNvPr id="13348" name="Freeform 16"/>
            <p:cNvSpPr>
              <a:spLocks/>
            </p:cNvSpPr>
            <p:nvPr/>
          </p:nvSpPr>
          <p:spPr bwMode="auto">
            <a:xfrm>
              <a:off x="1264" y="1223"/>
              <a:ext cx="965" cy="215"/>
            </a:xfrm>
            <a:custGeom>
              <a:avLst/>
              <a:gdLst>
                <a:gd name="T0" fmla="*/ 0 w 873"/>
                <a:gd name="T1" fmla="*/ 404 h 181"/>
                <a:gd name="T2" fmla="*/ 46 w 873"/>
                <a:gd name="T3" fmla="*/ 603 h 181"/>
                <a:gd name="T4" fmla="*/ 137 w 873"/>
                <a:gd name="T5" fmla="*/ 0 h 181"/>
                <a:gd name="T6" fmla="*/ 1760 w 873"/>
                <a:gd name="T7" fmla="*/ 0 h 181"/>
                <a:gd name="T8" fmla="*/ 0 60000 65536"/>
                <a:gd name="T9" fmla="*/ 0 60000 65536"/>
                <a:gd name="T10" fmla="*/ 0 60000 65536"/>
                <a:gd name="T11" fmla="*/ 0 60000 65536"/>
                <a:gd name="T12" fmla="*/ 0 w 873"/>
                <a:gd name="T13" fmla="*/ 0 h 181"/>
                <a:gd name="T14" fmla="*/ 873 w 873"/>
                <a:gd name="T15" fmla="*/ 181 h 181"/>
              </a:gdLst>
              <a:ahLst/>
              <a:cxnLst>
                <a:cxn ang="T8">
                  <a:pos x="T0" y="T1"/>
                </a:cxn>
                <a:cxn ang="T9">
                  <a:pos x="T2" y="T3"/>
                </a:cxn>
                <a:cxn ang="T10">
                  <a:pos x="T4" y="T5"/>
                </a:cxn>
                <a:cxn ang="T11">
                  <a:pos x="T6" y="T7"/>
                </a:cxn>
              </a:cxnLst>
              <a:rect l="T12" t="T13" r="T14" b="T15"/>
              <a:pathLst>
                <a:path w="873" h="181">
                  <a:moveTo>
                    <a:pt x="0" y="121"/>
                  </a:moveTo>
                  <a:lnTo>
                    <a:pt x="23" y="181"/>
                  </a:lnTo>
                  <a:lnTo>
                    <a:pt x="67" y="0"/>
                  </a:lnTo>
                  <a:lnTo>
                    <a:pt x="873" y="0"/>
                  </a:lnTo>
                </a:path>
              </a:pathLst>
            </a:custGeom>
            <a:noFill/>
            <a:ln w="9525">
              <a:solidFill>
                <a:schemeClr val="tx1"/>
              </a:solidFill>
              <a:round/>
              <a:headEnd/>
              <a:tailEnd/>
            </a:ln>
          </p:spPr>
          <p:txBody>
            <a:bodyPr/>
            <a:lstStyle/>
            <a:p>
              <a:endParaRPr lang="en-US"/>
            </a:p>
          </p:txBody>
        </p:sp>
      </p:grpSp>
      <p:grpSp>
        <p:nvGrpSpPr>
          <p:cNvPr id="3" name="Group 23"/>
          <p:cNvGrpSpPr>
            <a:grpSpLocks/>
          </p:cNvGrpSpPr>
          <p:nvPr/>
        </p:nvGrpSpPr>
        <p:grpSpPr bwMode="auto">
          <a:xfrm>
            <a:off x="4837113" y="4237038"/>
            <a:ext cx="2636837" cy="320675"/>
            <a:chOff x="604" y="3753"/>
            <a:chExt cx="1661" cy="202"/>
          </a:xfrm>
        </p:grpSpPr>
        <p:sp>
          <p:nvSpPr>
            <p:cNvPr id="13343" name="Rectangle 21"/>
            <p:cNvSpPr>
              <a:spLocks noChangeArrowheads="1"/>
            </p:cNvSpPr>
            <p:nvPr/>
          </p:nvSpPr>
          <p:spPr bwMode="auto">
            <a:xfrm>
              <a:off x="604" y="3753"/>
              <a:ext cx="1661" cy="202"/>
            </a:xfrm>
            <a:prstGeom prst="rect">
              <a:avLst/>
            </a:prstGeom>
            <a:noFill/>
            <a:ln w="9525">
              <a:noFill/>
              <a:miter lim="800000"/>
              <a:headEnd/>
              <a:tailEnd/>
            </a:ln>
          </p:spPr>
          <p:txBody>
            <a:bodyPr/>
            <a:lstStyle/>
            <a:p>
              <a:pPr>
                <a:lnSpc>
                  <a:spcPct val="90000"/>
                </a:lnSpc>
                <a:spcBef>
                  <a:spcPct val="20000"/>
                </a:spcBef>
              </a:pPr>
              <a:r>
                <a:rPr lang="en-US" altLang="en-US" i="1">
                  <a:sym typeface="Symbol" pitchFamily="18" charset="2"/>
                </a:rPr>
                <a:t>L</a:t>
              </a:r>
              <a:r>
                <a:rPr lang="en-US" altLang="en-US">
                  <a:sym typeface="Symbol" pitchFamily="18" charset="2"/>
                </a:rPr>
                <a:t> = </a:t>
              </a:r>
              <a:r>
                <a:rPr lang="en-US" altLang="en-US" i="1">
                  <a:solidFill>
                    <a:srgbClr val="000000"/>
                  </a:solidFill>
                  <a:cs typeface="Times New Roman" pitchFamily="18" charset="0"/>
                </a:rPr>
                <a:t>L</a:t>
              </a:r>
              <a:r>
                <a:rPr lang="en-US" altLang="en-US" baseline="-25000">
                  <a:solidFill>
                    <a:srgbClr val="000000"/>
                  </a:solidFill>
                  <a:cs typeface="Times New Roman" pitchFamily="18" charset="0"/>
                </a:rPr>
                <a:t>0    </a:t>
              </a:r>
              <a:r>
                <a:rPr lang="en-US" altLang="en-US">
                  <a:solidFill>
                    <a:srgbClr val="000000"/>
                  </a:solidFill>
                  <a:cs typeface="Times New Roman" pitchFamily="18" charset="0"/>
                </a:rPr>
                <a:t>1 – </a:t>
              </a:r>
              <a:r>
                <a:rPr lang="en-US" altLang="en-US" i="1">
                  <a:solidFill>
                    <a:srgbClr val="000000"/>
                  </a:solidFill>
                  <a:cs typeface="Times New Roman" pitchFamily="18" charset="0"/>
                </a:rPr>
                <a:t>v</a:t>
              </a:r>
              <a:r>
                <a:rPr lang="en-US" altLang="en-US" baseline="30000">
                  <a:solidFill>
                    <a:srgbClr val="000000"/>
                  </a:solidFill>
                  <a:cs typeface="Times New Roman" pitchFamily="18" charset="0"/>
                </a:rPr>
                <a:t>2 </a:t>
              </a:r>
              <a:r>
                <a:rPr lang="en-US" altLang="en-US" i="1">
                  <a:solidFill>
                    <a:srgbClr val="000000"/>
                  </a:solidFill>
                  <a:cs typeface="Times New Roman" pitchFamily="18" charset="0"/>
                </a:rPr>
                <a:t>/</a:t>
              </a:r>
              <a:r>
                <a:rPr lang="en-US" altLang="en-US">
                  <a:solidFill>
                    <a:srgbClr val="000000"/>
                  </a:solidFill>
                  <a:cs typeface="Times New Roman" pitchFamily="18" charset="0"/>
                </a:rPr>
                <a:t> </a:t>
              </a:r>
              <a:r>
                <a:rPr lang="en-US" altLang="en-US" i="1">
                  <a:solidFill>
                    <a:srgbClr val="000000"/>
                  </a:solidFill>
                  <a:cs typeface="Times New Roman" pitchFamily="18" charset="0"/>
                </a:rPr>
                <a:t>c</a:t>
              </a:r>
              <a:r>
                <a:rPr lang="en-US" altLang="en-US" baseline="30000">
                  <a:solidFill>
                    <a:srgbClr val="000000"/>
                  </a:solidFill>
                  <a:cs typeface="Times New Roman" pitchFamily="18" charset="0"/>
                </a:rPr>
                <a:t>2</a:t>
              </a:r>
              <a:endParaRPr lang="en-US" altLang="en-US" i="1" baseline="30000">
                <a:solidFill>
                  <a:srgbClr val="000000"/>
                </a:solidFill>
                <a:cs typeface="Courier New" pitchFamily="49" charset="0"/>
                <a:sym typeface="Symbol" pitchFamily="18" charset="2"/>
              </a:endParaRPr>
            </a:p>
          </p:txBody>
        </p:sp>
        <p:sp>
          <p:nvSpPr>
            <p:cNvPr id="13344" name="Freeform 22"/>
            <p:cNvSpPr>
              <a:spLocks/>
            </p:cNvSpPr>
            <p:nvPr/>
          </p:nvSpPr>
          <p:spPr bwMode="auto">
            <a:xfrm>
              <a:off x="1251" y="3763"/>
              <a:ext cx="873" cy="181"/>
            </a:xfrm>
            <a:custGeom>
              <a:avLst/>
              <a:gdLst>
                <a:gd name="T0" fmla="*/ 0 w 873"/>
                <a:gd name="T1" fmla="*/ 121 h 181"/>
                <a:gd name="T2" fmla="*/ 23 w 873"/>
                <a:gd name="T3" fmla="*/ 181 h 181"/>
                <a:gd name="T4" fmla="*/ 67 w 873"/>
                <a:gd name="T5" fmla="*/ 0 h 181"/>
                <a:gd name="T6" fmla="*/ 873 w 873"/>
                <a:gd name="T7" fmla="*/ 0 h 181"/>
                <a:gd name="T8" fmla="*/ 0 60000 65536"/>
                <a:gd name="T9" fmla="*/ 0 60000 65536"/>
                <a:gd name="T10" fmla="*/ 0 60000 65536"/>
                <a:gd name="T11" fmla="*/ 0 60000 65536"/>
                <a:gd name="T12" fmla="*/ 0 w 873"/>
                <a:gd name="T13" fmla="*/ 0 h 181"/>
                <a:gd name="T14" fmla="*/ 873 w 873"/>
                <a:gd name="T15" fmla="*/ 181 h 181"/>
              </a:gdLst>
              <a:ahLst/>
              <a:cxnLst>
                <a:cxn ang="T8">
                  <a:pos x="T0" y="T1"/>
                </a:cxn>
                <a:cxn ang="T9">
                  <a:pos x="T2" y="T3"/>
                </a:cxn>
                <a:cxn ang="T10">
                  <a:pos x="T4" y="T5"/>
                </a:cxn>
                <a:cxn ang="T11">
                  <a:pos x="T6" y="T7"/>
                </a:cxn>
              </a:cxnLst>
              <a:rect l="T12" t="T13" r="T14" b="T15"/>
              <a:pathLst>
                <a:path w="873" h="181">
                  <a:moveTo>
                    <a:pt x="0" y="121"/>
                  </a:moveTo>
                  <a:lnTo>
                    <a:pt x="23" y="181"/>
                  </a:lnTo>
                  <a:lnTo>
                    <a:pt x="67" y="0"/>
                  </a:lnTo>
                  <a:lnTo>
                    <a:pt x="873" y="0"/>
                  </a:lnTo>
                </a:path>
              </a:pathLst>
            </a:custGeom>
            <a:noFill/>
            <a:ln w="9525">
              <a:solidFill>
                <a:schemeClr val="tx1"/>
              </a:solidFill>
              <a:round/>
              <a:headEnd/>
              <a:tailEnd/>
            </a:ln>
          </p:spPr>
          <p:txBody>
            <a:bodyPr/>
            <a:lstStyle/>
            <a:p>
              <a:endParaRPr lang="en-US"/>
            </a:p>
          </p:txBody>
        </p:sp>
      </p:grpSp>
      <p:grpSp>
        <p:nvGrpSpPr>
          <p:cNvPr id="4" name="Group 29"/>
          <p:cNvGrpSpPr>
            <a:grpSpLocks/>
          </p:cNvGrpSpPr>
          <p:nvPr/>
        </p:nvGrpSpPr>
        <p:grpSpPr bwMode="auto">
          <a:xfrm>
            <a:off x="1344613" y="4676775"/>
            <a:ext cx="4008437" cy="320675"/>
            <a:chOff x="1863" y="2715"/>
            <a:chExt cx="2525" cy="202"/>
          </a:xfrm>
        </p:grpSpPr>
        <p:sp>
          <p:nvSpPr>
            <p:cNvPr id="13341" name="Rectangle 25"/>
            <p:cNvSpPr>
              <a:spLocks noChangeArrowheads="1"/>
            </p:cNvSpPr>
            <p:nvPr/>
          </p:nvSpPr>
          <p:spPr bwMode="auto">
            <a:xfrm>
              <a:off x="1863" y="2715"/>
              <a:ext cx="2525" cy="202"/>
            </a:xfrm>
            <a:prstGeom prst="rect">
              <a:avLst/>
            </a:prstGeom>
            <a:noFill/>
            <a:ln w="9525">
              <a:noFill/>
              <a:miter lim="800000"/>
              <a:headEnd/>
              <a:tailEnd/>
            </a:ln>
          </p:spPr>
          <p:txBody>
            <a:bodyPr/>
            <a:lstStyle/>
            <a:p>
              <a:pPr>
                <a:lnSpc>
                  <a:spcPct val="90000"/>
                </a:lnSpc>
                <a:spcBef>
                  <a:spcPct val="20000"/>
                </a:spcBef>
              </a:pPr>
              <a:r>
                <a:rPr lang="en-US" altLang="en-US" i="1">
                  <a:sym typeface="Symbol" pitchFamily="18" charset="2"/>
                </a:rPr>
                <a:t>L</a:t>
              </a:r>
              <a:r>
                <a:rPr lang="en-US" altLang="en-US">
                  <a:sym typeface="Symbol" pitchFamily="18" charset="2"/>
                </a:rPr>
                <a:t> = </a:t>
              </a:r>
              <a:r>
                <a:rPr lang="en-US" altLang="en-US">
                  <a:solidFill>
                    <a:srgbClr val="000000"/>
                  </a:solidFill>
                  <a:cs typeface="Times New Roman" pitchFamily="18" charset="0"/>
                </a:rPr>
                <a:t>60</a:t>
              </a:r>
              <a:r>
                <a:rPr lang="en-US" altLang="en-US" baseline="-25000">
                  <a:solidFill>
                    <a:srgbClr val="000000"/>
                  </a:solidFill>
                  <a:cs typeface="Times New Roman" pitchFamily="18" charset="0"/>
                </a:rPr>
                <a:t>    </a:t>
              </a:r>
              <a:r>
                <a:rPr lang="en-US" altLang="en-US">
                  <a:solidFill>
                    <a:srgbClr val="000000"/>
                  </a:solidFill>
                  <a:cs typeface="Times New Roman" pitchFamily="18" charset="0"/>
                </a:rPr>
                <a:t>1 – (.5</a:t>
              </a:r>
              <a:r>
                <a:rPr lang="en-US" altLang="en-US" i="1">
                  <a:solidFill>
                    <a:srgbClr val="000000"/>
                  </a:solidFill>
                  <a:cs typeface="Times New Roman" pitchFamily="18" charset="0"/>
                </a:rPr>
                <a:t>c</a:t>
              </a:r>
              <a:r>
                <a:rPr lang="en-US" altLang="en-US">
                  <a:solidFill>
                    <a:srgbClr val="000000"/>
                  </a:solidFill>
                  <a:cs typeface="Times New Roman" pitchFamily="18" charset="0"/>
                </a:rPr>
                <a:t>)</a:t>
              </a:r>
              <a:r>
                <a:rPr lang="en-US" altLang="en-US" baseline="30000">
                  <a:solidFill>
                    <a:srgbClr val="000000"/>
                  </a:solidFill>
                  <a:cs typeface="Times New Roman" pitchFamily="18" charset="0"/>
                </a:rPr>
                <a:t>2 </a:t>
              </a:r>
              <a:r>
                <a:rPr lang="en-US" altLang="en-US" i="1">
                  <a:solidFill>
                    <a:srgbClr val="000000"/>
                  </a:solidFill>
                  <a:cs typeface="Times New Roman" pitchFamily="18" charset="0"/>
                </a:rPr>
                <a:t>/</a:t>
              </a:r>
              <a:r>
                <a:rPr lang="en-US" altLang="en-US">
                  <a:solidFill>
                    <a:srgbClr val="000000"/>
                  </a:solidFill>
                  <a:cs typeface="Times New Roman" pitchFamily="18" charset="0"/>
                </a:rPr>
                <a:t> </a:t>
              </a:r>
              <a:r>
                <a:rPr lang="en-US" altLang="en-US" i="1">
                  <a:solidFill>
                    <a:srgbClr val="000000"/>
                  </a:solidFill>
                  <a:cs typeface="Times New Roman" pitchFamily="18" charset="0"/>
                </a:rPr>
                <a:t>c</a:t>
              </a:r>
              <a:r>
                <a:rPr lang="en-US" altLang="en-US" baseline="30000">
                  <a:solidFill>
                    <a:srgbClr val="000000"/>
                  </a:solidFill>
                  <a:cs typeface="Times New Roman" pitchFamily="18" charset="0"/>
                </a:rPr>
                <a:t>2</a:t>
              </a:r>
              <a:endParaRPr lang="en-US" altLang="en-US" i="1" baseline="30000">
                <a:solidFill>
                  <a:srgbClr val="000000"/>
                </a:solidFill>
                <a:cs typeface="Courier New" pitchFamily="49" charset="0"/>
                <a:sym typeface="Symbol" pitchFamily="18" charset="2"/>
              </a:endParaRPr>
            </a:p>
          </p:txBody>
        </p:sp>
        <p:sp>
          <p:nvSpPr>
            <p:cNvPr id="13342" name="Freeform 26"/>
            <p:cNvSpPr>
              <a:spLocks/>
            </p:cNvSpPr>
            <p:nvPr/>
          </p:nvSpPr>
          <p:spPr bwMode="auto">
            <a:xfrm>
              <a:off x="2510" y="2721"/>
              <a:ext cx="1333" cy="185"/>
            </a:xfrm>
            <a:custGeom>
              <a:avLst/>
              <a:gdLst>
                <a:gd name="T0" fmla="*/ 0 w 1333"/>
                <a:gd name="T1" fmla="*/ 125 h 185"/>
                <a:gd name="T2" fmla="*/ 23 w 1333"/>
                <a:gd name="T3" fmla="*/ 185 h 185"/>
                <a:gd name="T4" fmla="*/ 67 w 1333"/>
                <a:gd name="T5" fmla="*/ 4 h 185"/>
                <a:gd name="T6" fmla="*/ 1333 w 1333"/>
                <a:gd name="T7" fmla="*/ 0 h 185"/>
                <a:gd name="T8" fmla="*/ 0 60000 65536"/>
                <a:gd name="T9" fmla="*/ 0 60000 65536"/>
                <a:gd name="T10" fmla="*/ 0 60000 65536"/>
                <a:gd name="T11" fmla="*/ 0 60000 65536"/>
                <a:gd name="T12" fmla="*/ 0 w 1333"/>
                <a:gd name="T13" fmla="*/ 0 h 185"/>
                <a:gd name="T14" fmla="*/ 1333 w 1333"/>
                <a:gd name="T15" fmla="*/ 185 h 185"/>
              </a:gdLst>
              <a:ahLst/>
              <a:cxnLst>
                <a:cxn ang="T8">
                  <a:pos x="T0" y="T1"/>
                </a:cxn>
                <a:cxn ang="T9">
                  <a:pos x="T2" y="T3"/>
                </a:cxn>
                <a:cxn ang="T10">
                  <a:pos x="T4" y="T5"/>
                </a:cxn>
                <a:cxn ang="T11">
                  <a:pos x="T6" y="T7"/>
                </a:cxn>
              </a:cxnLst>
              <a:rect l="T12" t="T13" r="T14" b="T15"/>
              <a:pathLst>
                <a:path w="1333" h="185">
                  <a:moveTo>
                    <a:pt x="0" y="125"/>
                  </a:moveTo>
                  <a:lnTo>
                    <a:pt x="23" y="185"/>
                  </a:lnTo>
                  <a:lnTo>
                    <a:pt x="67" y="4"/>
                  </a:lnTo>
                  <a:lnTo>
                    <a:pt x="1333" y="0"/>
                  </a:lnTo>
                </a:path>
              </a:pathLst>
            </a:custGeom>
            <a:noFill/>
            <a:ln w="9525">
              <a:solidFill>
                <a:schemeClr val="tx1"/>
              </a:solidFill>
              <a:round/>
              <a:headEnd/>
              <a:tailEnd/>
            </a:ln>
          </p:spPr>
          <p:txBody>
            <a:bodyPr/>
            <a:lstStyle/>
            <a:p>
              <a:endParaRPr lang="en-US"/>
            </a:p>
          </p:txBody>
        </p:sp>
      </p:grpSp>
      <p:grpSp>
        <p:nvGrpSpPr>
          <p:cNvPr id="5" name="Group 32"/>
          <p:cNvGrpSpPr>
            <a:grpSpLocks/>
          </p:cNvGrpSpPr>
          <p:nvPr/>
        </p:nvGrpSpPr>
        <p:grpSpPr bwMode="auto">
          <a:xfrm>
            <a:off x="1347788" y="5122863"/>
            <a:ext cx="3105150" cy="320675"/>
            <a:chOff x="1819" y="3126"/>
            <a:chExt cx="1956" cy="202"/>
          </a:xfrm>
        </p:grpSpPr>
        <p:sp>
          <p:nvSpPr>
            <p:cNvPr id="13339" name="Rectangle 27"/>
            <p:cNvSpPr>
              <a:spLocks noChangeArrowheads="1"/>
            </p:cNvSpPr>
            <p:nvPr/>
          </p:nvSpPr>
          <p:spPr bwMode="auto">
            <a:xfrm>
              <a:off x="1819" y="3126"/>
              <a:ext cx="1956" cy="202"/>
            </a:xfrm>
            <a:prstGeom prst="rect">
              <a:avLst/>
            </a:prstGeom>
            <a:noFill/>
            <a:ln w="9525">
              <a:noFill/>
              <a:miter lim="800000"/>
              <a:headEnd/>
              <a:tailEnd/>
            </a:ln>
          </p:spPr>
          <p:txBody>
            <a:bodyPr/>
            <a:lstStyle/>
            <a:p>
              <a:pPr>
                <a:lnSpc>
                  <a:spcPct val="90000"/>
                </a:lnSpc>
                <a:spcBef>
                  <a:spcPct val="20000"/>
                </a:spcBef>
              </a:pPr>
              <a:r>
                <a:rPr lang="en-US" altLang="en-US" i="1">
                  <a:sym typeface="Symbol" pitchFamily="18" charset="2"/>
                </a:rPr>
                <a:t>L</a:t>
              </a:r>
              <a:r>
                <a:rPr lang="en-US" altLang="en-US">
                  <a:sym typeface="Symbol" pitchFamily="18" charset="2"/>
                </a:rPr>
                <a:t> = </a:t>
              </a:r>
              <a:r>
                <a:rPr lang="en-US" altLang="en-US">
                  <a:solidFill>
                    <a:srgbClr val="000000"/>
                  </a:solidFill>
                  <a:cs typeface="Times New Roman" pitchFamily="18" charset="0"/>
                </a:rPr>
                <a:t>60</a:t>
              </a:r>
              <a:r>
                <a:rPr lang="en-US" altLang="en-US" baseline="-25000">
                  <a:solidFill>
                    <a:srgbClr val="000000"/>
                  </a:solidFill>
                  <a:cs typeface="Times New Roman" pitchFamily="18" charset="0"/>
                </a:rPr>
                <a:t>    </a:t>
              </a:r>
              <a:r>
                <a:rPr lang="en-US" altLang="en-US">
                  <a:solidFill>
                    <a:srgbClr val="000000"/>
                  </a:solidFill>
                  <a:cs typeface="Times New Roman" pitchFamily="18" charset="0"/>
                </a:rPr>
                <a:t>1 – .25</a:t>
              </a:r>
              <a:r>
                <a:rPr lang="en-US" altLang="en-US" i="1">
                  <a:solidFill>
                    <a:srgbClr val="000000"/>
                  </a:solidFill>
                  <a:cs typeface="Times New Roman" pitchFamily="18" charset="0"/>
                </a:rPr>
                <a:t>c</a:t>
              </a:r>
              <a:r>
                <a:rPr lang="en-US" altLang="en-US" baseline="30000">
                  <a:solidFill>
                    <a:srgbClr val="000000"/>
                  </a:solidFill>
                  <a:cs typeface="Times New Roman" pitchFamily="18" charset="0"/>
                </a:rPr>
                <a:t>2 </a:t>
              </a:r>
              <a:r>
                <a:rPr lang="en-US" altLang="en-US" i="1">
                  <a:solidFill>
                    <a:srgbClr val="000000"/>
                  </a:solidFill>
                  <a:cs typeface="Times New Roman" pitchFamily="18" charset="0"/>
                </a:rPr>
                <a:t>/</a:t>
              </a:r>
              <a:r>
                <a:rPr lang="en-US" altLang="en-US">
                  <a:solidFill>
                    <a:srgbClr val="000000"/>
                  </a:solidFill>
                  <a:cs typeface="Times New Roman" pitchFamily="18" charset="0"/>
                </a:rPr>
                <a:t> </a:t>
              </a:r>
              <a:r>
                <a:rPr lang="en-US" altLang="en-US" i="1">
                  <a:solidFill>
                    <a:srgbClr val="000000"/>
                  </a:solidFill>
                  <a:cs typeface="Times New Roman" pitchFamily="18" charset="0"/>
                </a:rPr>
                <a:t>c</a:t>
              </a:r>
              <a:r>
                <a:rPr lang="en-US" altLang="en-US" baseline="30000">
                  <a:solidFill>
                    <a:srgbClr val="000000"/>
                  </a:solidFill>
                  <a:cs typeface="Times New Roman" pitchFamily="18" charset="0"/>
                </a:rPr>
                <a:t>2</a:t>
              </a:r>
              <a:endParaRPr lang="en-US" altLang="en-US" i="1" baseline="30000">
                <a:solidFill>
                  <a:srgbClr val="000000"/>
                </a:solidFill>
                <a:cs typeface="Courier New" pitchFamily="49" charset="0"/>
                <a:sym typeface="Symbol" pitchFamily="18" charset="2"/>
              </a:endParaRPr>
            </a:p>
          </p:txBody>
        </p:sp>
        <p:sp>
          <p:nvSpPr>
            <p:cNvPr id="13340" name="Freeform 28"/>
            <p:cNvSpPr>
              <a:spLocks/>
            </p:cNvSpPr>
            <p:nvPr/>
          </p:nvSpPr>
          <p:spPr bwMode="auto">
            <a:xfrm>
              <a:off x="2466" y="3136"/>
              <a:ext cx="1240" cy="181"/>
            </a:xfrm>
            <a:custGeom>
              <a:avLst/>
              <a:gdLst>
                <a:gd name="T0" fmla="*/ 0 w 1240"/>
                <a:gd name="T1" fmla="*/ 121 h 181"/>
                <a:gd name="T2" fmla="*/ 23 w 1240"/>
                <a:gd name="T3" fmla="*/ 181 h 181"/>
                <a:gd name="T4" fmla="*/ 67 w 1240"/>
                <a:gd name="T5" fmla="*/ 0 h 181"/>
                <a:gd name="T6" fmla="*/ 1240 w 1240"/>
                <a:gd name="T7" fmla="*/ 2 h 181"/>
                <a:gd name="T8" fmla="*/ 0 60000 65536"/>
                <a:gd name="T9" fmla="*/ 0 60000 65536"/>
                <a:gd name="T10" fmla="*/ 0 60000 65536"/>
                <a:gd name="T11" fmla="*/ 0 60000 65536"/>
                <a:gd name="T12" fmla="*/ 0 w 1240"/>
                <a:gd name="T13" fmla="*/ 0 h 181"/>
                <a:gd name="T14" fmla="*/ 1240 w 1240"/>
                <a:gd name="T15" fmla="*/ 181 h 181"/>
              </a:gdLst>
              <a:ahLst/>
              <a:cxnLst>
                <a:cxn ang="T8">
                  <a:pos x="T0" y="T1"/>
                </a:cxn>
                <a:cxn ang="T9">
                  <a:pos x="T2" y="T3"/>
                </a:cxn>
                <a:cxn ang="T10">
                  <a:pos x="T4" y="T5"/>
                </a:cxn>
                <a:cxn ang="T11">
                  <a:pos x="T6" y="T7"/>
                </a:cxn>
              </a:cxnLst>
              <a:rect l="T12" t="T13" r="T14" b="T15"/>
              <a:pathLst>
                <a:path w="1240" h="181">
                  <a:moveTo>
                    <a:pt x="0" y="121"/>
                  </a:moveTo>
                  <a:lnTo>
                    <a:pt x="23" y="181"/>
                  </a:lnTo>
                  <a:lnTo>
                    <a:pt x="67" y="0"/>
                  </a:lnTo>
                  <a:lnTo>
                    <a:pt x="1240" y="2"/>
                  </a:lnTo>
                </a:path>
              </a:pathLst>
            </a:custGeom>
            <a:noFill/>
            <a:ln w="9525">
              <a:solidFill>
                <a:schemeClr val="tx1"/>
              </a:solidFill>
              <a:round/>
              <a:headEnd/>
              <a:tailEnd/>
            </a:ln>
          </p:spPr>
          <p:txBody>
            <a:bodyPr/>
            <a:lstStyle/>
            <a:p>
              <a:endParaRPr lang="en-US"/>
            </a:p>
          </p:txBody>
        </p:sp>
      </p:grpSp>
      <p:grpSp>
        <p:nvGrpSpPr>
          <p:cNvPr id="6" name="Group 35"/>
          <p:cNvGrpSpPr>
            <a:grpSpLocks/>
          </p:cNvGrpSpPr>
          <p:nvPr/>
        </p:nvGrpSpPr>
        <p:grpSpPr bwMode="auto">
          <a:xfrm>
            <a:off x="1355725" y="5562600"/>
            <a:ext cx="3105150" cy="320675"/>
            <a:chOff x="1888" y="3680"/>
            <a:chExt cx="1956" cy="202"/>
          </a:xfrm>
        </p:grpSpPr>
        <p:sp>
          <p:nvSpPr>
            <p:cNvPr id="13337" name="Rectangle 30"/>
            <p:cNvSpPr>
              <a:spLocks noChangeArrowheads="1"/>
            </p:cNvSpPr>
            <p:nvPr/>
          </p:nvSpPr>
          <p:spPr bwMode="auto">
            <a:xfrm>
              <a:off x="1888" y="3680"/>
              <a:ext cx="1956" cy="202"/>
            </a:xfrm>
            <a:prstGeom prst="rect">
              <a:avLst/>
            </a:prstGeom>
            <a:noFill/>
            <a:ln w="9525">
              <a:noFill/>
              <a:miter lim="800000"/>
              <a:headEnd/>
              <a:tailEnd/>
            </a:ln>
          </p:spPr>
          <p:txBody>
            <a:bodyPr/>
            <a:lstStyle/>
            <a:p>
              <a:pPr>
                <a:lnSpc>
                  <a:spcPct val="90000"/>
                </a:lnSpc>
                <a:spcBef>
                  <a:spcPct val="20000"/>
                </a:spcBef>
              </a:pPr>
              <a:r>
                <a:rPr lang="en-US" altLang="en-US" i="1">
                  <a:sym typeface="Symbol" pitchFamily="18" charset="2"/>
                </a:rPr>
                <a:t>L</a:t>
              </a:r>
              <a:r>
                <a:rPr lang="en-US" altLang="en-US">
                  <a:sym typeface="Symbol" pitchFamily="18" charset="2"/>
                </a:rPr>
                <a:t> = </a:t>
              </a:r>
              <a:r>
                <a:rPr lang="en-US" altLang="en-US">
                  <a:solidFill>
                    <a:srgbClr val="000000"/>
                  </a:solidFill>
                  <a:cs typeface="Times New Roman" pitchFamily="18" charset="0"/>
                </a:rPr>
                <a:t>60</a:t>
              </a:r>
              <a:r>
                <a:rPr lang="en-US" altLang="en-US" baseline="-25000">
                  <a:solidFill>
                    <a:srgbClr val="000000"/>
                  </a:solidFill>
                  <a:cs typeface="Times New Roman" pitchFamily="18" charset="0"/>
                </a:rPr>
                <a:t>    </a:t>
              </a:r>
              <a:r>
                <a:rPr lang="en-US" altLang="en-US">
                  <a:solidFill>
                    <a:srgbClr val="000000"/>
                  </a:solidFill>
                  <a:cs typeface="Times New Roman" pitchFamily="18" charset="0"/>
                </a:rPr>
                <a:t>1 – .25</a:t>
              </a:r>
              <a:endParaRPr lang="en-US" altLang="en-US" i="1" baseline="30000">
                <a:solidFill>
                  <a:srgbClr val="000000"/>
                </a:solidFill>
                <a:cs typeface="Courier New" pitchFamily="49" charset="0"/>
                <a:sym typeface="Symbol" pitchFamily="18" charset="2"/>
              </a:endParaRPr>
            </a:p>
          </p:txBody>
        </p:sp>
        <p:sp>
          <p:nvSpPr>
            <p:cNvPr id="13338" name="Freeform 31"/>
            <p:cNvSpPr>
              <a:spLocks/>
            </p:cNvSpPr>
            <p:nvPr/>
          </p:nvSpPr>
          <p:spPr bwMode="auto">
            <a:xfrm>
              <a:off x="2535" y="3690"/>
              <a:ext cx="806" cy="181"/>
            </a:xfrm>
            <a:custGeom>
              <a:avLst/>
              <a:gdLst>
                <a:gd name="T0" fmla="*/ 0 w 806"/>
                <a:gd name="T1" fmla="*/ 121 h 181"/>
                <a:gd name="T2" fmla="*/ 23 w 806"/>
                <a:gd name="T3" fmla="*/ 181 h 181"/>
                <a:gd name="T4" fmla="*/ 67 w 806"/>
                <a:gd name="T5" fmla="*/ 0 h 181"/>
                <a:gd name="T6" fmla="*/ 806 w 806"/>
                <a:gd name="T7" fmla="*/ 2 h 181"/>
                <a:gd name="T8" fmla="*/ 0 60000 65536"/>
                <a:gd name="T9" fmla="*/ 0 60000 65536"/>
                <a:gd name="T10" fmla="*/ 0 60000 65536"/>
                <a:gd name="T11" fmla="*/ 0 60000 65536"/>
                <a:gd name="T12" fmla="*/ 0 w 806"/>
                <a:gd name="T13" fmla="*/ 0 h 181"/>
                <a:gd name="T14" fmla="*/ 806 w 806"/>
                <a:gd name="T15" fmla="*/ 181 h 181"/>
              </a:gdLst>
              <a:ahLst/>
              <a:cxnLst>
                <a:cxn ang="T8">
                  <a:pos x="T0" y="T1"/>
                </a:cxn>
                <a:cxn ang="T9">
                  <a:pos x="T2" y="T3"/>
                </a:cxn>
                <a:cxn ang="T10">
                  <a:pos x="T4" y="T5"/>
                </a:cxn>
                <a:cxn ang="T11">
                  <a:pos x="T6" y="T7"/>
                </a:cxn>
              </a:cxnLst>
              <a:rect l="T12" t="T13" r="T14" b="T15"/>
              <a:pathLst>
                <a:path w="806" h="181">
                  <a:moveTo>
                    <a:pt x="0" y="121"/>
                  </a:moveTo>
                  <a:lnTo>
                    <a:pt x="23" y="181"/>
                  </a:lnTo>
                  <a:lnTo>
                    <a:pt x="67" y="0"/>
                  </a:lnTo>
                  <a:lnTo>
                    <a:pt x="806" y="2"/>
                  </a:lnTo>
                </a:path>
              </a:pathLst>
            </a:custGeom>
            <a:noFill/>
            <a:ln w="9525">
              <a:solidFill>
                <a:schemeClr val="tx1"/>
              </a:solidFill>
              <a:round/>
              <a:headEnd/>
              <a:tailEnd/>
            </a:ln>
          </p:spPr>
          <p:txBody>
            <a:bodyPr/>
            <a:lstStyle/>
            <a:p>
              <a:endParaRPr lang="en-US"/>
            </a:p>
          </p:txBody>
        </p:sp>
      </p:grpSp>
      <p:grpSp>
        <p:nvGrpSpPr>
          <p:cNvPr id="7" name="Group 38"/>
          <p:cNvGrpSpPr>
            <a:grpSpLocks/>
          </p:cNvGrpSpPr>
          <p:nvPr/>
        </p:nvGrpSpPr>
        <p:grpSpPr bwMode="auto">
          <a:xfrm>
            <a:off x="1357313" y="5992813"/>
            <a:ext cx="3105150" cy="320675"/>
            <a:chOff x="1986" y="4118"/>
            <a:chExt cx="1956" cy="202"/>
          </a:xfrm>
        </p:grpSpPr>
        <p:sp>
          <p:nvSpPr>
            <p:cNvPr id="13335" name="Rectangle 33"/>
            <p:cNvSpPr>
              <a:spLocks noChangeArrowheads="1"/>
            </p:cNvSpPr>
            <p:nvPr/>
          </p:nvSpPr>
          <p:spPr bwMode="auto">
            <a:xfrm>
              <a:off x="1986" y="4118"/>
              <a:ext cx="1956" cy="202"/>
            </a:xfrm>
            <a:prstGeom prst="rect">
              <a:avLst/>
            </a:prstGeom>
            <a:noFill/>
            <a:ln w="9525">
              <a:noFill/>
              <a:miter lim="800000"/>
              <a:headEnd/>
              <a:tailEnd/>
            </a:ln>
          </p:spPr>
          <p:txBody>
            <a:bodyPr/>
            <a:lstStyle/>
            <a:p>
              <a:pPr>
                <a:lnSpc>
                  <a:spcPct val="90000"/>
                </a:lnSpc>
                <a:spcBef>
                  <a:spcPct val="20000"/>
                </a:spcBef>
              </a:pPr>
              <a:r>
                <a:rPr lang="en-US" altLang="en-US" i="1">
                  <a:sym typeface="Symbol" pitchFamily="18" charset="2"/>
                </a:rPr>
                <a:t>L</a:t>
              </a:r>
              <a:r>
                <a:rPr lang="en-US" altLang="en-US">
                  <a:sym typeface="Symbol" pitchFamily="18" charset="2"/>
                </a:rPr>
                <a:t> = </a:t>
              </a:r>
              <a:r>
                <a:rPr lang="en-US" altLang="en-US">
                  <a:solidFill>
                    <a:srgbClr val="000000"/>
                  </a:solidFill>
                  <a:cs typeface="Times New Roman" pitchFamily="18" charset="0"/>
                </a:rPr>
                <a:t>60</a:t>
              </a:r>
              <a:r>
                <a:rPr lang="en-US" altLang="en-US" baseline="-25000">
                  <a:solidFill>
                    <a:srgbClr val="000000"/>
                  </a:solidFill>
                  <a:cs typeface="Times New Roman" pitchFamily="18" charset="0"/>
                </a:rPr>
                <a:t>    </a:t>
              </a:r>
              <a:r>
                <a:rPr lang="en-US" altLang="en-US">
                  <a:solidFill>
                    <a:srgbClr val="000000"/>
                  </a:solidFill>
                  <a:cs typeface="Times New Roman" pitchFamily="18" charset="0"/>
                </a:rPr>
                <a:t>0.75</a:t>
              </a:r>
              <a:endParaRPr lang="en-US" altLang="en-US" i="1" baseline="30000">
                <a:solidFill>
                  <a:srgbClr val="000000"/>
                </a:solidFill>
                <a:cs typeface="Courier New" pitchFamily="49" charset="0"/>
                <a:sym typeface="Symbol" pitchFamily="18" charset="2"/>
              </a:endParaRPr>
            </a:p>
          </p:txBody>
        </p:sp>
        <p:sp>
          <p:nvSpPr>
            <p:cNvPr id="13336" name="Freeform 34"/>
            <p:cNvSpPr>
              <a:spLocks/>
            </p:cNvSpPr>
            <p:nvPr/>
          </p:nvSpPr>
          <p:spPr bwMode="auto">
            <a:xfrm>
              <a:off x="2641" y="4128"/>
              <a:ext cx="535" cy="181"/>
            </a:xfrm>
            <a:custGeom>
              <a:avLst/>
              <a:gdLst>
                <a:gd name="T0" fmla="*/ 0 w 535"/>
                <a:gd name="T1" fmla="*/ 121 h 181"/>
                <a:gd name="T2" fmla="*/ 23 w 535"/>
                <a:gd name="T3" fmla="*/ 181 h 181"/>
                <a:gd name="T4" fmla="*/ 67 w 535"/>
                <a:gd name="T5" fmla="*/ 0 h 181"/>
                <a:gd name="T6" fmla="*/ 535 w 535"/>
                <a:gd name="T7" fmla="*/ 3 h 181"/>
                <a:gd name="T8" fmla="*/ 0 60000 65536"/>
                <a:gd name="T9" fmla="*/ 0 60000 65536"/>
                <a:gd name="T10" fmla="*/ 0 60000 65536"/>
                <a:gd name="T11" fmla="*/ 0 60000 65536"/>
                <a:gd name="T12" fmla="*/ 0 w 535"/>
                <a:gd name="T13" fmla="*/ 0 h 181"/>
                <a:gd name="T14" fmla="*/ 535 w 535"/>
                <a:gd name="T15" fmla="*/ 181 h 181"/>
              </a:gdLst>
              <a:ahLst/>
              <a:cxnLst>
                <a:cxn ang="T8">
                  <a:pos x="T0" y="T1"/>
                </a:cxn>
                <a:cxn ang="T9">
                  <a:pos x="T2" y="T3"/>
                </a:cxn>
                <a:cxn ang="T10">
                  <a:pos x="T4" y="T5"/>
                </a:cxn>
                <a:cxn ang="T11">
                  <a:pos x="T6" y="T7"/>
                </a:cxn>
              </a:cxnLst>
              <a:rect l="T12" t="T13" r="T14" b="T15"/>
              <a:pathLst>
                <a:path w="535" h="181">
                  <a:moveTo>
                    <a:pt x="0" y="121"/>
                  </a:moveTo>
                  <a:lnTo>
                    <a:pt x="23" y="181"/>
                  </a:lnTo>
                  <a:lnTo>
                    <a:pt x="67" y="0"/>
                  </a:lnTo>
                  <a:lnTo>
                    <a:pt x="535" y="3"/>
                  </a:lnTo>
                </a:path>
              </a:pathLst>
            </a:custGeom>
            <a:noFill/>
            <a:ln w="9525">
              <a:solidFill>
                <a:schemeClr val="tx1"/>
              </a:solidFill>
              <a:round/>
              <a:headEnd/>
              <a:tailEnd/>
            </a:ln>
          </p:spPr>
          <p:txBody>
            <a:bodyPr/>
            <a:lstStyle/>
            <a:p>
              <a:endParaRPr lang="en-US"/>
            </a:p>
          </p:txBody>
        </p:sp>
      </p:grpSp>
      <p:sp>
        <p:nvSpPr>
          <p:cNvPr id="1282084" name="Rectangle 36"/>
          <p:cNvSpPr>
            <a:spLocks noChangeArrowheads="1"/>
          </p:cNvSpPr>
          <p:nvPr/>
        </p:nvSpPr>
        <p:spPr bwMode="auto">
          <a:xfrm>
            <a:off x="1368425" y="6407150"/>
            <a:ext cx="1744663" cy="320675"/>
          </a:xfrm>
          <a:prstGeom prst="rect">
            <a:avLst/>
          </a:prstGeom>
          <a:noFill/>
          <a:ln w="9525">
            <a:noFill/>
            <a:miter lim="800000"/>
            <a:headEnd/>
            <a:tailEnd/>
          </a:ln>
        </p:spPr>
        <p:txBody>
          <a:bodyPr/>
          <a:lstStyle/>
          <a:p>
            <a:pPr>
              <a:lnSpc>
                <a:spcPct val="90000"/>
              </a:lnSpc>
              <a:spcBef>
                <a:spcPct val="20000"/>
              </a:spcBef>
            </a:pPr>
            <a:r>
              <a:rPr lang="en-US" altLang="en-US" i="1">
                <a:sym typeface="Symbol" pitchFamily="18" charset="2"/>
              </a:rPr>
              <a:t>L</a:t>
            </a:r>
            <a:r>
              <a:rPr lang="en-US" altLang="en-US">
                <a:sym typeface="Symbol" pitchFamily="18" charset="2"/>
              </a:rPr>
              <a:t> = </a:t>
            </a:r>
            <a:r>
              <a:rPr lang="en-US" altLang="en-US">
                <a:solidFill>
                  <a:srgbClr val="000000"/>
                </a:solidFill>
                <a:cs typeface="Times New Roman" pitchFamily="18" charset="0"/>
              </a:rPr>
              <a:t>52 m</a:t>
            </a:r>
            <a:endParaRPr lang="en-US" altLang="en-US" i="1" baseline="30000">
              <a:solidFill>
                <a:srgbClr val="000000"/>
              </a:solidFill>
              <a:cs typeface="Courier New" pitchFamily="49" charset="0"/>
              <a:sym typeface="Symbol" pitchFamily="18" charset="2"/>
            </a:endParaRPr>
          </a:p>
        </p:txBody>
      </p:sp>
      <p:sp>
        <p:nvSpPr>
          <p:cNvPr id="1282087" name="Line 39"/>
          <p:cNvSpPr>
            <a:spLocks noChangeShapeType="1"/>
          </p:cNvSpPr>
          <p:nvPr/>
        </p:nvSpPr>
        <p:spPr bwMode="auto">
          <a:xfrm>
            <a:off x="3473450" y="5316538"/>
            <a:ext cx="709613" cy="46037"/>
          </a:xfrm>
          <a:prstGeom prst="line">
            <a:avLst/>
          </a:prstGeom>
          <a:noFill/>
          <a:ln w="19050">
            <a:solidFill>
              <a:srgbClr val="FF0000"/>
            </a:solidFill>
            <a:round/>
            <a:headEnd/>
            <a:tailEnd/>
          </a:ln>
        </p:spPr>
        <p:txBody>
          <a:bodyPr/>
          <a:lstStyle/>
          <a:p>
            <a:endParaRPr lang="en-US"/>
          </a:p>
        </p:txBody>
      </p:sp>
      <p:grpSp>
        <p:nvGrpSpPr>
          <p:cNvPr id="8" name="Group 52"/>
          <p:cNvGrpSpPr>
            <a:grpSpLocks/>
          </p:cNvGrpSpPr>
          <p:nvPr/>
        </p:nvGrpSpPr>
        <p:grpSpPr bwMode="auto">
          <a:xfrm>
            <a:off x="5032375" y="4591050"/>
            <a:ext cx="2265363" cy="977900"/>
            <a:chOff x="3429" y="2664"/>
            <a:chExt cx="1427" cy="616"/>
          </a:xfrm>
        </p:grpSpPr>
        <p:pic>
          <p:nvPicPr>
            <p:cNvPr id="19475" name="Picture 45" descr="rocket-ship-shooting-hi"/>
            <p:cNvPicPr>
              <a:picLocks noChangeAspect="1" noChangeArrowheads="1"/>
            </p:cNvPicPr>
            <p:nvPr/>
          </p:nvPicPr>
          <p:blipFill>
            <a:blip r:embed="rId8" cstate="print"/>
            <a:srcRect/>
            <a:stretch>
              <a:fillRect/>
            </a:stretch>
          </p:blipFill>
          <p:spPr bwMode="auto">
            <a:xfrm rot="5400000">
              <a:off x="3634" y="2633"/>
              <a:ext cx="449" cy="846"/>
            </a:xfrm>
            <a:prstGeom prst="rect">
              <a:avLst/>
            </a:prstGeom>
            <a:ln>
              <a:noFill/>
            </a:ln>
            <a:effectLst>
              <a:outerShdw blurRad="292100" dist="139700" dir="2700000" algn="tl" rotWithShape="0">
                <a:srgbClr val="333333">
                  <a:alpha val="65000"/>
                </a:srgbClr>
              </a:outerShdw>
            </a:effectLst>
          </p:spPr>
        </p:pic>
        <p:sp>
          <p:nvSpPr>
            <p:cNvPr id="13333" name="Text Box 47"/>
            <p:cNvSpPr txBox="1">
              <a:spLocks noChangeArrowheads="1"/>
            </p:cNvSpPr>
            <p:nvPr/>
          </p:nvSpPr>
          <p:spPr bwMode="auto">
            <a:xfrm>
              <a:off x="4227" y="2821"/>
              <a:ext cx="629" cy="288"/>
            </a:xfrm>
            <a:prstGeom prst="rect">
              <a:avLst/>
            </a:prstGeom>
            <a:noFill/>
            <a:ln w="9525">
              <a:noFill/>
              <a:miter lim="800000"/>
              <a:headEnd/>
              <a:tailEnd/>
            </a:ln>
          </p:spPr>
          <p:txBody>
            <a:bodyPr>
              <a:spAutoFit/>
            </a:bodyPr>
            <a:lstStyle/>
            <a:p>
              <a:pPr>
                <a:spcBef>
                  <a:spcPct val="50000"/>
                </a:spcBef>
              </a:pPr>
              <a:r>
                <a:rPr lang="en-US" altLang="en-US" i="1">
                  <a:solidFill>
                    <a:schemeClr val="accent2"/>
                  </a:solidFill>
                </a:rPr>
                <a:t>v</a:t>
              </a:r>
              <a:r>
                <a:rPr lang="en-US" altLang="en-US">
                  <a:solidFill>
                    <a:schemeClr val="accent2"/>
                  </a:solidFill>
                </a:rPr>
                <a:t> = 0</a:t>
              </a:r>
              <a:endParaRPr lang="en-US" altLang="en-US" i="1">
                <a:solidFill>
                  <a:schemeClr val="accent2"/>
                </a:solidFill>
              </a:endParaRPr>
            </a:p>
          </p:txBody>
        </p:sp>
        <p:sp>
          <p:nvSpPr>
            <p:cNvPr id="13334" name="Text Box 50"/>
            <p:cNvSpPr txBox="1">
              <a:spLocks noChangeArrowheads="1"/>
            </p:cNvSpPr>
            <p:nvPr/>
          </p:nvSpPr>
          <p:spPr bwMode="auto">
            <a:xfrm>
              <a:off x="3709" y="2664"/>
              <a:ext cx="543" cy="288"/>
            </a:xfrm>
            <a:prstGeom prst="rect">
              <a:avLst/>
            </a:prstGeom>
            <a:noFill/>
            <a:ln w="9525">
              <a:noFill/>
              <a:miter lim="800000"/>
              <a:headEnd/>
              <a:tailEnd/>
            </a:ln>
          </p:spPr>
          <p:txBody>
            <a:bodyPr wrap="none">
              <a:spAutoFit/>
            </a:bodyPr>
            <a:lstStyle/>
            <a:p>
              <a:r>
                <a:rPr lang="en-US" altLang="en-US">
                  <a:solidFill>
                    <a:schemeClr val="accent2"/>
                  </a:solidFill>
                </a:rPr>
                <a:t>60 m</a:t>
              </a:r>
            </a:p>
          </p:txBody>
        </p:sp>
      </p:grpSp>
      <p:grpSp>
        <p:nvGrpSpPr>
          <p:cNvPr id="9" name="Group 53"/>
          <p:cNvGrpSpPr>
            <a:grpSpLocks/>
          </p:cNvGrpSpPr>
          <p:nvPr/>
        </p:nvGrpSpPr>
        <p:grpSpPr bwMode="auto">
          <a:xfrm>
            <a:off x="5059363" y="5497513"/>
            <a:ext cx="2795587" cy="971550"/>
            <a:chOff x="3473" y="3204"/>
            <a:chExt cx="1761" cy="612"/>
          </a:xfrm>
        </p:grpSpPr>
        <p:pic>
          <p:nvPicPr>
            <p:cNvPr id="19471" name="Picture 46" descr="rocket-ship-shooting-hi"/>
            <p:cNvPicPr>
              <a:picLocks noChangeArrowheads="1"/>
            </p:cNvPicPr>
            <p:nvPr/>
          </p:nvPicPr>
          <p:blipFill>
            <a:blip r:embed="rId9" cstate="print"/>
            <a:srcRect/>
            <a:stretch>
              <a:fillRect/>
            </a:stretch>
          </p:blipFill>
          <p:spPr bwMode="auto">
            <a:xfrm rot="5400000">
              <a:off x="3608" y="3232"/>
              <a:ext cx="449" cy="719"/>
            </a:xfrm>
            <a:prstGeom prst="rect">
              <a:avLst/>
            </a:prstGeom>
            <a:ln>
              <a:noFill/>
            </a:ln>
            <a:effectLst>
              <a:outerShdw blurRad="292100" dist="139700" dir="2700000" algn="tl" rotWithShape="0">
                <a:srgbClr val="333333">
                  <a:alpha val="65000"/>
                </a:srgbClr>
              </a:outerShdw>
            </a:effectLst>
          </p:spPr>
        </p:pic>
        <p:sp>
          <p:nvSpPr>
            <p:cNvPr id="13329" name="Line 48"/>
            <p:cNvSpPr>
              <a:spLocks noChangeShapeType="1"/>
            </p:cNvSpPr>
            <p:nvPr/>
          </p:nvSpPr>
          <p:spPr bwMode="auto">
            <a:xfrm>
              <a:off x="4250" y="3585"/>
              <a:ext cx="841" cy="0"/>
            </a:xfrm>
            <a:prstGeom prst="line">
              <a:avLst/>
            </a:prstGeom>
            <a:noFill/>
            <a:ln w="28575">
              <a:solidFill>
                <a:schemeClr val="tx1"/>
              </a:solidFill>
              <a:round/>
              <a:headEnd/>
              <a:tailEnd type="triangle" w="med" len="med"/>
            </a:ln>
          </p:spPr>
          <p:txBody>
            <a:bodyPr/>
            <a:lstStyle/>
            <a:p>
              <a:endParaRPr lang="en-US"/>
            </a:p>
          </p:txBody>
        </p:sp>
        <p:sp>
          <p:nvSpPr>
            <p:cNvPr id="13330" name="Text Box 49"/>
            <p:cNvSpPr txBox="1">
              <a:spLocks noChangeArrowheads="1"/>
            </p:cNvSpPr>
            <p:nvPr/>
          </p:nvSpPr>
          <p:spPr bwMode="auto">
            <a:xfrm>
              <a:off x="4249" y="3325"/>
              <a:ext cx="985" cy="288"/>
            </a:xfrm>
            <a:prstGeom prst="rect">
              <a:avLst/>
            </a:prstGeom>
            <a:noFill/>
            <a:ln w="9525">
              <a:noFill/>
              <a:miter lim="800000"/>
              <a:headEnd/>
              <a:tailEnd/>
            </a:ln>
          </p:spPr>
          <p:txBody>
            <a:bodyPr>
              <a:spAutoFit/>
            </a:bodyPr>
            <a:lstStyle/>
            <a:p>
              <a:pPr>
                <a:spcBef>
                  <a:spcPct val="50000"/>
                </a:spcBef>
              </a:pPr>
              <a:r>
                <a:rPr lang="en-US" altLang="en-US" i="1">
                  <a:solidFill>
                    <a:schemeClr val="accent2"/>
                  </a:solidFill>
                </a:rPr>
                <a:t>v</a:t>
              </a:r>
              <a:r>
                <a:rPr lang="en-US" altLang="en-US">
                  <a:solidFill>
                    <a:schemeClr val="accent2"/>
                  </a:solidFill>
                </a:rPr>
                <a:t> = 0.5</a:t>
              </a:r>
              <a:r>
                <a:rPr lang="en-US" altLang="en-US" i="1">
                  <a:solidFill>
                    <a:schemeClr val="accent2"/>
                  </a:solidFill>
                </a:rPr>
                <a:t>c</a:t>
              </a:r>
            </a:p>
          </p:txBody>
        </p:sp>
        <p:sp>
          <p:nvSpPr>
            <p:cNvPr id="13331" name="Text Box 51"/>
            <p:cNvSpPr txBox="1">
              <a:spLocks noChangeArrowheads="1"/>
            </p:cNvSpPr>
            <p:nvPr/>
          </p:nvSpPr>
          <p:spPr bwMode="auto">
            <a:xfrm>
              <a:off x="3736" y="3204"/>
              <a:ext cx="543" cy="288"/>
            </a:xfrm>
            <a:prstGeom prst="rect">
              <a:avLst/>
            </a:prstGeom>
            <a:noFill/>
            <a:ln w="9525">
              <a:noFill/>
              <a:miter lim="800000"/>
              <a:headEnd/>
              <a:tailEnd/>
            </a:ln>
          </p:spPr>
          <p:txBody>
            <a:bodyPr wrap="none">
              <a:spAutoFit/>
            </a:bodyPr>
            <a:lstStyle/>
            <a:p>
              <a:r>
                <a:rPr lang="en-US" altLang="en-US">
                  <a:solidFill>
                    <a:schemeClr val="accent2"/>
                  </a:solidFill>
                </a:rPr>
                <a:t>52 m</a:t>
              </a:r>
            </a:p>
          </p:txBody>
        </p:sp>
      </p:grpSp>
      <p:sp>
        <p:nvSpPr>
          <p:cNvPr id="13326"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sp>
        <p:nvSpPr>
          <p:cNvPr id="1277978" name="Text Box 26"/>
          <p:cNvSpPr txBox="1">
            <a:spLocks noChangeArrowheads="1"/>
          </p:cNvSpPr>
          <p:nvPr/>
        </p:nvSpPr>
        <p:spPr bwMode="auto">
          <a:xfrm>
            <a:off x="2886075" y="6380163"/>
            <a:ext cx="4924425" cy="457200"/>
          </a:xfrm>
          <a:prstGeom prst="rect">
            <a:avLst/>
          </a:prstGeom>
          <a:noFill/>
          <a:ln w="9525">
            <a:noFill/>
            <a:miter lim="800000"/>
            <a:headEnd/>
            <a:tailEnd/>
          </a:ln>
        </p:spPr>
        <p:txBody>
          <a:bodyPr>
            <a:spAutoFit/>
          </a:bodyPr>
          <a:lstStyle/>
          <a:p>
            <a:r>
              <a:rPr lang="en-US" altLang="en-US">
                <a:solidFill>
                  <a:schemeClr val="hlink"/>
                </a:solidFill>
              </a:rPr>
              <a:t>This is a 15% reduction in length!</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282059">
                                            <p:txEl>
                                              <p:pRg st="1" end="1"/>
                                            </p:txEl>
                                          </p:spTgt>
                                        </p:tgtEl>
                                        <p:attrNameLst>
                                          <p:attrName>style.visibility</p:attrName>
                                        </p:attrNameLst>
                                      </p:cBhvr>
                                      <p:to>
                                        <p:strVal val="visible"/>
                                      </p:to>
                                    </p:set>
                                    <p:anim calcmode="lin" valueType="num">
                                      <p:cBhvr additive="base">
                                        <p:cTn id="14" dur="500" fill="hold"/>
                                        <p:tgtEl>
                                          <p:spTgt spid="1282059">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28205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282059">
                                            <p:txEl>
                                              <p:pRg st="2" end="2"/>
                                            </p:txEl>
                                          </p:spTgt>
                                        </p:tgtEl>
                                        <p:attrNameLst>
                                          <p:attrName>style.visibility</p:attrName>
                                        </p:attrNameLst>
                                      </p:cBhvr>
                                      <p:to>
                                        <p:strVal val="visible"/>
                                      </p:to>
                                    </p:set>
                                    <p:anim calcmode="lin" valueType="num">
                                      <p:cBhvr additive="base">
                                        <p:cTn id="20" dur="500" fill="hold"/>
                                        <p:tgtEl>
                                          <p:spTgt spid="1282059">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8205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282059">
                                            <p:txEl>
                                              <p:pRg st="3" end="3"/>
                                            </p:txEl>
                                          </p:spTgt>
                                        </p:tgtEl>
                                        <p:attrNameLst>
                                          <p:attrName>style.visibility</p:attrName>
                                        </p:attrNameLst>
                                      </p:cBhvr>
                                      <p:to>
                                        <p:strVal val="visible"/>
                                      </p:to>
                                    </p:set>
                                    <p:anim calcmode="lin" valueType="num">
                                      <p:cBhvr additive="base">
                                        <p:cTn id="26" dur="500" fill="hold"/>
                                        <p:tgtEl>
                                          <p:spTgt spid="1282059">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8205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par>
                                <p:cTn id="28" presetID="2" presetClass="entr" presetSubtype="4"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282087"/>
                                        </p:tgtEl>
                                        <p:attrNameLst>
                                          <p:attrName>style.visibility</p:attrName>
                                        </p:attrNameLst>
                                      </p:cBhvr>
                                      <p:to>
                                        <p:strVal val="visible"/>
                                      </p:to>
                                    </p:set>
                                    <p:animEffect transition="in" filter="wipe(left)">
                                      <p:cBhvr>
                                        <p:cTn id="48" dur="500"/>
                                        <p:tgtEl>
                                          <p:spTgt spid="1282087"/>
                                        </p:tgtEl>
                                      </p:cBhvr>
                                    </p:animEffect>
                                  </p:childTnLst>
                                  <p:subTnLst>
                                    <p:audio>
                                      <p:cMediaNode>
                                        <p:cTn display="0" masterRel="sameClick">
                                          <p:stCondLst>
                                            <p:cond evt="begin" delay="0">
                                              <p:tn val="46"/>
                                            </p:cond>
                                          </p:stCondLst>
                                          <p:endCondLst>
                                            <p:cond evt="onStopAudio" delay="0">
                                              <p:tgtEl>
                                                <p:sldTgt/>
                                              </p:tgtEl>
                                            </p:cond>
                                          </p:endCondLst>
                                        </p:cTn>
                                        <p:tgtEl>
                                          <p:sndTgt r:embed="rId5" name="cashreg.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ppt_x"/>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282084"/>
                                        </p:tgtEl>
                                        <p:attrNameLst>
                                          <p:attrName>style.visibility</p:attrName>
                                        </p:attrNameLst>
                                      </p:cBhvr>
                                      <p:to>
                                        <p:strVal val="visible"/>
                                      </p:to>
                                    </p:set>
                                    <p:anim calcmode="lin" valueType="num">
                                      <p:cBhvr additive="base">
                                        <p:cTn id="65" dur="500" fill="hold"/>
                                        <p:tgtEl>
                                          <p:spTgt spid="1282084"/>
                                        </p:tgtEl>
                                        <p:attrNameLst>
                                          <p:attrName>ppt_x</p:attrName>
                                        </p:attrNameLst>
                                      </p:cBhvr>
                                      <p:tavLst>
                                        <p:tav tm="0">
                                          <p:val>
                                            <p:strVal val="#ppt_x"/>
                                          </p:val>
                                        </p:tav>
                                        <p:tav tm="100000">
                                          <p:val>
                                            <p:strVal val="#ppt_x"/>
                                          </p:val>
                                        </p:tav>
                                      </p:tavLst>
                                    </p:anim>
                                    <p:anim calcmode="lin" valueType="num">
                                      <p:cBhvr additive="base">
                                        <p:cTn id="66" dur="500" fill="hold"/>
                                        <p:tgtEl>
                                          <p:spTgt spid="128208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6" presetClass="entr" presetSubtype="0" fill="hold"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ipe(down)">
                                      <p:cBhvr>
                                        <p:cTn id="71" dur="580">
                                          <p:stCondLst>
                                            <p:cond delay="0"/>
                                          </p:stCondLst>
                                        </p:cTn>
                                        <p:tgtEl>
                                          <p:spTgt spid="8"/>
                                        </p:tgtEl>
                                      </p:cBhvr>
                                    </p:animEffect>
                                    <p:anim calcmode="lin" valueType="num">
                                      <p:cBhvr>
                                        <p:cTn id="7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7" dur="26">
                                          <p:stCondLst>
                                            <p:cond delay="650"/>
                                          </p:stCondLst>
                                        </p:cTn>
                                        <p:tgtEl>
                                          <p:spTgt spid="8"/>
                                        </p:tgtEl>
                                      </p:cBhvr>
                                      <p:to x="100000" y="60000"/>
                                    </p:animScale>
                                    <p:animScale>
                                      <p:cBhvr>
                                        <p:cTn id="78" dur="166" decel="50000">
                                          <p:stCondLst>
                                            <p:cond delay="676"/>
                                          </p:stCondLst>
                                        </p:cTn>
                                        <p:tgtEl>
                                          <p:spTgt spid="8"/>
                                        </p:tgtEl>
                                      </p:cBhvr>
                                      <p:to x="100000" y="100000"/>
                                    </p:animScale>
                                    <p:animScale>
                                      <p:cBhvr>
                                        <p:cTn id="79" dur="26">
                                          <p:stCondLst>
                                            <p:cond delay="1312"/>
                                          </p:stCondLst>
                                        </p:cTn>
                                        <p:tgtEl>
                                          <p:spTgt spid="8"/>
                                        </p:tgtEl>
                                      </p:cBhvr>
                                      <p:to x="100000" y="80000"/>
                                    </p:animScale>
                                    <p:animScale>
                                      <p:cBhvr>
                                        <p:cTn id="80" dur="166" decel="50000">
                                          <p:stCondLst>
                                            <p:cond delay="1338"/>
                                          </p:stCondLst>
                                        </p:cTn>
                                        <p:tgtEl>
                                          <p:spTgt spid="8"/>
                                        </p:tgtEl>
                                      </p:cBhvr>
                                      <p:to x="100000" y="100000"/>
                                    </p:animScale>
                                    <p:animScale>
                                      <p:cBhvr>
                                        <p:cTn id="81" dur="26">
                                          <p:stCondLst>
                                            <p:cond delay="1642"/>
                                          </p:stCondLst>
                                        </p:cTn>
                                        <p:tgtEl>
                                          <p:spTgt spid="8"/>
                                        </p:tgtEl>
                                      </p:cBhvr>
                                      <p:to x="100000" y="90000"/>
                                    </p:animScale>
                                    <p:animScale>
                                      <p:cBhvr>
                                        <p:cTn id="82" dur="166" decel="50000">
                                          <p:stCondLst>
                                            <p:cond delay="1668"/>
                                          </p:stCondLst>
                                        </p:cTn>
                                        <p:tgtEl>
                                          <p:spTgt spid="8"/>
                                        </p:tgtEl>
                                      </p:cBhvr>
                                      <p:to x="100000" y="100000"/>
                                    </p:animScale>
                                    <p:animScale>
                                      <p:cBhvr>
                                        <p:cTn id="83" dur="26">
                                          <p:stCondLst>
                                            <p:cond delay="1808"/>
                                          </p:stCondLst>
                                        </p:cTn>
                                        <p:tgtEl>
                                          <p:spTgt spid="8"/>
                                        </p:tgtEl>
                                      </p:cBhvr>
                                      <p:to x="100000" y="95000"/>
                                    </p:animScale>
                                    <p:animScale>
                                      <p:cBhvr>
                                        <p:cTn id="84" dur="166" decel="50000">
                                          <p:stCondLst>
                                            <p:cond delay="1834"/>
                                          </p:stCondLst>
                                        </p:cTn>
                                        <p:tgtEl>
                                          <p:spTgt spid="8"/>
                                        </p:tgtEl>
                                      </p:cBhvr>
                                      <p:to x="100000" y="100000"/>
                                    </p:animScale>
                                  </p:childTnLst>
                                  <p:subTnLst>
                                    <p:audio>
                                      <p:cMediaNode>
                                        <p:cTn display="0" masterRel="sameClick">
                                          <p:stCondLst>
                                            <p:cond evt="begin" delay="0">
                                              <p:tn val="69"/>
                                            </p:cond>
                                          </p:stCondLst>
                                          <p:endCondLst>
                                            <p:cond evt="onStopAudio" delay="0">
                                              <p:tgtEl>
                                                <p:sldTgt/>
                                              </p:tgtEl>
                                            </p:cond>
                                          </p:endCondLst>
                                        </p:cTn>
                                        <p:tgtEl>
                                          <p:sndTgt r:embed="rId6" name="boing.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8" fill="hold" nodeType="click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additive="base">
                                        <p:cTn id="89" dur="3000" fill="hold"/>
                                        <p:tgtEl>
                                          <p:spTgt spid="9"/>
                                        </p:tgtEl>
                                        <p:attrNameLst>
                                          <p:attrName>ppt_x</p:attrName>
                                        </p:attrNameLst>
                                      </p:cBhvr>
                                      <p:tavLst>
                                        <p:tav tm="0">
                                          <p:val>
                                            <p:strVal val="0-#ppt_w/2"/>
                                          </p:val>
                                        </p:tav>
                                        <p:tav tm="100000">
                                          <p:val>
                                            <p:strVal val="#ppt_x"/>
                                          </p:val>
                                        </p:tav>
                                      </p:tavLst>
                                    </p:anim>
                                    <p:anim calcmode="lin" valueType="num">
                                      <p:cBhvr additive="base">
                                        <p:cTn id="90" dur="3000" fill="hold"/>
                                        <p:tgtEl>
                                          <p:spTgt spid="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7" name="rocket.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2" fill="hold" grpId="0" nodeType="clickEffect">
                                  <p:stCondLst>
                                    <p:cond delay="0"/>
                                  </p:stCondLst>
                                  <p:childTnLst>
                                    <p:set>
                                      <p:cBhvr>
                                        <p:cTn id="94" dur="1" fill="hold">
                                          <p:stCondLst>
                                            <p:cond delay="0"/>
                                          </p:stCondLst>
                                        </p:cTn>
                                        <p:tgtEl>
                                          <p:spTgt spid="1277978"/>
                                        </p:tgtEl>
                                        <p:attrNameLst>
                                          <p:attrName>style.visibility</p:attrName>
                                        </p:attrNameLst>
                                      </p:cBhvr>
                                      <p:to>
                                        <p:strVal val="visible"/>
                                      </p:to>
                                    </p:set>
                                    <p:anim calcmode="lin" valueType="num">
                                      <p:cBhvr additive="base">
                                        <p:cTn id="95" dur="500" fill="hold"/>
                                        <p:tgtEl>
                                          <p:spTgt spid="1277978"/>
                                        </p:tgtEl>
                                        <p:attrNameLst>
                                          <p:attrName>ppt_x</p:attrName>
                                        </p:attrNameLst>
                                      </p:cBhvr>
                                      <p:tavLst>
                                        <p:tav tm="0">
                                          <p:val>
                                            <p:strVal val="1+#ppt_w/2"/>
                                          </p:val>
                                        </p:tav>
                                        <p:tav tm="100000">
                                          <p:val>
                                            <p:strVal val="#ppt_x"/>
                                          </p:val>
                                        </p:tav>
                                      </p:tavLst>
                                    </p:anim>
                                    <p:anim calcmode="lin" valueType="num">
                                      <p:cBhvr additive="base">
                                        <p:cTn id="96" dur="500" fill="hold"/>
                                        <p:tgtEl>
                                          <p:spTgt spid="127797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2084" grpId="0"/>
      <p:bldP spid="1282087" grpId="0" animBg="1"/>
      <p:bldP spid="127797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3618"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The two postulates of special relativity</a:t>
            </a:r>
            <a:endParaRPr lang="en-US" altLang="en-US" sz="2000" i="1">
              <a:solidFill>
                <a:srgbClr val="000000"/>
              </a:solidFill>
              <a:latin typeface="Courier New" pitchFamily="49" charset="0"/>
              <a:cs typeface="Times New Roman" pitchFamily="18" charset="0"/>
            </a:endParaRPr>
          </a:p>
          <a:p>
            <a:pPr>
              <a:spcBef>
                <a:spcPct val="20000"/>
              </a:spcBef>
            </a:pPr>
            <a:r>
              <a:rPr lang="en-US" altLang="en-US">
                <a:solidFill>
                  <a:srgbClr val="000000"/>
                </a:solidFill>
                <a:cs typeface="Times New Roman" pitchFamily="18" charset="0"/>
                <a:sym typeface="Symbol" pitchFamily="18" charset="2"/>
              </a:rPr>
              <a:t>Einstein, in the publication of his </a:t>
            </a:r>
            <a:r>
              <a:rPr lang="en-US" altLang="en-US" b="1">
                <a:solidFill>
                  <a:srgbClr val="000000"/>
                </a:solidFill>
                <a:cs typeface="Times New Roman" pitchFamily="18" charset="0"/>
                <a:sym typeface="Symbol" pitchFamily="18" charset="2"/>
              </a:rPr>
              <a:t>special                     theory of relativity</a:t>
            </a:r>
            <a:r>
              <a:rPr lang="en-US" altLang="en-US">
                <a:solidFill>
                  <a:srgbClr val="000000"/>
                </a:solidFill>
                <a:cs typeface="Times New Roman" pitchFamily="18" charset="0"/>
                <a:sym typeface="Symbol" pitchFamily="18" charset="2"/>
              </a:rPr>
              <a:t>, stated the following                             two postulates:</a:t>
            </a:r>
            <a:r>
              <a:rPr lang="en-US" altLang="en-US">
                <a:solidFill>
                  <a:srgbClr val="000000"/>
                </a:solidFill>
                <a:cs typeface="Times New Roman" pitchFamily="18" charset="0"/>
              </a:rPr>
              <a:t>	</a:t>
            </a:r>
          </a:p>
          <a:p>
            <a:pPr>
              <a:spcBef>
                <a:spcPct val="20000"/>
              </a:spcBef>
            </a:pPr>
            <a:r>
              <a:rPr lang="en-US" altLang="en-US">
                <a:solidFill>
                  <a:srgbClr val="000000"/>
                </a:solidFill>
                <a:cs typeface="Times New Roman" pitchFamily="18" charset="0"/>
              </a:rPr>
              <a:t>(1) The laws of physics are the same in                              all inertial reference frames (IRFs).</a:t>
            </a:r>
          </a:p>
          <a:p>
            <a:pPr>
              <a:spcBef>
                <a:spcPct val="20000"/>
              </a:spcBef>
            </a:pPr>
            <a:r>
              <a:rPr lang="en-US" altLang="en-US">
                <a:solidFill>
                  <a:srgbClr val="000000"/>
                </a:solidFill>
                <a:cs typeface="Times New Roman" pitchFamily="18" charset="0"/>
              </a:rPr>
              <a:t>(2) The speed of light is the same in all                           inertial reference frames.</a:t>
            </a:r>
          </a:p>
          <a:p>
            <a:pPr>
              <a:spcBef>
                <a:spcPct val="20000"/>
              </a:spcBef>
            </a:pPr>
            <a:r>
              <a:rPr lang="en-US" altLang="en-US">
                <a:solidFill>
                  <a:srgbClr val="000000"/>
                </a:solidFill>
                <a:cs typeface="Times New Roman" pitchFamily="18" charset="0"/>
                <a:sym typeface="Symbol" pitchFamily="18" charset="2"/>
              </a:rPr>
              <a:t>His 1</a:t>
            </a:r>
            <a:r>
              <a:rPr lang="en-US" altLang="en-US" baseline="30000">
                <a:solidFill>
                  <a:srgbClr val="000000"/>
                </a:solidFill>
                <a:cs typeface="Times New Roman" pitchFamily="18" charset="0"/>
                <a:sym typeface="Symbol" pitchFamily="18" charset="2"/>
              </a:rPr>
              <a:t>st</a:t>
            </a:r>
            <a:r>
              <a:rPr lang="en-US" altLang="en-US">
                <a:solidFill>
                  <a:srgbClr val="000000"/>
                </a:solidFill>
                <a:cs typeface="Times New Roman" pitchFamily="18" charset="0"/>
                <a:sym typeface="Symbol" pitchFamily="18" charset="2"/>
              </a:rPr>
              <a:t> postulate is the product of his philosophical beliefs (and probably yours, as well).</a:t>
            </a:r>
          </a:p>
          <a:p>
            <a:pPr>
              <a:spcBef>
                <a:spcPct val="20000"/>
              </a:spcBef>
            </a:pPr>
            <a:r>
              <a:rPr lang="en-US" altLang="en-US">
                <a:solidFill>
                  <a:srgbClr val="000000"/>
                </a:solidFill>
                <a:cs typeface="Times New Roman" pitchFamily="18" charset="0"/>
                <a:sym typeface="Symbol" pitchFamily="18" charset="2"/>
              </a:rPr>
              <a:t>His 2</a:t>
            </a:r>
            <a:r>
              <a:rPr lang="en-US" altLang="en-US" baseline="30000">
                <a:solidFill>
                  <a:srgbClr val="000000"/>
                </a:solidFill>
                <a:cs typeface="Times New Roman" pitchFamily="18" charset="0"/>
                <a:sym typeface="Symbol" pitchFamily="18" charset="2"/>
              </a:rPr>
              <a:t>nd</a:t>
            </a:r>
            <a:r>
              <a:rPr lang="en-US" altLang="en-US">
                <a:solidFill>
                  <a:srgbClr val="000000"/>
                </a:solidFill>
                <a:cs typeface="Times New Roman" pitchFamily="18" charset="0"/>
                <a:sym typeface="Symbol" pitchFamily="18" charset="2"/>
              </a:rPr>
              <a:t> postulate is driven by Maxwell’s equations. </a:t>
            </a:r>
          </a:p>
          <a:p>
            <a:pPr>
              <a:spcBef>
                <a:spcPct val="20000"/>
              </a:spcBef>
            </a:pPr>
            <a:r>
              <a:rPr lang="en-US" altLang="en-US">
                <a:solidFill>
                  <a:srgbClr val="000000"/>
                </a:solidFill>
                <a:sym typeface="Symbol" pitchFamily="18" charset="2"/>
              </a:rPr>
              <a:t></a:t>
            </a:r>
            <a:r>
              <a:rPr lang="en-US" altLang="en-US">
                <a:sym typeface="Symbol" pitchFamily="18" charset="2"/>
              </a:rPr>
              <a:t>A happy consequence of his 2</a:t>
            </a:r>
            <a:r>
              <a:rPr lang="en-US" altLang="en-US" baseline="30000">
                <a:sym typeface="Symbol" pitchFamily="18" charset="2"/>
              </a:rPr>
              <a:t>nd</a:t>
            </a:r>
            <a:r>
              <a:rPr lang="en-US" altLang="en-US">
                <a:sym typeface="Symbol" pitchFamily="18" charset="2"/>
              </a:rPr>
              <a:t> postulate is that </a:t>
            </a:r>
            <a:r>
              <a:rPr lang="en-US" altLang="en-US">
                <a:solidFill>
                  <a:srgbClr val="000000"/>
                </a:solidFill>
                <a:cs typeface="Times New Roman" pitchFamily="18" charset="0"/>
                <a:sym typeface="Symbol" pitchFamily="18" charset="2"/>
              </a:rPr>
              <a:t>it also predicts the Lorentz-FitzGerald contraction.</a:t>
            </a:r>
          </a:p>
        </p:txBody>
      </p:sp>
      <p:sp>
        <p:nvSpPr>
          <p:cNvPr id="14339"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pic>
        <p:nvPicPr>
          <p:cNvPr id="10247" name="Picture 7"/>
          <p:cNvPicPr>
            <a:picLocks noChangeAspect="1" noChangeArrowheads="1"/>
          </p:cNvPicPr>
          <p:nvPr/>
        </p:nvPicPr>
        <p:blipFill>
          <a:blip r:embed="rId5" cstate="print"/>
          <a:srcRect/>
          <a:stretch>
            <a:fillRect/>
          </a:stretch>
        </p:blipFill>
        <p:spPr bwMode="auto">
          <a:xfrm>
            <a:off x="6665913" y="1527175"/>
            <a:ext cx="2206625" cy="2438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63618">
                                            <p:txEl>
                                              <p:pRg st="0" end="0"/>
                                            </p:txEl>
                                          </p:spTgt>
                                        </p:tgtEl>
                                        <p:attrNameLst>
                                          <p:attrName>style.visibility</p:attrName>
                                        </p:attrNameLst>
                                      </p:cBhvr>
                                      <p:to>
                                        <p:strVal val="visible"/>
                                      </p:to>
                                    </p:set>
                                    <p:anim calcmode="lin" valueType="num">
                                      <p:cBhvr additive="base">
                                        <p:cTn id="7" dur="500" fill="hold"/>
                                        <p:tgtEl>
                                          <p:spTgt spid="12636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36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63618">
                                            <p:txEl>
                                              <p:pRg st="1" end="1"/>
                                            </p:txEl>
                                          </p:spTgt>
                                        </p:tgtEl>
                                        <p:attrNameLst>
                                          <p:attrName>style.visibility</p:attrName>
                                        </p:attrNameLst>
                                      </p:cBhvr>
                                      <p:to>
                                        <p:strVal val="visible"/>
                                      </p:to>
                                    </p:set>
                                    <p:anim calcmode="lin" valueType="num">
                                      <p:cBhvr additive="base">
                                        <p:cTn id="13" dur="500" fill="hold"/>
                                        <p:tgtEl>
                                          <p:spTgt spid="12636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636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0247"/>
                                        </p:tgtEl>
                                        <p:attrNameLst>
                                          <p:attrName>style.visibility</p:attrName>
                                        </p:attrNameLst>
                                      </p:cBhvr>
                                      <p:to>
                                        <p:strVal val="visible"/>
                                      </p:to>
                                    </p:set>
                                    <p:animEffect transition="in" filter="fade">
                                      <p:cBhvr>
                                        <p:cTn id="17" dur="2000"/>
                                        <p:tgtEl>
                                          <p:spTgt spid="1024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263618">
                                            <p:txEl>
                                              <p:pRg st="2" end="2"/>
                                            </p:txEl>
                                          </p:spTgt>
                                        </p:tgtEl>
                                        <p:attrNameLst>
                                          <p:attrName>style.visibility</p:attrName>
                                        </p:attrNameLst>
                                      </p:cBhvr>
                                      <p:to>
                                        <p:strVal val="visible"/>
                                      </p:to>
                                    </p:set>
                                    <p:anim calcmode="lin" valueType="num">
                                      <p:cBhvr additive="base">
                                        <p:cTn id="22" dur="500" fill="hold"/>
                                        <p:tgtEl>
                                          <p:spTgt spid="1263618">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636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263618">
                                            <p:txEl>
                                              <p:pRg st="3" end="3"/>
                                            </p:txEl>
                                          </p:spTgt>
                                        </p:tgtEl>
                                        <p:attrNameLst>
                                          <p:attrName>style.visibility</p:attrName>
                                        </p:attrNameLst>
                                      </p:cBhvr>
                                      <p:to>
                                        <p:strVal val="visible"/>
                                      </p:to>
                                    </p:set>
                                    <p:anim calcmode="lin" valueType="num">
                                      <p:cBhvr additive="base">
                                        <p:cTn id="28" dur="500" fill="hold"/>
                                        <p:tgtEl>
                                          <p:spTgt spid="1263618">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2636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263618">
                                            <p:txEl>
                                              <p:pRg st="4" end="4"/>
                                            </p:txEl>
                                          </p:spTgt>
                                        </p:tgtEl>
                                        <p:attrNameLst>
                                          <p:attrName>style.visibility</p:attrName>
                                        </p:attrNameLst>
                                      </p:cBhvr>
                                      <p:to>
                                        <p:strVal val="visible"/>
                                      </p:to>
                                    </p:set>
                                    <p:anim calcmode="lin" valueType="num">
                                      <p:cBhvr additive="base">
                                        <p:cTn id="34" dur="500" fill="hold"/>
                                        <p:tgtEl>
                                          <p:spTgt spid="1263618">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26361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263618">
                                            <p:txEl>
                                              <p:pRg st="5" end="5"/>
                                            </p:txEl>
                                          </p:spTgt>
                                        </p:tgtEl>
                                        <p:attrNameLst>
                                          <p:attrName>style.visibility</p:attrName>
                                        </p:attrNameLst>
                                      </p:cBhvr>
                                      <p:to>
                                        <p:strVal val="visible"/>
                                      </p:to>
                                    </p:set>
                                    <p:anim calcmode="lin" valueType="num">
                                      <p:cBhvr additive="base">
                                        <p:cTn id="40" dur="500" fill="hold"/>
                                        <p:tgtEl>
                                          <p:spTgt spid="1263618">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26361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263618">
                                            <p:txEl>
                                              <p:pRg st="6" end="6"/>
                                            </p:txEl>
                                          </p:spTgt>
                                        </p:tgtEl>
                                        <p:attrNameLst>
                                          <p:attrName>style.visibility</p:attrName>
                                        </p:attrNameLst>
                                      </p:cBhvr>
                                      <p:to>
                                        <p:strVal val="visible"/>
                                      </p:to>
                                    </p:set>
                                    <p:anim calcmode="lin" valueType="num">
                                      <p:cBhvr additive="base">
                                        <p:cTn id="46" dur="500" fill="hold"/>
                                        <p:tgtEl>
                                          <p:spTgt spid="1263618">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26361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85800" y="1338263"/>
            <a:ext cx="7772400" cy="493712"/>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The two postulates of special relativity</a:t>
            </a:r>
            <a:endParaRPr lang="en-US" altLang="en-US" sz="2000">
              <a:solidFill>
                <a:srgbClr val="000000"/>
              </a:solidFill>
              <a:latin typeface="Courier New" pitchFamily="49" charset="0"/>
              <a:cs typeface="Times New Roman" pitchFamily="18" charset="0"/>
            </a:endParaRPr>
          </a:p>
        </p:txBody>
      </p:sp>
      <p:sp>
        <p:nvSpPr>
          <p:cNvPr id="1275908" name="Rectangle 4"/>
          <p:cNvSpPr>
            <a:spLocks noChangeArrowheads="1"/>
          </p:cNvSpPr>
          <p:nvPr/>
        </p:nvSpPr>
        <p:spPr bwMode="auto">
          <a:xfrm>
            <a:off x="669925" y="1793875"/>
            <a:ext cx="7772400" cy="5064125"/>
          </a:xfrm>
          <a:prstGeom prst="rect">
            <a:avLst/>
          </a:prstGeom>
          <a:solidFill>
            <a:srgbClr val="CCFFCC"/>
          </a:solidFill>
          <a:ln w="9525">
            <a:noFill/>
            <a:miter lim="800000"/>
            <a:headEnd/>
            <a:tailEnd/>
          </a:ln>
        </p:spPr>
        <p:txBody>
          <a:bodyPr/>
          <a:lstStyle/>
          <a:p>
            <a:endParaRPr lang="en-US" altLang="en-US"/>
          </a:p>
          <a:p>
            <a:endParaRPr lang="en-US" altLang="en-US"/>
          </a:p>
          <a:p>
            <a:endParaRPr lang="en-US" altLang="en-US"/>
          </a:p>
          <a:p>
            <a:pPr>
              <a:spcAft>
                <a:spcPct val="20000"/>
              </a:spcAft>
            </a:pPr>
            <a:r>
              <a:rPr lang="en-US" altLang="en-US"/>
              <a:t>PRACTICE: How fast does the headlight beam travel in each of the reference frames according to the Galilean transformations?</a:t>
            </a:r>
          </a:p>
          <a:p>
            <a:pPr>
              <a:spcAft>
                <a:spcPct val="20000"/>
              </a:spcAft>
            </a:pPr>
            <a:r>
              <a:rPr lang="en-US" altLang="en-US"/>
              <a:t>SOLUTION:</a:t>
            </a:r>
          </a:p>
          <a:p>
            <a:pPr>
              <a:spcAft>
                <a:spcPct val="20000"/>
              </a:spcAft>
            </a:pPr>
            <a:r>
              <a:rPr lang="en-US" altLang="en-US">
                <a:sym typeface="Symbol" pitchFamily="18" charset="2"/>
              </a:rPr>
              <a:t></a:t>
            </a:r>
            <a:r>
              <a:rPr lang="en-US" altLang="en-US"/>
              <a:t>For someone on the ground the speed of each beam would be 1</a:t>
            </a:r>
            <a:r>
              <a:rPr lang="en-US" altLang="en-US" i="1"/>
              <a:t>c</a:t>
            </a:r>
            <a:r>
              <a:rPr lang="en-US" altLang="en-US"/>
              <a:t> + .5</a:t>
            </a:r>
            <a:r>
              <a:rPr lang="en-US" altLang="en-US" i="1"/>
              <a:t>c</a:t>
            </a:r>
            <a:r>
              <a:rPr lang="en-US" altLang="en-US"/>
              <a:t> = 1.5</a:t>
            </a:r>
            <a:r>
              <a:rPr lang="en-US" altLang="en-US" i="1"/>
              <a:t>c</a:t>
            </a:r>
            <a:r>
              <a:rPr lang="en-US" altLang="en-US"/>
              <a:t>, and the speeds at which the beams approach each other is 1.5</a:t>
            </a:r>
            <a:r>
              <a:rPr lang="en-US" altLang="en-US" i="1"/>
              <a:t>c</a:t>
            </a:r>
            <a:r>
              <a:rPr lang="en-US" altLang="en-US"/>
              <a:t> + 1.5</a:t>
            </a:r>
            <a:r>
              <a:rPr lang="en-US" altLang="en-US" i="1"/>
              <a:t>c</a:t>
            </a:r>
            <a:r>
              <a:rPr lang="en-US" altLang="en-US"/>
              <a:t> = 3</a:t>
            </a:r>
            <a:r>
              <a:rPr lang="en-US" altLang="en-US" i="1"/>
              <a:t>c</a:t>
            </a:r>
            <a:r>
              <a:rPr lang="en-US" altLang="en-US"/>
              <a:t>.</a:t>
            </a:r>
          </a:p>
          <a:p>
            <a:pPr>
              <a:spcAft>
                <a:spcPct val="20000"/>
              </a:spcAft>
            </a:pPr>
            <a:r>
              <a:rPr lang="en-US" altLang="en-US">
                <a:sym typeface="Symbol" pitchFamily="18" charset="2"/>
              </a:rPr>
              <a:t></a:t>
            </a:r>
            <a:r>
              <a:rPr lang="en-US" altLang="en-US"/>
              <a:t>For someone in a locomotive his own beam would have a speed of 1</a:t>
            </a:r>
            <a:r>
              <a:rPr lang="en-US" altLang="en-US" i="1"/>
              <a:t>c</a:t>
            </a:r>
            <a:r>
              <a:rPr lang="en-US" altLang="en-US"/>
              <a:t> and the beam from the other locomotive would be 0.5</a:t>
            </a:r>
            <a:r>
              <a:rPr lang="en-US" altLang="en-US" i="1"/>
              <a:t>c</a:t>
            </a:r>
            <a:r>
              <a:rPr lang="en-US" altLang="en-US"/>
              <a:t> + (0.5</a:t>
            </a:r>
            <a:r>
              <a:rPr lang="en-US" altLang="en-US" i="1"/>
              <a:t>c</a:t>
            </a:r>
            <a:r>
              <a:rPr lang="en-US" altLang="en-US"/>
              <a:t> + 1</a:t>
            </a:r>
            <a:r>
              <a:rPr lang="en-US" altLang="en-US" i="1"/>
              <a:t>c</a:t>
            </a:r>
            <a:r>
              <a:rPr lang="en-US" altLang="en-US"/>
              <a:t>) = 2</a:t>
            </a:r>
            <a:r>
              <a:rPr lang="en-US" altLang="en-US" i="1"/>
              <a:t>c</a:t>
            </a:r>
            <a:r>
              <a:rPr lang="en-US" altLang="en-US"/>
              <a:t>.</a:t>
            </a:r>
          </a:p>
        </p:txBody>
      </p:sp>
      <p:sp>
        <p:nvSpPr>
          <p:cNvPr id="1275916" name="Line 12"/>
          <p:cNvSpPr>
            <a:spLocks noChangeShapeType="1"/>
          </p:cNvSpPr>
          <p:nvPr/>
        </p:nvSpPr>
        <p:spPr bwMode="auto">
          <a:xfrm>
            <a:off x="0" y="2865438"/>
            <a:ext cx="9144000" cy="0"/>
          </a:xfrm>
          <a:prstGeom prst="line">
            <a:avLst/>
          </a:prstGeom>
          <a:noFill/>
          <a:ln w="38100">
            <a:solidFill>
              <a:srgbClr val="777777"/>
            </a:solidFill>
            <a:round/>
            <a:headEnd/>
            <a:tailEnd/>
          </a:ln>
        </p:spPr>
        <p:txBody>
          <a:bodyPr/>
          <a:lstStyle/>
          <a:p>
            <a:endParaRPr lang="en-US"/>
          </a:p>
        </p:txBody>
      </p:sp>
      <p:grpSp>
        <p:nvGrpSpPr>
          <p:cNvPr id="2" name="Group 25"/>
          <p:cNvGrpSpPr>
            <a:grpSpLocks/>
          </p:cNvGrpSpPr>
          <p:nvPr/>
        </p:nvGrpSpPr>
        <p:grpSpPr bwMode="auto">
          <a:xfrm>
            <a:off x="5245100" y="1849438"/>
            <a:ext cx="3898900" cy="1017587"/>
            <a:chOff x="3304" y="1453"/>
            <a:chExt cx="2456" cy="641"/>
          </a:xfrm>
        </p:grpSpPr>
        <p:grpSp>
          <p:nvGrpSpPr>
            <p:cNvPr id="15377" name="Group 7"/>
            <p:cNvGrpSpPr>
              <a:grpSpLocks/>
            </p:cNvGrpSpPr>
            <p:nvPr/>
          </p:nvGrpSpPr>
          <p:grpSpPr bwMode="auto">
            <a:xfrm>
              <a:off x="3304" y="1475"/>
              <a:ext cx="2456" cy="619"/>
              <a:chOff x="3304" y="1475"/>
              <a:chExt cx="2456" cy="619"/>
            </a:xfrm>
          </p:grpSpPr>
          <p:pic>
            <p:nvPicPr>
              <p:cNvPr id="16408"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209" y="1475"/>
                <a:ext cx="1551" cy="619"/>
              </a:xfrm>
              <a:prstGeom prst="rect">
                <a:avLst/>
              </a:prstGeom>
              <a:ln>
                <a:noFill/>
              </a:ln>
              <a:effectLst>
                <a:outerShdw blurRad="292100" dist="139700" dir="2700000" algn="tl" rotWithShape="0">
                  <a:srgbClr val="333333">
                    <a:alpha val="65000"/>
                  </a:srgbClr>
                </a:outerShdw>
              </a:effectLst>
            </p:spPr>
          </p:pic>
          <p:sp>
            <p:nvSpPr>
              <p:cNvPr id="15385" name="AutoShape 6"/>
              <p:cNvSpPr>
                <a:spLocks noChangeArrowheads="1"/>
              </p:cNvSpPr>
              <p:nvPr/>
            </p:nvSpPr>
            <p:spPr bwMode="auto">
              <a:xfrm rot="-5400000">
                <a:off x="3780" y="1057"/>
                <a:ext cx="235" cy="118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066 w 21600"/>
                  <a:gd name="T13" fmla="*/ 6078 h 21600"/>
                  <a:gd name="T14" fmla="*/ 15534 w 21600"/>
                  <a:gd name="T15" fmla="*/ 15522 h 21600"/>
                </a:gdLst>
                <a:ahLst/>
                <a:cxnLst>
                  <a:cxn ang="T8">
                    <a:pos x="T0" y="T1"/>
                  </a:cxn>
                  <a:cxn ang="T9">
                    <a:pos x="T2" y="T3"/>
                  </a:cxn>
                  <a:cxn ang="T10">
                    <a:pos x="T4" y="T5"/>
                  </a:cxn>
                  <a:cxn ang="T11">
                    <a:pos x="T6" y="T7"/>
                  </a:cxn>
                </a:cxnLst>
                <a:rect l="T12" t="T13" r="T14" b="T15"/>
                <a:pathLst>
                  <a:path w="21600" h="21600">
                    <a:moveTo>
                      <a:pt x="0" y="0"/>
                    </a:moveTo>
                    <a:lnTo>
                      <a:pt x="8542" y="21600"/>
                    </a:lnTo>
                    <a:lnTo>
                      <a:pt x="13058" y="21600"/>
                    </a:lnTo>
                    <a:lnTo>
                      <a:pt x="21600" y="0"/>
                    </a:lnTo>
                    <a:lnTo>
                      <a:pt x="0" y="0"/>
                    </a:lnTo>
                    <a:close/>
                  </a:path>
                </a:pathLst>
              </a:custGeom>
              <a:solidFill>
                <a:srgbClr val="FFFF66">
                  <a:alpha val="43137"/>
                </a:srgbClr>
              </a:solidFill>
              <a:ln w="9525">
                <a:noFill/>
                <a:miter lim="800000"/>
                <a:headEnd/>
                <a:tailEnd/>
              </a:ln>
            </p:spPr>
            <p:txBody>
              <a:bodyPr wrap="none" anchor="ctr"/>
              <a:lstStyle/>
              <a:p>
                <a:endParaRPr lang="en-US"/>
              </a:p>
            </p:txBody>
          </p:sp>
        </p:grpSp>
        <p:grpSp>
          <p:nvGrpSpPr>
            <p:cNvPr id="15378" name="Group 15"/>
            <p:cNvGrpSpPr>
              <a:grpSpLocks/>
            </p:cNvGrpSpPr>
            <p:nvPr/>
          </p:nvGrpSpPr>
          <p:grpSpPr bwMode="auto">
            <a:xfrm>
              <a:off x="4014" y="1702"/>
              <a:ext cx="481" cy="288"/>
              <a:chOff x="3896" y="1604"/>
              <a:chExt cx="481" cy="288"/>
            </a:xfrm>
          </p:grpSpPr>
          <p:sp>
            <p:nvSpPr>
              <p:cNvPr id="15382" name="Line 13"/>
              <p:cNvSpPr>
                <a:spLocks noChangeShapeType="1"/>
              </p:cNvSpPr>
              <p:nvPr/>
            </p:nvSpPr>
            <p:spPr bwMode="auto">
              <a:xfrm flipH="1">
                <a:off x="3896" y="1827"/>
                <a:ext cx="454" cy="0"/>
              </a:xfrm>
              <a:prstGeom prst="line">
                <a:avLst/>
              </a:prstGeom>
              <a:noFill/>
              <a:ln w="38100">
                <a:solidFill>
                  <a:schemeClr val="hlink"/>
                </a:solidFill>
                <a:round/>
                <a:headEnd/>
                <a:tailEnd type="triangle" w="med" len="med"/>
              </a:ln>
            </p:spPr>
            <p:txBody>
              <a:bodyPr/>
              <a:lstStyle/>
              <a:p>
                <a:endParaRPr lang="en-US"/>
              </a:p>
            </p:txBody>
          </p:sp>
          <p:sp>
            <p:nvSpPr>
              <p:cNvPr id="15383" name="Text Box 14"/>
              <p:cNvSpPr txBox="1">
                <a:spLocks noChangeArrowheads="1"/>
              </p:cNvSpPr>
              <p:nvPr/>
            </p:nvSpPr>
            <p:spPr bwMode="auto">
              <a:xfrm>
                <a:off x="3898" y="1604"/>
                <a:ext cx="479" cy="288"/>
              </a:xfrm>
              <a:prstGeom prst="rect">
                <a:avLst/>
              </a:prstGeom>
              <a:noFill/>
              <a:ln w="9525">
                <a:noFill/>
                <a:miter lim="800000"/>
                <a:headEnd/>
                <a:tailEnd/>
              </a:ln>
            </p:spPr>
            <p:txBody>
              <a:bodyPr wrap="none">
                <a:spAutoFit/>
              </a:bodyPr>
              <a:lstStyle/>
              <a:p>
                <a:r>
                  <a:rPr lang="en-US" altLang="en-US">
                    <a:solidFill>
                      <a:schemeClr val="hlink"/>
                    </a:solidFill>
                  </a:rPr>
                  <a:t>0.5</a:t>
                </a:r>
                <a:r>
                  <a:rPr lang="en-US" altLang="en-US" i="1">
                    <a:solidFill>
                      <a:schemeClr val="hlink"/>
                    </a:solidFill>
                  </a:rPr>
                  <a:t>c</a:t>
                </a:r>
                <a:endParaRPr lang="en-US" altLang="en-US">
                  <a:solidFill>
                    <a:schemeClr val="hlink"/>
                  </a:solidFill>
                </a:endParaRPr>
              </a:p>
            </p:txBody>
          </p:sp>
        </p:grpSp>
        <p:grpSp>
          <p:nvGrpSpPr>
            <p:cNvPr id="15379" name="Group 16"/>
            <p:cNvGrpSpPr>
              <a:grpSpLocks/>
            </p:cNvGrpSpPr>
            <p:nvPr/>
          </p:nvGrpSpPr>
          <p:grpSpPr bwMode="auto">
            <a:xfrm>
              <a:off x="3342" y="1453"/>
              <a:ext cx="454" cy="288"/>
              <a:chOff x="3896" y="1604"/>
              <a:chExt cx="454" cy="288"/>
            </a:xfrm>
          </p:grpSpPr>
          <p:sp>
            <p:nvSpPr>
              <p:cNvPr id="15380" name="Line 17"/>
              <p:cNvSpPr>
                <a:spLocks noChangeShapeType="1"/>
              </p:cNvSpPr>
              <p:nvPr/>
            </p:nvSpPr>
            <p:spPr bwMode="auto">
              <a:xfrm flipH="1">
                <a:off x="3896" y="1827"/>
                <a:ext cx="454" cy="0"/>
              </a:xfrm>
              <a:prstGeom prst="line">
                <a:avLst/>
              </a:prstGeom>
              <a:noFill/>
              <a:ln w="38100">
                <a:solidFill>
                  <a:schemeClr val="hlink"/>
                </a:solidFill>
                <a:round/>
                <a:headEnd/>
                <a:tailEnd type="triangle" w="med" len="med"/>
              </a:ln>
            </p:spPr>
            <p:txBody>
              <a:bodyPr/>
              <a:lstStyle/>
              <a:p>
                <a:endParaRPr lang="en-US"/>
              </a:p>
            </p:txBody>
          </p:sp>
          <p:sp>
            <p:nvSpPr>
              <p:cNvPr id="15381" name="Text Box 18"/>
              <p:cNvSpPr txBox="1">
                <a:spLocks noChangeArrowheads="1"/>
              </p:cNvSpPr>
              <p:nvPr/>
            </p:nvSpPr>
            <p:spPr bwMode="auto">
              <a:xfrm>
                <a:off x="3898" y="1604"/>
                <a:ext cx="265" cy="288"/>
              </a:xfrm>
              <a:prstGeom prst="rect">
                <a:avLst/>
              </a:prstGeom>
              <a:noFill/>
              <a:ln w="9525">
                <a:noFill/>
                <a:miter lim="800000"/>
                <a:headEnd/>
                <a:tailEnd/>
              </a:ln>
            </p:spPr>
            <p:txBody>
              <a:bodyPr wrap="none">
                <a:spAutoFit/>
              </a:bodyPr>
              <a:lstStyle/>
              <a:p>
                <a:r>
                  <a:rPr lang="en-US" altLang="en-US">
                    <a:solidFill>
                      <a:schemeClr val="hlink"/>
                    </a:solidFill>
                  </a:rPr>
                  <a:t> </a:t>
                </a:r>
                <a:r>
                  <a:rPr lang="en-US" altLang="en-US" i="1">
                    <a:solidFill>
                      <a:schemeClr val="hlink"/>
                    </a:solidFill>
                  </a:rPr>
                  <a:t>c</a:t>
                </a:r>
                <a:endParaRPr lang="en-US" altLang="en-US">
                  <a:solidFill>
                    <a:schemeClr val="hlink"/>
                  </a:solidFill>
                </a:endParaRPr>
              </a:p>
            </p:txBody>
          </p:sp>
        </p:grpSp>
      </p:grpSp>
      <p:grpSp>
        <p:nvGrpSpPr>
          <p:cNvPr id="6" name="Group 26"/>
          <p:cNvGrpSpPr>
            <a:grpSpLocks/>
          </p:cNvGrpSpPr>
          <p:nvPr/>
        </p:nvGrpSpPr>
        <p:grpSpPr bwMode="auto">
          <a:xfrm>
            <a:off x="0" y="1855788"/>
            <a:ext cx="3887788" cy="1001712"/>
            <a:chOff x="0" y="1457"/>
            <a:chExt cx="2449" cy="631"/>
          </a:xfrm>
        </p:grpSpPr>
        <p:grpSp>
          <p:nvGrpSpPr>
            <p:cNvPr id="15368" name="Group 11"/>
            <p:cNvGrpSpPr>
              <a:grpSpLocks/>
            </p:cNvGrpSpPr>
            <p:nvPr/>
          </p:nvGrpSpPr>
          <p:grpSpPr bwMode="auto">
            <a:xfrm>
              <a:off x="0" y="1469"/>
              <a:ext cx="2449" cy="619"/>
              <a:chOff x="1982" y="1575"/>
              <a:chExt cx="2449" cy="619"/>
            </a:xfrm>
          </p:grpSpPr>
          <p:pic>
            <p:nvPicPr>
              <p:cNvPr id="16399"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flipH="1">
                <a:off x="1982" y="1575"/>
                <a:ext cx="1551" cy="619"/>
              </a:xfrm>
              <a:prstGeom prst="rect">
                <a:avLst/>
              </a:prstGeom>
              <a:ln>
                <a:noFill/>
              </a:ln>
              <a:effectLst>
                <a:outerShdw blurRad="292100" dist="139700" dir="2700000" algn="tl" rotWithShape="0">
                  <a:srgbClr val="333333">
                    <a:alpha val="65000"/>
                  </a:srgbClr>
                </a:outerShdw>
              </a:effectLst>
            </p:spPr>
          </p:pic>
          <p:sp>
            <p:nvSpPr>
              <p:cNvPr id="15376" name="AutoShape 10"/>
              <p:cNvSpPr>
                <a:spLocks noChangeArrowheads="1"/>
              </p:cNvSpPr>
              <p:nvPr/>
            </p:nvSpPr>
            <p:spPr bwMode="auto">
              <a:xfrm rot="5400000" flipH="1">
                <a:off x="3720" y="1149"/>
                <a:ext cx="235" cy="118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066 w 21600"/>
                  <a:gd name="T13" fmla="*/ 6078 h 21600"/>
                  <a:gd name="T14" fmla="*/ 15534 w 21600"/>
                  <a:gd name="T15" fmla="*/ 15522 h 21600"/>
                </a:gdLst>
                <a:ahLst/>
                <a:cxnLst>
                  <a:cxn ang="T8">
                    <a:pos x="T0" y="T1"/>
                  </a:cxn>
                  <a:cxn ang="T9">
                    <a:pos x="T2" y="T3"/>
                  </a:cxn>
                  <a:cxn ang="T10">
                    <a:pos x="T4" y="T5"/>
                  </a:cxn>
                  <a:cxn ang="T11">
                    <a:pos x="T6" y="T7"/>
                  </a:cxn>
                </a:cxnLst>
                <a:rect l="T12" t="T13" r="T14" b="T15"/>
                <a:pathLst>
                  <a:path w="21600" h="21600">
                    <a:moveTo>
                      <a:pt x="0" y="0"/>
                    </a:moveTo>
                    <a:lnTo>
                      <a:pt x="8542" y="21600"/>
                    </a:lnTo>
                    <a:lnTo>
                      <a:pt x="13058" y="21600"/>
                    </a:lnTo>
                    <a:lnTo>
                      <a:pt x="21600" y="0"/>
                    </a:lnTo>
                    <a:lnTo>
                      <a:pt x="0" y="0"/>
                    </a:lnTo>
                    <a:close/>
                  </a:path>
                </a:pathLst>
              </a:custGeom>
              <a:solidFill>
                <a:srgbClr val="FFFF66">
                  <a:alpha val="43137"/>
                </a:srgbClr>
              </a:solidFill>
              <a:ln w="9525">
                <a:noFill/>
                <a:miter lim="800000"/>
                <a:headEnd/>
                <a:tailEnd/>
              </a:ln>
            </p:spPr>
            <p:txBody>
              <a:bodyPr wrap="none" anchor="ctr"/>
              <a:lstStyle/>
              <a:p>
                <a:endParaRPr lang="en-US"/>
              </a:p>
            </p:txBody>
          </p:sp>
        </p:grpSp>
        <p:grpSp>
          <p:nvGrpSpPr>
            <p:cNvPr id="15369" name="Group 19"/>
            <p:cNvGrpSpPr>
              <a:grpSpLocks/>
            </p:cNvGrpSpPr>
            <p:nvPr/>
          </p:nvGrpSpPr>
          <p:grpSpPr bwMode="auto">
            <a:xfrm>
              <a:off x="1267" y="1696"/>
              <a:ext cx="481" cy="288"/>
              <a:chOff x="3896" y="1604"/>
              <a:chExt cx="481" cy="288"/>
            </a:xfrm>
          </p:grpSpPr>
          <p:sp>
            <p:nvSpPr>
              <p:cNvPr id="15373" name="Line 20"/>
              <p:cNvSpPr>
                <a:spLocks noChangeShapeType="1"/>
              </p:cNvSpPr>
              <p:nvPr/>
            </p:nvSpPr>
            <p:spPr bwMode="auto">
              <a:xfrm flipH="1">
                <a:off x="3896" y="1827"/>
                <a:ext cx="454" cy="0"/>
              </a:xfrm>
              <a:prstGeom prst="line">
                <a:avLst/>
              </a:prstGeom>
              <a:noFill/>
              <a:ln w="38100">
                <a:solidFill>
                  <a:schemeClr val="hlink"/>
                </a:solidFill>
                <a:round/>
                <a:headEnd type="triangle" w="med" len="med"/>
                <a:tailEnd/>
              </a:ln>
            </p:spPr>
            <p:txBody>
              <a:bodyPr/>
              <a:lstStyle/>
              <a:p>
                <a:endParaRPr lang="en-US"/>
              </a:p>
            </p:txBody>
          </p:sp>
          <p:sp>
            <p:nvSpPr>
              <p:cNvPr id="15374" name="Text Box 21"/>
              <p:cNvSpPr txBox="1">
                <a:spLocks noChangeArrowheads="1"/>
              </p:cNvSpPr>
              <p:nvPr/>
            </p:nvSpPr>
            <p:spPr bwMode="auto">
              <a:xfrm>
                <a:off x="3898" y="1604"/>
                <a:ext cx="479" cy="288"/>
              </a:xfrm>
              <a:prstGeom prst="rect">
                <a:avLst/>
              </a:prstGeom>
              <a:noFill/>
              <a:ln w="9525">
                <a:noFill/>
                <a:miter lim="800000"/>
                <a:headEnd/>
                <a:tailEnd/>
              </a:ln>
            </p:spPr>
            <p:txBody>
              <a:bodyPr wrap="none">
                <a:spAutoFit/>
              </a:bodyPr>
              <a:lstStyle/>
              <a:p>
                <a:r>
                  <a:rPr lang="en-US" altLang="en-US">
                    <a:solidFill>
                      <a:schemeClr val="hlink"/>
                    </a:solidFill>
                  </a:rPr>
                  <a:t>0.5</a:t>
                </a:r>
                <a:r>
                  <a:rPr lang="en-US" altLang="en-US" i="1">
                    <a:solidFill>
                      <a:schemeClr val="hlink"/>
                    </a:solidFill>
                  </a:rPr>
                  <a:t>c</a:t>
                </a:r>
                <a:endParaRPr lang="en-US" altLang="en-US">
                  <a:solidFill>
                    <a:schemeClr val="hlink"/>
                  </a:solidFill>
                </a:endParaRPr>
              </a:p>
            </p:txBody>
          </p:sp>
        </p:grpSp>
        <p:grpSp>
          <p:nvGrpSpPr>
            <p:cNvPr id="15370" name="Group 22"/>
            <p:cNvGrpSpPr>
              <a:grpSpLocks/>
            </p:cNvGrpSpPr>
            <p:nvPr/>
          </p:nvGrpSpPr>
          <p:grpSpPr bwMode="auto">
            <a:xfrm>
              <a:off x="1958" y="1457"/>
              <a:ext cx="454" cy="288"/>
              <a:chOff x="3896" y="1604"/>
              <a:chExt cx="454" cy="288"/>
            </a:xfrm>
          </p:grpSpPr>
          <p:sp>
            <p:nvSpPr>
              <p:cNvPr id="15371" name="Line 23"/>
              <p:cNvSpPr>
                <a:spLocks noChangeShapeType="1"/>
              </p:cNvSpPr>
              <p:nvPr/>
            </p:nvSpPr>
            <p:spPr bwMode="auto">
              <a:xfrm flipH="1">
                <a:off x="3896" y="1827"/>
                <a:ext cx="454" cy="0"/>
              </a:xfrm>
              <a:prstGeom prst="line">
                <a:avLst/>
              </a:prstGeom>
              <a:noFill/>
              <a:ln w="38100">
                <a:solidFill>
                  <a:schemeClr val="hlink"/>
                </a:solidFill>
                <a:round/>
                <a:headEnd type="triangle" w="med" len="med"/>
                <a:tailEnd/>
              </a:ln>
            </p:spPr>
            <p:txBody>
              <a:bodyPr/>
              <a:lstStyle/>
              <a:p>
                <a:endParaRPr lang="en-US"/>
              </a:p>
            </p:txBody>
          </p:sp>
          <p:sp>
            <p:nvSpPr>
              <p:cNvPr id="15372" name="Text Box 24"/>
              <p:cNvSpPr txBox="1">
                <a:spLocks noChangeArrowheads="1"/>
              </p:cNvSpPr>
              <p:nvPr/>
            </p:nvSpPr>
            <p:spPr bwMode="auto">
              <a:xfrm>
                <a:off x="3898" y="1604"/>
                <a:ext cx="265" cy="288"/>
              </a:xfrm>
              <a:prstGeom prst="rect">
                <a:avLst/>
              </a:prstGeom>
              <a:noFill/>
              <a:ln w="9525">
                <a:noFill/>
                <a:miter lim="800000"/>
                <a:headEnd/>
                <a:tailEnd/>
              </a:ln>
            </p:spPr>
            <p:txBody>
              <a:bodyPr wrap="none">
                <a:spAutoFit/>
              </a:bodyPr>
              <a:lstStyle/>
              <a:p>
                <a:r>
                  <a:rPr lang="en-US" altLang="en-US">
                    <a:solidFill>
                      <a:schemeClr val="hlink"/>
                    </a:solidFill>
                  </a:rPr>
                  <a:t> </a:t>
                </a:r>
                <a:r>
                  <a:rPr lang="en-US" altLang="en-US" i="1">
                    <a:solidFill>
                      <a:schemeClr val="hlink"/>
                    </a:solidFill>
                  </a:rPr>
                  <a:t>c</a:t>
                </a:r>
                <a:endParaRPr lang="en-US" altLang="en-US">
                  <a:solidFill>
                    <a:schemeClr val="hlink"/>
                  </a:solidFill>
                </a:endParaRPr>
              </a:p>
            </p:txBody>
          </p:sp>
        </p:grpSp>
      </p:grpSp>
      <p:sp>
        <p:nvSpPr>
          <p:cNvPr id="15367"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75908">
                                            <p:txEl>
                                              <p:pRg st="3" end="3"/>
                                            </p:txEl>
                                          </p:spTgt>
                                        </p:tgtEl>
                                        <p:attrNameLst>
                                          <p:attrName>style.visibility</p:attrName>
                                        </p:attrNameLst>
                                      </p:cBhvr>
                                      <p:to>
                                        <p:strVal val="visible"/>
                                      </p:to>
                                    </p:set>
                                    <p:anim calcmode="lin" valueType="num">
                                      <p:cBhvr additive="base">
                                        <p:cTn id="7" dur="500" fill="hold"/>
                                        <p:tgtEl>
                                          <p:spTgt spid="1275908">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7590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5" name="camera.wav"/>
                                        </p:tgtEl>
                                      </p:cMediaNode>
                                    </p:audio>
                                  </p:subTnLst>
                                </p:cTn>
                              </p:par>
                              <p:par>
                                <p:cTn id="14" presetID="22" presetClass="entr" presetSubtype="8" fill="hold" grpId="0" nodeType="withEffect">
                                  <p:stCondLst>
                                    <p:cond delay="0"/>
                                  </p:stCondLst>
                                  <p:childTnLst>
                                    <p:set>
                                      <p:cBhvr>
                                        <p:cTn id="15" dur="1" fill="hold">
                                          <p:stCondLst>
                                            <p:cond delay="0"/>
                                          </p:stCondLst>
                                        </p:cTn>
                                        <p:tgtEl>
                                          <p:spTgt spid="1275916"/>
                                        </p:tgtEl>
                                        <p:attrNameLst>
                                          <p:attrName>style.visibility</p:attrName>
                                        </p:attrNameLst>
                                      </p:cBhvr>
                                      <p:to>
                                        <p:strVal val="visible"/>
                                      </p:to>
                                    </p:set>
                                    <p:animEffect transition="in" filter="wipe(left)">
                                      <p:cBhvr>
                                        <p:cTn id="16" dur="500"/>
                                        <p:tgtEl>
                                          <p:spTgt spid="127591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subTnLst>
                                    <p:audio>
                                      <p:cMediaNode>
                                        <p:cTn display="0" masterRel="sameClick">
                                          <p:stCondLst>
                                            <p:cond evt="begin" delay="0">
                                              <p:tn val="19"/>
                                            </p:cond>
                                          </p:stCondLst>
                                          <p:endCondLst>
                                            <p:cond evt="onStopAudio" delay="0">
                                              <p:tgtEl>
                                                <p:sldTgt/>
                                              </p:tgtEl>
                                            </p:cond>
                                          </p:endCondLst>
                                        </p:cTn>
                                        <p:tgtEl>
                                          <p:sndTgt r:embed="rId5" name="camera.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63" presetClass="path" presetSubtype="0" repeatCount="indefinite" accel="50000" decel="50000" fill="hold" nodeType="clickEffect">
                                  <p:stCondLst>
                                    <p:cond delay="0"/>
                                  </p:stCondLst>
                                  <p:childTnLst>
                                    <p:animMotion origin="layout" path="M 2.77556E-17 4.81481E-6 L 0.63958 4.81481E-6 " pathEditMode="relative" rAng="0" ptsTypes="AA">
                                      <p:cBhvr>
                                        <p:cTn id="25" dur="5000" fill="hold"/>
                                        <p:tgtEl>
                                          <p:spTgt spid="6"/>
                                        </p:tgtEl>
                                        <p:attrNameLst>
                                          <p:attrName>ppt_x</p:attrName>
                                          <p:attrName>ppt_y</p:attrName>
                                        </p:attrNameLst>
                                      </p:cBhvr>
                                      <p:rCtr x="320" y="0"/>
                                    </p:animMotion>
                                  </p:childTnLst>
                                  <p:subTnLst>
                                    <p:audio>
                                      <p:cMediaNode>
                                        <p:cTn display="0" masterRel="sameClick">
                                          <p:stCondLst>
                                            <p:cond evt="begin" delay="0">
                                              <p:tn val="24"/>
                                            </p:cond>
                                          </p:stCondLst>
                                          <p:endCondLst>
                                            <p:cond evt="onStopAudio" delay="0">
                                              <p:tgtEl>
                                                <p:sldTgt/>
                                              </p:tgtEl>
                                            </p:cond>
                                          </p:endCondLst>
                                        </p:cTn>
                                        <p:tgtEl>
                                          <p:sndTgt r:embed="rId6" name="steam2.wav"/>
                                        </p:tgtEl>
                                      </p:cMediaNode>
                                    </p:audio>
                                  </p:subTnLst>
                                </p:cTn>
                              </p:par>
                              <p:par>
                                <p:cTn id="26" presetID="35" presetClass="path" presetSubtype="0" repeatCount="indefinite" accel="50000" decel="50000" fill="hold" nodeType="withEffect">
                                  <p:stCondLst>
                                    <p:cond delay="0"/>
                                  </p:stCondLst>
                                  <p:childTnLst>
                                    <p:animMotion origin="layout" path="M 4.44444E-6 3.33333E-6 L -0.6382 3.33333E-6 " pathEditMode="relative" rAng="0" ptsTypes="AA">
                                      <p:cBhvr>
                                        <p:cTn id="27" dur="5000" fill="hold"/>
                                        <p:tgtEl>
                                          <p:spTgt spid="2"/>
                                        </p:tgtEl>
                                        <p:attrNameLst>
                                          <p:attrName>ppt_x</p:attrName>
                                          <p:attrName>ppt_y</p:attrName>
                                        </p:attrNameLst>
                                      </p:cBhvr>
                                      <p:rCtr x="-319" y="0"/>
                                    </p:animMotion>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275908">
                                            <p:txEl>
                                              <p:pRg st="4" end="4"/>
                                            </p:txEl>
                                          </p:spTgt>
                                        </p:tgtEl>
                                        <p:attrNameLst>
                                          <p:attrName>style.visibility</p:attrName>
                                        </p:attrNameLst>
                                      </p:cBhvr>
                                      <p:to>
                                        <p:strVal val="visible"/>
                                      </p:to>
                                    </p:set>
                                    <p:anim calcmode="lin" valueType="num">
                                      <p:cBhvr additive="base">
                                        <p:cTn id="32" dur="500" fill="hold"/>
                                        <p:tgtEl>
                                          <p:spTgt spid="1275908">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7590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275908">
                                            <p:txEl>
                                              <p:pRg st="5" end="5"/>
                                            </p:txEl>
                                          </p:spTgt>
                                        </p:tgtEl>
                                        <p:attrNameLst>
                                          <p:attrName>style.visibility</p:attrName>
                                        </p:attrNameLst>
                                      </p:cBhvr>
                                      <p:to>
                                        <p:strVal val="visible"/>
                                      </p:to>
                                    </p:set>
                                    <p:anim calcmode="lin" valueType="num">
                                      <p:cBhvr additive="base">
                                        <p:cTn id="38" dur="500" fill="hold"/>
                                        <p:tgtEl>
                                          <p:spTgt spid="1275908">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7590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275908">
                                            <p:txEl>
                                              <p:pRg st="6" end="6"/>
                                            </p:txEl>
                                          </p:spTgt>
                                        </p:tgtEl>
                                        <p:attrNameLst>
                                          <p:attrName>style.visibility</p:attrName>
                                        </p:attrNameLst>
                                      </p:cBhvr>
                                      <p:to>
                                        <p:strVal val="visible"/>
                                      </p:to>
                                    </p:set>
                                    <p:anim calcmode="lin" valueType="num">
                                      <p:cBhvr additive="base">
                                        <p:cTn id="44" dur="500" fill="hold"/>
                                        <p:tgtEl>
                                          <p:spTgt spid="1275908">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7590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59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1338263"/>
            <a:ext cx="7772400" cy="493712"/>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The two postulates of special relativity</a:t>
            </a:r>
            <a:endParaRPr lang="en-US" altLang="en-US" sz="2000">
              <a:solidFill>
                <a:srgbClr val="000000"/>
              </a:solidFill>
              <a:latin typeface="Courier New" pitchFamily="49" charset="0"/>
              <a:cs typeface="Times New Roman" pitchFamily="18" charset="0"/>
            </a:endParaRPr>
          </a:p>
        </p:txBody>
      </p:sp>
      <p:sp>
        <p:nvSpPr>
          <p:cNvPr id="1275908" name="Rectangle 4"/>
          <p:cNvSpPr>
            <a:spLocks noChangeArrowheads="1"/>
          </p:cNvSpPr>
          <p:nvPr/>
        </p:nvSpPr>
        <p:spPr bwMode="auto">
          <a:xfrm>
            <a:off x="669925" y="1793875"/>
            <a:ext cx="7772400" cy="5064125"/>
          </a:xfrm>
          <a:prstGeom prst="rect">
            <a:avLst/>
          </a:prstGeom>
          <a:solidFill>
            <a:srgbClr val="CCFFCC"/>
          </a:solidFill>
          <a:ln w="9525">
            <a:noFill/>
            <a:miter lim="800000"/>
            <a:headEnd/>
            <a:tailEnd/>
          </a:ln>
        </p:spPr>
        <p:txBody>
          <a:bodyPr/>
          <a:lstStyle/>
          <a:p>
            <a:endParaRPr lang="en-US" altLang="en-US"/>
          </a:p>
          <a:p>
            <a:endParaRPr lang="en-US" altLang="en-US"/>
          </a:p>
          <a:p>
            <a:endParaRPr lang="en-US" altLang="en-US"/>
          </a:p>
          <a:p>
            <a:pPr>
              <a:spcAft>
                <a:spcPct val="20000"/>
              </a:spcAft>
            </a:pPr>
            <a:r>
              <a:rPr lang="en-US" altLang="en-US"/>
              <a:t>PRACTICE: How fast does the headlight beam travel in each of the reference frames according to Einstein’s 2</a:t>
            </a:r>
            <a:r>
              <a:rPr lang="en-US" altLang="en-US" baseline="30000"/>
              <a:t>nd</a:t>
            </a:r>
            <a:r>
              <a:rPr lang="en-US" altLang="en-US"/>
              <a:t> postulate?</a:t>
            </a:r>
          </a:p>
          <a:p>
            <a:pPr>
              <a:spcAft>
                <a:spcPct val="20000"/>
              </a:spcAft>
            </a:pPr>
            <a:r>
              <a:rPr lang="en-US" altLang="en-US"/>
              <a:t>SOLUTION:</a:t>
            </a:r>
          </a:p>
          <a:p>
            <a:r>
              <a:rPr lang="en-US" altLang="en-US">
                <a:sym typeface="Symbol" pitchFamily="18" charset="2"/>
              </a:rPr>
              <a:t></a:t>
            </a:r>
            <a:r>
              <a:rPr lang="en-US" altLang="en-US"/>
              <a:t>For someone on the ground each beam would be traveling at 1</a:t>
            </a:r>
            <a:r>
              <a:rPr lang="en-US" altLang="en-US" i="1"/>
              <a:t>c</a:t>
            </a:r>
            <a:r>
              <a:rPr lang="en-US" altLang="en-US"/>
              <a:t>!</a:t>
            </a:r>
          </a:p>
          <a:p>
            <a:r>
              <a:rPr lang="en-US" altLang="en-US">
                <a:sym typeface="Symbol" pitchFamily="18" charset="2"/>
              </a:rPr>
              <a:t></a:t>
            </a:r>
            <a:r>
              <a:rPr lang="en-US" altLang="en-US"/>
              <a:t>For someone in a locomotive his own beam would have a speed of 1</a:t>
            </a:r>
            <a:r>
              <a:rPr lang="en-US" altLang="en-US" i="1"/>
              <a:t>c</a:t>
            </a:r>
            <a:r>
              <a:rPr lang="en-US" altLang="en-US"/>
              <a:t> and the beam from the other locomotive would be 1</a:t>
            </a:r>
            <a:r>
              <a:rPr lang="en-US" altLang="en-US" i="1"/>
              <a:t>c</a:t>
            </a:r>
            <a:r>
              <a:rPr lang="en-US" altLang="en-US"/>
              <a:t>!</a:t>
            </a:r>
          </a:p>
          <a:p>
            <a:r>
              <a:rPr lang="en-US" altLang="en-US">
                <a:sym typeface="Symbol" pitchFamily="18" charset="2"/>
              </a:rPr>
              <a:t>The beams approach each other at 1</a:t>
            </a:r>
            <a:r>
              <a:rPr lang="en-US" altLang="en-US" i="1">
                <a:sym typeface="Symbol" pitchFamily="18" charset="2"/>
              </a:rPr>
              <a:t>c</a:t>
            </a:r>
            <a:r>
              <a:rPr lang="en-US" altLang="en-US">
                <a:sym typeface="Symbol" pitchFamily="18" charset="2"/>
              </a:rPr>
              <a:t>!</a:t>
            </a:r>
          </a:p>
        </p:txBody>
      </p:sp>
      <p:sp>
        <p:nvSpPr>
          <p:cNvPr id="1275916" name="Line 12"/>
          <p:cNvSpPr>
            <a:spLocks noChangeShapeType="1"/>
          </p:cNvSpPr>
          <p:nvPr/>
        </p:nvSpPr>
        <p:spPr bwMode="auto">
          <a:xfrm>
            <a:off x="0" y="2865438"/>
            <a:ext cx="9144000" cy="0"/>
          </a:xfrm>
          <a:prstGeom prst="line">
            <a:avLst/>
          </a:prstGeom>
          <a:noFill/>
          <a:ln w="38100">
            <a:solidFill>
              <a:srgbClr val="777777"/>
            </a:solidFill>
            <a:round/>
            <a:headEnd/>
            <a:tailEnd/>
          </a:ln>
        </p:spPr>
        <p:txBody>
          <a:bodyPr/>
          <a:lstStyle/>
          <a:p>
            <a:endParaRPr lang="en-US"/>
          </a:p>
        </p:txBody>
      </p:sp>
      <p:grpSp>
        <p:nvGrpSpPr>
          <p:cNvPr id="2" name="Group 25"/>
          <p:cNvGrpSpPr>
            <a:grpSpLocks/>
          </p:cNvGrpSpPr>
          <p:nvPr/>
        </p:nvGrpSpPr>
        <p:grpSpPr bwMode="auto">
          <a:xfrm>
            <a:off x="5245100" y="1849438"/>
            <a:ext cx="3898900" cy="1017587"/>
            <a:chOff x="3304" y="1453"/>
            <a:chExt cx="2456" cy="641"/>
          </a:xfrm>
        </p:grpSpPr>
        <p:grpSp>
          <p:nvGrpSpPr>
            <p:cNvPr id="16402" name="Group 7"/>
            <p:cNvGrpSpPr>
              <a:grpSpLocks/>
            </p:cNvGrpSpPr>
            <p:nvPr/>
          </p:nvGrpSpPr>
          <p:grpSpPr bwMode="auto">
            <a:xfrm>
              <a:off x="3304" y="1475"/>
              <a:ext cx="2456" cy="619"/>
              <a:chOff x="3304" y="1475"/>
              <a:chExt cx="2456" cy="619"/>
            </a:xfrm>
          </p:grpSpPr>
          <p:pic>
            <p:nvPicPr>
              <p:cNvPr id="110599"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209" y="1475"/>
                <a:ext cx="1551" cy="619"/>
              </a:xfrm>
              <a:prstGeom prst="rect">
                <a:avLst/>
              </a:prstGeom>
              <a:ln>
                <a:noFill/>
              </a:ln>
              <a:effectLst>
                <a:outerShdw blurRad="292100" dist="139700" dir="2700000" algn="tl" rotWithShape="0">
                  <a:srgbClr val="333333">
                    <a:alpha val="65000"/>
                  </a:srgbClr>
                </a:outerShdw>
              </a:effectLst>
            </p:spPr>
          </p:pic>
          <p:sp>
            <p:nvSpPr>
              <p:cNvPr id="16410" name="AutoShape 6"/>
              <p:cNvSpPr>
                <a:spLocks noChangeArrowheads="1"/>
              </p:cNvSpPr>
              <p:nvPr/>
            </p:nvSpPr>
            <p:spPr bwMode="auto">
              <a:xfrm rot="-5400000">
                <a:off x="3780" y="1057"/>
                <a:ext cx="235" cy="118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066 w 21600"/>
                  <a:gd name="T13" fmla="*/ 6078 h 21600"/>
                  <a:gd name="T14" fmla="*/ 15534 w 21600"/>
                  <a:gd name="T15" fmla="*/ 15522 h 21600"/>
                </a:gdLst>
                <a:ahLst/>
                <a:cxnLst>
                  <a:cxn ang="T8">
                    <a:pos x="T0" y="T1"/>
                  </a:cxn>
                  <a:cxn ang="T9">
                    <a:pos x="T2" y="T3"/>
                  </a:cxn>
                  <a:cxn ang="T10">
                    <a:pos x="T4" y="T5"/>
                  </a:cxn>
                  <a:cxn ang="T11">
                    <a:pos x="T6" y="T7"/>
                  </a:cxn>
                </a:cxnLst>
                <a:rect l="T12" t="T13" r="T14" b="T15"/>
                <a:pathLst>
                  <a:path w="21600" h="21600">
                    <a:moveTo>
                      <a:pt x="0" y="0"/>
                    </a:moveTo>
                    <a:lnTo>
                      <a:pt x="8542" y="21600"/>
                    </a:lnTo>
                    <a:lnTo>
                      <a:pt x="13058" y="21600"/>
                    </a:lnTo>
                    <a:lnTo>
                      <a:pt x="21600" y="0"/>
                    </a:lnTo>
                    <a:lnTo>
                      <a:pt x="0" y="0"/>
                    </a:lnTo>
                    <a:close/>
                  </a:path>
                </a:pathLst>
              </a:custGeom>
              <a:solidFill>
                <a:srgbClr val="FFFF66">
                  <a:alpha val="43137"/>
                </a:srgbClr>
              </a:solidFill>
              <a:ln w="9525">
                <a:noFill/>
                <a:miter lim="800000"/>
                <a:headEnd/>
                <a:tailEnd/>
              </a:ln>
            </p:spPr>
            <p:txBody>
              <a:bodyPr wrap="none" anchor="ctr"/>
              <a:lstStyle/>
              <a:p>
                <a:endParaRPr lang="en-US"/>
              </a:p>
            </p:txBody>
          </p:sp>
        </p:grpSp>
        <p:grpSp>
          <p:nvGrpSpPr>
            <p:cNvPr id="16403" name="Group 15"/>
            <p:cNvGrpSpPr>
              <a:grpSpLocks/>
            </p:cNvGrpSpPr>
            <p:nvPr/>
          </p:nvGrpSpPr>
          <p:grpSpPr bwMode="auto">
            <a:xfrm>
              <a:off x="4014" y="1702"/>
              <a:ext cx="481" cy="288"/>
              <a:chOff x="3896" y="1604"/>
              <a:chExt cx="481" cy="288"/>
            </a:xfrm>
          </p:grpSpPr>
          <p:sp>
            <p:nvSpPr>
              <p:cNvPr id="16407" name="Line 13"/>
              <p:cNvSpPr>
                <a:spLocks noChangeShapeType="1"/>
              </p:cNvSpPr>
              <p:nvPr/>
            </p:nvSpPr>
            <p:spPr bwMode="auto">
              <a:xfrm flipH="1">
                <a:off x="3896" y="1827"/>
                <a:ext cx="454" cy="0"/>
              </a:xfrm>
              <a:prstGeom prst="line">
                <a:avLst/>
              </a:prstGeom>
              <a:noFill/>
              <a:ln w="38100">
                <a:solidFill>
                  <a:schemeClr val="hlink"/>
                </a:solidFill>
                <a:round/>
                <a:headEnd/>
                <a:tailEnd type="triangle" w="med" len="med"/>
              </a:ln>
            </p:spPr>
            <p:txBody>
              <a:bodyPr/>
              <a:lstStyle/>
              <a:p>
                <a:endParaRPr lang="en-US"/>
              </a:p>
            </p:txBody>
          </p:sp>
          <p:sp>
            <p:nvSpPr>
              <p:cNvPr id="16408" name="Text Box 14"/>
              <p:cNvSpPr txBox="1">
                <a:spLocks noChangeArrowheads="1"/>
              </p:cNvSpPr>
              <p:nvPr/>
            </p:nvSpPr>
            <p:spPr bwMode="auto">
              <a:xfrm>
                <a:off x="3898" y="1604"/>
                <a:ext cx="479" cy="288"/>
              </a:xfrm>
              <a:prstGeom prst="rect">
                <a:avLst/>
              </a:prstGeom>
              <a:noFill/>
              <a:ln w="9525">
                <a:noFill/>
                <a:miter lim="800000"/>
                <a:headEnd/>
                <a:tailEnd/>
              </a:ln>
            </p:spPr>
            <p:txBody>
              <a:bodyPr wrap="none">
                <a:spAutoFit/>
              </a:bodyPr>
              <a:lstStyle/>
              <a:p>
                <a:r>
                  <a:rPr lang="en-US" altLang="en-US">
                    <a:solidFill>
                      <a:schemeClr val="hlink"/>
                    </a:solidFill>
                  </a:rPr>
                  <a:t>0.5</a:t>
                </a:r>
                <a:r>
                  <a:rPr lang="en-US" altLang="en-US" i="1">
                    <a:solidFill>
                      <a:schemeClr val="hlink"/>
                    </a:solidFill>
                  </a:rPr>
                  <a:t>c</a:t>
                </a:r>
                <a:endParaRPr lang="en-US" altLang="en-US">
                  <a:solidFill>
                    <a:schemeClr val="hlink"/>
                  </a:solidFill>
                </a:endParaRPr>
              </a:p>
            </p:txBody>
          </p:sp>
        </p:grpSp>
        <p:grpSp>
          <p:nvGrpSpPr>
            <p:cNvPr id="16404" name="Group 16"/>
            <p:cNvGrpSpPr>
              <a:grpSpLocks/>
            </p:cNvGrpSpPr>
            <p:nvPr/>
          </p:nvGrpSpPr>
          <p:grpSpPr bwMode="auto">
            <a:xfrm>
              <a:off x="3342" y="1453"/>
              <a:ext cx="454" cy="288"/>
              <a:chOff x="3896" y="1604"/>
              <a:chExt cx="454" cy="288"/>
            </a:xfrm>
          </p:grpSpPr>
          <p:sp>
            <p:nvSpPr>
              <p:cNvPr id="16405" name="Line 17"/>
              <p:cNvSpPr>
                <a:spLocks noChangeShapeType="1"/>
              </p:cNvSpPr>
              <p:nvPr/>
            </p:nvSpPr>
            <p:spPr bwMode="auto">
              <a:xfrm flipH="1">
                <a:off x="3896" y="1827"/>
                <a:ext cx="454" cy="0"/>
              </a:xfrm>
              <a:prstGeom prst="line">
                <a:avLst/>
              </a:prstGeom>
              <a:noFill/>
              <a:ln w="38100">
                <a:solidFill>
                  <a:schemeClr val="hlink"/>
                </a:solidFill>
                <a:round/>
                <a:headEnd/>
                <a:tailEnd type="triangle" w="med" len="med"/>
              </a:ln>
            </p:spPr>
            <p:txBody>
              <a:bodyPr/>
              <a:lstStyle/>
              <a:p>
                <a:endParaRPr lang="en-US"/>
              </a:p>
            </p:txBody>
          </p:sp>
          <p:sp>
            <p:nvSpPr>
              <p:cNvPr id="16406" name="Text Box 18"/>
              <p:cNvSpPr txBox="1">
                <a:spLocks noChangeArrowheads="1"/>
              </p:cNvSpPr>
              <p:nvPr/>
            </p:nvSpPr>
            <p:spPr bwMode="auto">
              <a:xfrm>
                <a:off x="3898" y="1604"/>
                <a:ext cx="265" cy="288"/>
              </a:xfrm>
              <a:prstGeom prst="rect">
                <a:avLst/>
              </a:prstGeom>
              <a:noFill/>
              <a:ln w="9525">
                <a:noFill/>
                <a:miter lim="800000"/>
                <a:headEnd/>
                <a:tailEnd/>
              </a:ln>
            </p:spPr>
            <p:txBody>
              <a:bodyPr wrap="none">
                <a:spAutoFit/>
              </a:bodyPr>
              <a:lstStyle/>
              <a:p>
                <a:r>
                  <a:rPr lang="en-US" altLang="en-US">
                    <a:solidFill>
                      <a:schemeClr val="hlink"/>
                    </a:solidFill>
                  </a:rPr>
                  <a:t> </a:t>
                </a:r>
                <a:r>
                  <a:rPr lang="en-US" altLang="en-US" i="1">
                    <a:solidFill>
                      <a:schemeClr val="hlink"/>
                    </a:solidFill>
                  </a:rPr>
                  <a:t>c</a:t>
                </a:r>
                <a:endParaRPr lang="en-US" altLang="en-US">
                  <a:solidFill>
                    <a:schemeClr val="hlink"/>
                  </a:solidFill>
                </a:endParaRPr>
              </a:p>
            </p:txBody>
          </p:sp>
        </p:grpSp>
      </p:grpSp>
      <p:grpSp>
        <p:nvGrpSpPr>
          <p:cNvPr id="6" name="Group 26"/>
          <p:cNvGrpSpPr>
            <a:grpSpLocks/>
          </p:cNvGrpSpPr>
          <p:nvPr/>
        </p:nvGrpSpPr>
        <p:grpSpPr bwMode="auto">
          <a:xfrm>
            <a:off x="0" y="1855788"/>
            <a:ext cx="3887788" cy="1001712"/>
            <a:chOff x="0" y="1457"/>
            <a:chExt cx="2449" cy="631"/>
          </a:xfrm>
        </p:grpSpPr>
        <p:grpSp>
          <p:nvGrpSpPr>
            <p:cNvPr id="16393" name="Group 11"/>
            <p:cNvGrpSpPr>
              <a:grpSpLocks/>
            </p:cNvGrpSpPr>
            <p:nvPr/>
          </p:nvGrpSpPr>
          <p:grpSpPr bwMode="auto">
            <a:xfrm>
              <a:off x="0" y="1469"/>
              <a:ext cx="2449" cy="619"/>
              <a:chOff x="1982" y="1575"/>
              <a:chExt cx="2449" cy="619"/>
            </a:xfrm>
          </p:grpSpPr>
          <p:pic>
            <p:nvPicPr>
              <p:cNvPr id="110609"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flipH="1">
                <a:off x="1982" y="1575"/>
                <a:ext cx="1551" cy="619"/>
              </a:xfrm>
              <a:prstGeom prst="rect">
                <a:avLst/>
              </a:prstGeom>
              <a:ln>
                <a:noFill/>
              </a:ln>
              <a:effectLst>
                <a:outerShdw blurRad="292100" dist="139700" dir="2700000" algn="tl" rotWithShape="0">
                  <a:srgbClr val="333333">
                    <a:alpha val="65000"/>
                  </a:srgbClr>
                </a:outerShdw>
              </a:effectLst>
            </p:spPr>
          </p:pic>
          <p:sp>
            <p:nvSpPr>
              <p:cNvPr id="16401" name="AutoShape 10"/>
              <p:cNvSpPr>
                <a:spLocks noChangeArrowheads="1"/>
              </p:cNvSpPr>
              <p:nvPr/>
            </p:nvSpPr>
            <p:spPr bwMode="auto">
              <a:xfrm rot="5400000" flipH="1">
                <a:off x="3720" y="1149"/>
                <a:ext cx="235" cy="118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066 w 21600"/>
                  <a:gd name="T13" fmla="*/ 6078 h 21600"/>
                  <a:gd name="T14" fmla="*/ 15534 w 21600"/>
                  <a:gd name="T15" fmla="*/ 15522 h 21600"/>
                </a:gdLst>
                <a:ahLst/>
                <a:cxnLst>
                  <a:cxn ang="T8">
                    <a:pos x="T0" y="T1"/>
                  </a:cxn>
                  <a:cxn ang="T9">
                    <a:pos x="T2" y="T3"/>
                  </a:cxn>
                  <a:cxn ang="T10">
                    <a:pos x="T4" y="T5"/>
                  </a:cxn>
                  <a:cxn ang="T11">
                    <a:pos x="T6" y="T7"/>
                  </a:cxn>
                </a:cxnLst>
                <a:rect l="T12" t="T13" r="T14" b="T15"/>
                <a:pathLst>
                  <a:path w="21600" h="21600">
                    <a:moveTo>
                      <a:pt x="0" y="0"/>
                    </a:moveTo>
                    <a:lnTo>
                      <a:pt x="8542" y="21600"/>
                    </a:lnTo>
                    <a:lnTo>
                      <a:pt x="13058" y="21600"/>
                    </a:lnTo>
                    <a:lnTo>
                      <a:pt x="21600" y="0"/>
                    </a:lnTo>
                    <a:lnTo>
                      <a:pt x="0" y="0"/>
                    </a:lnTo>
                    <a:close/>
                  </a:path>
                </a:pathLst>
              </a:custGeom>
              <a:solidFill>
                <a:srgbClr val="FFFF66">
                  <a:alpha val="43137"/>
                </a:srgbClr>
              </a:solidFill>
              <a:ln w="9525">
                <a:noFill/>
                <a:miter lim="800000"/>
                <a:headEnd/>
                <a:tailEnd/>
              </a:ln>
            </p:spPr>
            <p:txBody>
              <a:bodyPr wrap="none" anchor="ctr"/>
              <a:lstStyle/>
              <a:p>
                <a:endParaRPr lang="en-US"/>
              </a:p>
            </p:txBody>
          </p:sp>
        </p:grpSp>
        <p:grpSp>
          <p:nvGrpSpPr>
            <p:cNvPr id="16394" name="Group 19"/>
            <p:cNvGrpSpPr>
              <a:grpSpLocks/>
            </p:cNvGrpSpPr>
            <p:nvPr/>
          </p:nvGrpSpPr>
          <p:grpSpPr bwMode="auto">
            <a:xfrm>
              <a:off x="1267" y="1696"/>
              <a:ext cx="481" cy="288"/>
              <a:chOff x="3896" y="1604"/>
              <a:chExt cx="481" cy="288"/>
            </a:xfrm>
          </p:grpSpPr>
          <p:sp>
            <p:nvSpPr>
              <p:cNvPr id="16398" name="Line 20"/>
              <p:cNvSpPr>
                <a:spLocks noChangeShapeType="1"/>
              </p:cNvSpPr>
              <p:nvPr/>
            </p:nvSpPr>
            <p:spPr bwMode="auto">
              <a:xfrm flipH="1">
                <a:off x="3896" y="1827"/>
                <a:ext cx="454" cy="0"/>
              </a:xfrm>
              <a:prstGeom prst="line">
                <a:avLst/>
              </a:prstGeom>
              <a:noFill/>
              <a:ln w="38100">
                <a:solidFill>
                  <a:schemeClr val="hlink"/>
                </a:solidFill>
                <a:round/>
                <a:headEnd type="triangle" w="med" len="med"/>
                <a:tailEnd/>
              </a:ln>
            </p:spPr>
            <p:txBody>
              <a:bodyPr/>
              <a:lstStyle/>
              <a:p>
                <a:endParaRPr lang="en-US"/>
              </a:p>
            </p:txBody>
          </p:sp>
          <p:sp>
            <p:nvSpPr>
              <p:cNvPr id="16399" name="Text Box 21"/>
              <p:cNvSpPr txBox="1">
                <a:spLocks noChangeArrowheads="1"/>
              </p:cNvSpPr>
              <p:nvPr/>
            </p:nvSpPr>
            <p:spPr bwMode="auto">
              <a:xfrm>
                <a:off x="3898" y="1604"/>
                <a:ext cx="479" cy="288"/>
              </a:xfrm>
              <a:prstGeom prst="rect">
                <a:avLst/>
              </a:prstGeom>
              <a:noFill/>
              <a:ln w="9525">
                <a:noFill/>
                <a:miter lim="800000"/>
                <a:headEnd/>
                <a:tailEnd/>
              </a:ln>
            </p:spPr>
            <p:txBody>
              <a:bodyPr wrap="none">
                <a:spAutoFit/>
              </a:bodyPr>
              <a:lstStyle/>
              <a:p>
                <a:r>
                  <a:rPr lang="en-US" altLang="en-US">
                    <a:solidFill>
                      <a:schemeClr val="hlink"/>
                    </a:solidFill>
                  </a:rPr>
                  <a:t>0.5</a:t>
                </a:r>
                <a:r>
                  <a:rPr lang="en-US" altLang="en-US" i="1">
                    <a:solidFill>
                      <a:schemeClr val="hlink"/>
                    </a:solidFill>
                  </a:rPr>
                  <a:t>c</a:t>
                </a:r>
                <a:endParaRPr lang="en-US" altLang="en-US">
                  <a:solidFill>
                    <a:schemeClr val="hlink"/>
                  </a:solidFill>
                </a:endParaRPr>
              </a:p>
            </p:txBody>
          </p:sp>
        </p:grpSp>
        <p:grpSp>
          <p:nvGrpSpPr>
            <p:cNvPr id="16395" name="Group 22"/>
            <p:cNvGrpSpPr>
              <a:grpSpLocks/>
            </p:cNvGrpSpPr>
            <p:nvPr/>
          </p:nvGrpSpPr>
          <p:grpSpPr bwMode="auto">
            <a:xfrm>
              <a:off x="1958" y="1457"/>
              <a:ext cx="454" cy="288"/>
              <a:chOff x="3896" y="1604"/>
              <a:chExt cx="454" cy="288"/>
            </a:xfrm>
          </p:grpSpPr>
          <p:sp>
            <p:nvSpPr>
              <p:cNvPr id="16396" name="Line 23"/>
              <p:cNvSpPr>
                <a:spLocks noChangeShapeType="1"/>
              </p:cNvSpPr>
              <p:nvPr/>
            </p:nvSpPr>
            <p:spPr bwMode="auto">
              <a:xfrm flipH="1">
                <a:off x="3896" y="1827"/>
                <a:ext cx="454" cy="0"/>
              </a:xfrm>
              <a:prstGeom prst="line">
                <a:avLst/>
              </a:prstGeom>
              <a:noFill/>
              <a:ln w="38100">
                <a:solidFill>
                  <a:schemeClr val="hlink"/>
                </a:solidFill>
                <a:round/>
                <a:headEnd type="triangle" w="med" len="med"/>
                <a:tailEnd/>
              </a:ln>
            </p:spPr>
            <p:txBody>
              <a:bodyPr/>
              <a:lstStyle/>
              <a:p>
                <a:endParaRPr lang="en-US"/>
              </a:p>
            </p:txBody>
          </p:sp>
          <p:sp>
            <p:nvSpPr>
              <p:cNvPr id="16397" name="Text Box 24"/>
              <p:cNvSpPr txBox="1">
                <a:spLocks noChangeArrowheads="1"/>
              </p:cNvSpPr>
              <p:nvPr/>
            </p:nvSpPr>
            <p:spPr bwMode="auto">
              <a:xfrm>
                <a:off x="3898" y="1604"/>
                <a:ext cx="265" cy="288"/>
              </a:xfrm>
              <a:prstGeom prst="rect">
                <a:avLst/>
              </a:prstGeom>
              <a:noFill/>
              <a:ln w="9525">
                <a:noFill/>
                <a:miter lim="800000"/>
                <a:headEnd/>
                <a:tailEnd/>
              </a:ln>
            </p:spPr>
            <p:txBody>
              <a:bodyPr wrap="none">
                <a:spAutoFit/>
              </a:bodyPr>
              <a:lstStyle/>
              <a:p>
                <a:r>
                  <a:rPr lang="en-US" altLang="en-US">
                    <a:solidFill>
                      <a:schemeClr val="hlink"/>
                    </a:solidFill>
                  </a:rPr>
                  <a:t> </a:t>
                </a:r>
                <a:r>
                  <a:rPr lang="en-US" altLang="en-US" i="1">
                    <a:solidFill>
                      <a:schemeClr val="hlink"/>
                    </a:solidFill>
                  </a:rPr>
                  <a:t>c</a:t>
                </a:r>
                <a:endParaRPr lang="en-US" altLang="en-US">
                  <a:solidFill>
                    <a:schemeClr val="hlink"/>
                  </a:solidFill>
                </a:endParaRPr>
              </a:p>
            </p:txBody>
          </p:sp>
        </p:grpSp>
      </p:grpSp>
      <p:sp>
        <p:nvSpPr>
          <p:cNvPr id="16391"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sp>
        <p:nvSpPr>
          <p:cNvPr id="1277978" name="Text Box 26"/>
          <p:cNvSpPr txBox="1">
            <a:spLocks noChangeArrowheads="1"/>
          </p:cNvSpPr>
          <p:nvPr/>
        </p:nvSpPr>
        <p:spPr bwMode="auto">
          <a:xfrm>
            <a:off x="2239963" y="3619500"/>
            <a:ext cx="6218237" cy="830263"/>
          </a:xfrm>
          <a:prstGeom prst="rect">
            <a:avLst/>
          </a:prstGeom>
          <a:noFill/>
          <a:ln w="9525">
            <a:noFill/>
            <a:miter lim="800000"/>
            <a:headEnd/>
            <a:tailEnd/>
          </a:ln>
        </p:spPr>
        <p:txBody>
          <a:bodyPr>
            <a:spAutoFit/>
          </a:bodyPr>
          <a:lstStyle/>
          <a:p>
            <a:pPr algn="r"/>
            <a:r>
              <a:rPr lang="en-US" altLang="en-US">
                <a:solidFill>
                  <a:schemeClr val="hlink"/>
                </a:solidFill>
              </a:rPr>
              <a:t>Postulate 2) The speed of light is the same   in all inertial reference frames.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par>
                                <p:cTn id="8" presetID="22" presetClass="entr" presetSubtype="8" fill="hold" grpId="0" nodeType="withEffect">
                                  <p:stCondLst>
                                    <p:cond delay="0"/>
                                  </p:stCondLst>
                                  <p:childTnLst>
                                    <p:set>
                                      <p:cBhvr>
                                        <p:cTn id="9" dur="1" fill="hold">
                                          <p:stCondLst>
                                            <p:cond delay="0"/>
                                          </p:stCondLst>
                                        </p:cTn>
                                        <p:tgtEl>
                                          <p:spTgt spid="1275916"/>
                                        </p:tgtEl>
                                        <p:attrNameLst>
                                          <p:attrName>style.visibility</p:attrName>
                                        </p:attrNameLst>
                                      </p:cBhvr>
                                      <p:to>
                                        <p:strVal val="visible"/>
                                      </p:to>
                                    </p:set>
                                    <p:animEffect transition="in" filter="wipe(left)">
                                      <p:cBhvr>
                                        <p:cTn id="10" dur="500"/>
                                        <p:tgtEl>
                                          <p:spTgt spid="1275916"/>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camera.wav"/>
                                        </p:tgtEl>
                                      </p:cMediaNode>
                                    </p:audio>
                                  </p:subTnLst>
                                </p:cTn>
                              </p:par>
                            </p:childTnLst>
                          </p:cTn>
                        </p:par>
                        <p:par>
                          <p:cTn id="14" fill="hold" nodeType="afterGroup">
                            <p:stCondLst>
                              <p:cond delay="500"/>
                            </p:stCondLst>
                            <p:childTnLst>
                              <p:par>
                                <p:cTn id="15" presetID="63" presetClass="path" presetSubtype="0" repeatCount="indefinite" accel="50000" decel="50000" fill="hold" nodeType="afterEffect">
                                  <p:stCondLst>
                                    <p:cond delay="0"/>
                                  </p:stCondLst>
                                  <p:childTnLst>
                                    <p:animMotion origin="layout" path="M 2.77556E-17 4.81481E-6 L 0.63958 4.81481E-6 " pathEditMode="relative" rAng="0" ptsTypes="AA">
                                      <p:cBhvr>
                                        <p:cTn id="16" dur="5000" fill="hold"/>
                                        <p:tgtEl>
                                          <p:spTgt spid="6"/>
                                        </p:tgtEl>
                                        <p:attrNameLst>
                                          <p:attrName>ppt_x</p:attrName>
                                          <p:attrName>ppt_y</p:attrName>
                                        </p:attrNameLst>
                                      </p:cBhvr>
                                      <p:rCtr x="320" y="0"/>
                                    </p:animMotion>
                                  </p:childTnLst>
                                  <p:subTnLst>
                                    <p:audio>
                                      <p:cMediaNode>
                                        <p:cTn display="0" masterRel="sameClick">
                                          <p:stCondLst>
                                            <p:cond evt="begin" delay="0">
                                              <p:tn val="15"/>
                                            </p:cond>
                                          </p:stCondLst>
                                          <p:endCondLst>
                                            <p:cond evt="onStopAudio" delay="0">
                                              <p:tgtEl>
                                                <p:sldTgt/>
                                              </p:tgtEl>
                                            </p:cond>
                                          </p:endCondLst>
                                        </p:cTn>
                                        <p:tgtEl>
                                          <p:sndTgt r:embed="rId5" name="steam2.wav"/>
                                        </p:tgtEl>
                                      </p:cMediaNode>
                                    </p:audio>
                                  </p:subTnLst>
                                </p:cTn>
                              </p:par>
                              <p:par>
                                <p:cTn id="17" presetID="35" presetClass="path" presetSubtype="0" repeatCount="indefinite" accel="50000" decel="50000" fill="hold" nodeType="withEffect">
                                  <p:stCondLst>
                                    <p:cond delay="0"/>
                                  </p:stCondLst>
                                  <p:childTnLst>
                                    <p:animMotion origin="layout" path="M 4.44444E-6 3.33333E-6 L -0.6382 3.33333E-6 " pathEditMode="relative" rAng="0" ptsTypes="AA">
                                      <p:cBhvr>
                                        <p:cTn id="18" dur="5000" fill="hold"/>
                                        <p:tgtEl>
                                          <p:spTgt spid="2"/>
                                        </p:tgtEl>
                                        <p:attrNameLst>
                                          <p:attrName>ppt_x</p:attrName>
                                          <p:attrName>ppt_y</p:attrName>
                                        </p:attrNameLst>
                                      </p:cBhvr>
                                      <p:rCtr x="-319" y="0"/>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275908">
                                            <p:txEl>
                                              <p:pRg st="3" end="3"/>
                                            </p:txEl>
                                          </p:spTgt>
                                        </p:tgtEl>
                                        <p:attrNameLst>
                                          <p:attrName>style.visibility</p:attrName>
                                        </p:attrNameLst>
                                      </p:cBhvr>
                                      <p:to>
                                        <p:strVal val="visible"/>
                                      </p:to>
                                    </p:set>
                                    <p:anim calcmode="lin" valueType="num">
                                      <p:cBhvr additive="base">
                                        <p:cTn id="23" dur="500" fill="hold"/>
                                        <p:tgtEl>
                                          <p:spTgt spid="1275908">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7590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6"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275908">
                                            <p:txEl>
                                              <p:pRg st="4" end="4"/>
                                            </p:txEl>
                                          </p:spTgt>
                                        </p:tgtEl>
                                        <p:attrNameLst>
                                          <p:attrName>style.visibility</p:attrName>
                                        </p:attrNameLst>
                                      </p:cBhvr>
                                      <p:to>
                                        <p:strVal val="visible"/>
                                      </p:to>
                                    </p:set>
                                    <p:anim calcmode="lin" valueType="num">
                                      <p:cBhvr additive="base">
                                        <p:cTn id="29" dur="500" fill="hold"/>
                                        <p:tgtEl>
                                          <p:spTgt spid="1275908">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7590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6"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nodeType="clickEffect">
                                  <p:stCondLst>
                                    <p:cond delay="0"/>
                                  </p:stCondLst>
                                  <p:childTnLst>
                                    <p:set>
                                      <p:cBhvr>
                                        <p:cTn id="34" dur="1" fill="hold">
                                          <p:stCondLst>
                                            <p:cond delay="0"/>
                                          </p:stCondLst>
                                        </p:cTn>
                                        <p:tgtEl>
                                          <p:spTgt spid="1277978">
                                            <p:txEl>
                                              <p:pRg st="0" end="0"/>
                                            </p:txEl>
                                          </p:spTgt>
                                        </p:tgtEl>
                                        <p:attrNameLst>
                                          <p:attrName>style.visibility</p:attrName>
                                        </p:attrNameLst>
                                      </p:cBhvr>
                                      <p:to>
                                        <p:strVal val="visible"/>
                                      </p:to>
                                    </p:set>
                                    <p:anim calcmode="lin" valueType="num">
                                      <p:cBhvr additive="base">
                                        <p:cTn id="35" dur="500" fill="hold"/>
                                        <p:tgtEl>
                                          <p:spTgt spid="1277978">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27797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6"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275908">
                                            <p:txEl>
                                              <p:pRg st="5" end="5"/>
                                            </p:txEl>
                                          </p:spTgt>
                                        </p:tgtEl>
                                        <p:attrNameLst>
                                          <p:attrName>style.visibility</p:attrName>
                                        </p:attrNameLst>
                                      </p:cBhvr>
                                      <p:to>
                                        <p:strVal val="visible"/>
                                      </p:to>
                                    </p:set>
                                    <p:anim calcmode="lin" valueType="num">
                                      <p:cBhvr additive="base">
                                        <p:cTn id="41" dur="500" fill="hold"/>
                                        <p:tgtEl>
                                          <p:spTgt spid="1275908">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7590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6"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275908">
                                            <p:txEl>
                                              <p:pRg st="6" end="6"/>
                                            </p:txEl>
                                          </p:spTgt>
                                        </p:tgtEl>
                                        <p:attrNameLst>
                                          <p:attrName>style.visibility</p:attrName>
                                        </p:attrNameLst>
                                      </p:cBhvr>
                                      <p:to>
                                        <p:strVal val="visible"/>
                                      </p:to>
                                    </p:set>
                                    <p:anim calcmode="lin" valueType="num">
                                      <p:cBhvr additive="base">
                                        <p:cTn id="47" dur="500" fill="hold"/>
                                        <p:tgtEl>
                                          <p:spTgt spid="1275908">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7590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6"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275908">
                                            <p:txEl>
                                              <p:pRg st="7" end="7"/>
                                            </p:txEl>
                                          </p:spTgt>
                                        </p:tgtEl>
                                        <p:attrNameLst>
                                          <p:attrName>style.visibility</p:attrName>
                                        </p:attrNameLst>
                                      </p:cBhvr>
                                      <p:to>
                                        <p:strVal val="visible"/>
                                      </p:to>
                                    </p:set>
                                    <p:anim calcmode="lin" valueType="num">
                                      <p:cBhvr additive="base">
                                        <p:cTn id="53" dur="500" fill="hold"/>
                                        <p:tgtEl>
                                          <p:spTgt spid="1275908">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27590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6"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59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p:spPr>
        <p:txBody>
          <a:bodyPr/>
          <a:lstStyle/>
          <a:p>
            <a:r>
              <a:rPr lang="en-US" altLang="en-US" i="1">
                <a:solidFill>
                  <a:srgbClr val="333399"/>
                </a:solidFill>
              </a:rPr>
              <a:t>Time dilation</a:t>
            </a:r>
            <a:r>
              <a:rPr lang="en-US" altLang="en-US">
                <a:solidFill>
                  <a:srgbClr val="333399"/>
                </a:solidFill>
              </a:rPr>
              <a:t> – the light clock </a:t>
            </a:r>
          </a:p>
          <a:p>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Dobson is standing in a room                                           S</a:t>
            </a:r>
            <a:r>
              <a:rPr lang="en-US" altLang="en-US" baseline="-25000">
                <a:solidFill>
                  <a:srgbClr val="000000"/>
                </a:solidFill>
                <a:cs typeface="Times New Roman" pitchFamily="18" charset="0"/>
              </a:rPr>
              <a:t>0</a:t>
            </a:r>
            <a:r>
              <a:rPr lang="en-US" altLang="en-US">
                <a:solidFill>
                  <a:srgbClr val="000000"/>
                </a:solidFill>
                <a:cs typeface="Times New Roman" pitchFamily="18" charset="0"/>
              </a:rPr>
              <a:t> having a height </a:t>
            </a:r>
            <a:r>
              <a:rPr lang="en-US" altLang="en-US" i="1">
                <a:solidFill>
                  <a:srgbClr val="000000"/>
                </a:solidFill>
                <a:cs typeface="Times New Roman" pitchFamily="18" charset="0"/>
              </a:rPr>
              <a:t>L</a:t>
            </a:r>
            <a:r>
              <a:rPr lang="en-US" altLang="en-US">
                <a:solidFill>
                  <a:srgbClr val="000000"/>
                </a:solidFill>
                <a:cs typeface="Times New Roman" pitchFamily="18" charset="0"/>
              </a:rPr>
              <a:t> that has a                                        light source on the floor and a                                       mirror on the ceiling.</a:t>
            </a:r>
          </a:p>
          <a:p>
            <a:pPr eaLnBrk="0" hangingPunct="0">
              <a:spcBef>
                <a:spcPct val="20000"/>
              </a:spcBef>
            </a:pPr>
            <a:r>
              <a:rPr lang="en-US" altLang="en-US">
                <a:solidFill>
                  <a:srgbClr val="000000"/>
                </a:solidFill>
                <a:cs typeface="Times New Roman" pitchFamily="18" charset="0"/>
                <a:sym typeface="Symbol" pitchFamily="18" charset="2"/>
              </a:rPr>
              <a:t>When </a:t>
            </a:r>
            <a:r>
              <a:rPr lang="en-US" altLang="en-US">
                <a:solidFill>
                  <a:srgbClr val="000000"/>
                </a:solidFill>
                <a:cs typeface="Times New Roman" pitchFamily="18" charset="0"/>
              </a:rPr>
              <a:t>Dobson turns on the light                                       he can measure the time </a:t>
            </a:r>
            <a:r>
              <a:rPr lang="en-US" altLang="en-US">
                <a:solidFill>
                  <a:srgbClr val="000000"/>
                </a:solidFill>
                <a:ea typeface="Times New Roman" pitchFamily="18" charset="0"/>
                <a:cs typeface="Courier New" pitchFamily="49" charset="0"/>
              </a:rPr>
              <a:t>∆</a:t>
            </a:r>
            <a:r>
              <a:rPr lang="en-US" altLang="en-US" i="1">
                <a:solidFill>
                  <a:srgbClr val="000000"/>
                </a:solidFill>
                <a:ea typeface="Times New Roman" pitchFamily="18" charset="0"/>
                <a:cs typeface="Courier New" pitchFamily="49" charset="0"/>
              </a:rPr>
              <a:t>t</a:t>
            </a:r>
            <a:r>
              <a:rPr lang="en-US" altLang="en-US" baseline="-25000">
                <a:solidFill>
                  <a:srgbClr val="000000"/>
                </a:solidFill>
                <a:ea typeface="Times New Roman" pitchFamily="18" charset="0"/>
                <a:cs typeface="Courier New" pitchFamily="49" charset="0"/>
              </a:rPr>
              <a:t>0</a:t>
            </a:r>
            <a:r>
              <a:rPr lang="en-US" altLang="en-US">
                <a:solidFill>
                  <a:srgbClr val="000000"/>
                </a:solidFill>
                <a:ea typeface="Times New Roman" pitchFamily="18" charset="0"/>
                <a:cs typeface="Courier New" pitchFamily="49" charset="0"/>
              </a:rPr>
              <a:t> </a:t>
            </a:r>
            <a:r>
              <a:rPr lang="en-US" altLang="en-US">
                <a:solidFill>
                  <a:srgbClr val="000000"/>
                </a:solidFill>
                <a:cs typeface="Times New Roman" pitchFamily="18" charset="0"/>
              </a:rPr>
              <a:t>it                                        takes the light to travel from the floor to the ceiling and back to the floor again.</a:t>
            </a:r>
          </a:p>
          <a:p>
            <a:pPr eaLnBrk="0" hangingPunct="0">
              <a:spcBef>
                <a:spcPct val="20000"/>
              </a:spcBef>
            </a:pPr>
            <a:r>
              <a:rPr lang="en-US" altLang="en-US">
                <a:solidFill>
                  <a:srgbClr val="000000"/>
                </a:solidFill>
                <a:cs typeface="Times New Roman" pitchFamily="18" charset="0"/>
                <a:sym typeface="Symbol" pitchFamily="18" charset="2"/>
              </a:rPr>
              <a:t>Since Dobson knows the speed of the light is </a:t>
            </a:r>
            <a:r>
              <a:rPr lang="en-US" altLang="en-US" i="1">
                <a:solidFill>
                  <a:srgbClr val="000000"/>
                </a:solidFill>
                <a:cs typeface="Times New Roman" pitchFamily="18" charset="0"/>
                <a:sym typeface="Symbol" pitchFamily="18" charset="2"/>
              </a:rPr>
              <a:t>c</a:t>
            </a:r>
            <a:r>
              <a:rPr lang="en-US" altLang="en-US" baseline="-25000">
                <a:solidFill>
                  <a:srgbClr val="000000"/>
                </a:solidFill>
                <a:cs typeface="Times New Roman" pitchFamily="18" charset="0"/>
                <a:sym typeface="Symbol" pitchFamily="18" charset="2"/>
              </a:rPr>
              <a:t>0</a:t>
            </a:r>
            <a:r>
              <a:rPr lang="en-US" altLang="en-US">
                <a:solidFill>
                  <a:srgbClr val="000000"/>
                </a:solidFill>
                <a:cs typeface="Times New Roman" pitchFamily="18" charset="0"/>
                <a:sym typeface="Symbol" pitchFamily="18" charset="2"/>
              </a:rPr>
              <a:t> and the distance traveled by the flash is </a:t>
            </a:r>
            <a:r>
              <a:rPr lang="en-US" altLang="en-US" i="1">
                <a:solidFill>
                  <a:srgbClr val="000000"/>
                </a:solidFill>
                <a:cs typeface="Times New Roman" pitchFamily="18" charset="0"/>
                <a:sym typeface="Symbol" pitchFamily="18" charset="2"/>
              </a:rPr>
              <a:t>L</a:t>
            </a:r>
            <a:r>
              <a:rPr lang="en-US" altLang="en-US">
                <a:solidFill>
                  <a:srgbClr val="000000"/>
                </a:solidFill>
                <a:cs typeface="Times New Roman" pitchFamily="18" charset="0"/>
                <a:sym typeface="Symbol" pitchFamily="18" charset="2"/>
              </a:rPr>
              <a:t> up and </a:t>
            </a:r>
            <a:r>
              <a:rPr lang="en-US" altLang="en-US" i="1">
                <a:solidFill>
                  <a:srgbClr val="000000"/>
                </a:solidFill>
                <a:cs typeface="Times New Roman" pitchFamily="18" charset="0"/>
                <a:sym typeface="Symbol" pitchFamily="18" charset="2"/>
              </a:rPr>
              <a:t>L</a:t>
            </a:r>
            <a:r>
              <a:rPr lang="en-US" altLang="en-US">
                <a:solidFill>
                  <a:srgbClr val="000000"/>
                </a:solidFill>
                <a:cs typeface="Times New Roman" pitchFamily="18" charset="0"/>
                <a:sym typeface="Symbol" pitchFamily="18" charset="2"/>
              </a:rPr>
              <a:t> back down, he uses </a:t>
            </a:r>
            <a:r>
              <a:rPr lang="en-US" altLang="en-US" i="1">
                <a:solidFill>
                  <a:srgbClr val="000000"/>
                </a:solidFill>
                <a:cs typeface="Times New Roman" pitchFamily="18" charset="0"/>
                <a:sym typeface="Symbol" pitchFamily="18" charset="2"/>
              </a:rPr>
              <a:t>c</a:t>
            </a:r>
            <a:r>
              <a:rPr lang="en-US" altLang="en-US" baseline="-25000">
                <a:solidFill>
                  <a:srgbClr val="000000"/>
                </a:solidFill>
                <a:cs typeface="Times New Roman" pitchFamily="18" charset="0"/>
                <a:sym typeface="Symbol" pitchFamily="18" charset="2"/>
              </a:rPr>
              <a:t>0</a:t>
            </a:r>
            <a:r>
              <a:rPr lang="en-US" altLang="en-US">
                <a:solidFill>
                  <a:srgbClr val="000000"/>
                </a:solidFill>
                <a:cs typeface="Times New Roman" pitchFamily="18" charset="0"/>
                <a:sym typeface="Symbol" pitchFamily="18" charset="2"/>
              </a:rPr>
              <a:t> = 2</a:t>
            </a:r>
            <a:r>
              <a:rPr lang="en-US" altLang="en-US" i="1">
                <a:solidFill>
                  <a:srgbClr val="000000"/>
                </a:solidFill>
                <a:cs typeface="Times New Roman" pitchFamily="18" charset="0"/>
                <a:sym typeface="Symbol" pitchFamily="18" charset="2"/>
              </a:rPr>
              <a:t>L / </a:t>
            </a:r>
            <a:r>
              <a:rPr lang="en-US" altLang="en-US">
                <a:solidFill>
                  <a:srgbClr val="000000"/>
                </a:solidFill>
                <a:cs typeface="Times New Roman" pitchFamily="18" charset="0"/>
              </a:rPr>
              <a:t>∆</a:t>
            </a:r>
            <a:r>
              <a:rPr lang="en-US" altLang="en-US" i="1">
                <a:solidFill>
                  <a:srgbClr val="000000"/>
                </a:solidFill>
                <a:cs typeface="Times New Roman" pitchFamily="18" charset="0"/>
              </a:rPr>
              <a:t>t</a:t>
            </a:r>
            <a:r>
              <a:rPr lang="en-US" altLang="en-US" baseline="-25000">
                <a:solidFill>
                  <a:srgbClr val="000000"/>
                </a:solidFill>
                <a:cs typeface="Times New Roman" pitchFamily="18" charset="0"/>
              </a:rPr>
              <a:t>0</a:t>
            </a:r>
            <a:r>
              <a:rPr lang="en-US" altLang="en-US">
                <a:solidFill>
                  <a:srgbClr val="000000"/>
                </a:solidFill>
                <a:cs typeface="Times New Roman" pitchFamily="18" charset="0"/>
                <a:sym typeface="Symbol" pitchFamily="18" charset="2"/>
              </a:rPr>
              <a:t> and determines that his stopwatch will measure</a:t>
            </a:r>
          </a:p>
        </p:txBody>
      </p:sp>
      <p:grpSp>
        <p:nvGrpSpPr>
          <p:cNvPr id="2" name="Group 4"/>
          <p:cNvGrpSpPr>
            <a:grpSpLocks/>
          </p:cNvGrpSpPr>
          <p:nvPr/>
        </p:nvGrpSpPr>
        <p:grpSpPr bwMode="auto">
          <a:xfrm>
            <a:off x="5641975" y="1474788"/>
            <a:ext cx="2532063" cy="2478087"/>
            <a:chOff x="2682" y="1577"/>
            <a:chExt cx="1595" cy="1561"/>
          </a:xfrm>
        </p:grpSpPr>
        <p:sp>
          <p:nvSpPr>
            <p:cNvPr id="63493" name="Rectangle 5"/>
            <p:cNvSpPr>
              <a:spLocks noChangeArrowheads="1"/>
            </p:cNvSpPr>
            <p:nvPr/>
          </p:nvSpPr>
          <p:spPr bwMode="auto">
            <a:xfrm>
              <a:off x="3085" y="1577"/>
              <a:ext cx="1190" cy="146"/>
            </a:xfrm>
            <a:prstGeom prst="rect">
              <a:avLst/>
            </a:prstGeom>
            <a:gradFill rotWithShape="1">
              <a:gsLst>
                <a:gs pos="0">
                  <a:schemeClr val="bg1">
                    <a:gamma/>
                    <a:shade val="46275"/>
                    <a:invGamma/>
                  </a:schemeClr>
                </a:gs>
                <a:gs pos="100000">
                  <a:schemeClr val="bg1"/>
                </a:gs>
              </a:gsLst>
              <a:lin ang="5400000" scaled="1"/>
            </a:gradFill>
            <a:ln w="9525">
              <a:solidFill>
                <a:schemeClr val="tx1"/>
              </a:solidFill>
              <a:miter lim="800000"/>
              <a:headEnd/>
              <a:tailEnd/>
            </a:ln>
            <a:effectLst/>
          </p:spPr>
          <p:txBody>
            <a:bodyPr wrap="none" anchor="ctr"/>
            <a:lstStyle/>
            <a:p>
              <a:pPr>
                <a:defRPr/>
              </a:pPr>
              <a:endParaRPr lang="en-US"/>
            </a:p>
          </p:txBody>
        </p:sp>
        <p:sp>
          <p:nvSpPr>
            <p:cNvPr id="17425" name="Rectangle 6" descr="Sand"/>
            <p:cNvSpPr>
              <a:spLocks noChangeArrowheads="1"/>
            </p:cNvSpPr>
            <p:nvPr/>
          </p:nvSpPr>
          <p:spPr bwMode="auto">
            <a:xfrm>
              <a:off x="3087" y="2762"/>
              <a:ext cx="1190" cy="146"/>
            </a:xfrm>
            <a:prstGeom prst="rect">
              <a:avLst/>
            </a:prstGeom>
            <a:blipFill dpi="0" rotWithShape="1">
              <a:blip r:embed="rId6" cstate="print"/>
              <a:srcRect/>
              <a:tile tx="0" ty="0" sx="100000" sy="100000" flip="none" algn="tl"/>
            </a:blipFill>
            <a:ln w="9525">
              <a:solidFill>
                <a:schemeClr val="tx1"/>
              </a:solidFill>
              <a:miter lim="800000"/>
              <a:headEnd/>
              <a:tailEnd/>
            </a:ln>
          </p:spPr>
          <p:txBody>
            <a:bodyPr wrap="none" anchor="ctr"/>
            <a:lstStyle/>
            <a:p>
              <a:endParaRPr lang="en-US" altLang="en-US"/>
            </a:p>
          </p:txBody>
        </p:sp>
        <p:sp>
          <p:nvSpPr>
            <p:cNvPr id="17426" name="Rectangle 7"/>
            <p:cNvSpPr>
              <a:spLocks noChangeArrowheads="1"/>
            </p:cNvSpPr>
            <p:nvPr/>
          </p:nvSpPr>
          <p:spPr bwMode="auto">
            <a:xfrm>
              <a:off x="3597" y="2765"/>
              <a:ext cx="199" cy="99"/>
            </a:xfrm>
            <a:prstGeom prst="rect">
              <a:avLst/>
            </a:prstGeom>
            <a:solidFill>
              <a:srgbClr val="FFFFCC"/>
            </a:solidFill>
            <a:ln w="9525">
              <a:solidFill>
                <a:schemeClr val="tx1"/>
              </a:solidFill>
              <a:miter lim="800000"/>
              <a:headEnd/>
              <a:tailEnd/>
            </a:ln>
          </p:spPr>
          <p:txBody>
            <a:bodyPr wrap="none" anchor="ctr"/>
            <a:lstStyle/>
            <a:p>
              <a:endParaRPr lang="en-US" altLang="en-US"/>
            </a:p>
          </p:txBody>
        </p:sp>
        <p:sp>
          <p:nvSpPr>
            <p:cNvPr id="17427" name="Text Box 8"/>
            <p:cNvSpPr txBox="1">
              <a:spLocks noChangeArrowheads="1"/>
            </p:cNvSpPr>
            <p:nvPr/>
          </p:nvSpPr>
          <p:spPr bwMode="auto">
            <a:xfrm>
              <a:off x="3442" y="2850"/>
              <a:ext cx="443" cy="288"/>
            </a:xfrm>
            <a:prstGeom prst="rect">
              <a:avLst/>
            </a:prstGeom>
            <a:noFill/>
            <a:ln w="9525">
              <a:noFill/>
              <a:miter lim="800000"/>
              <a:headEnd/>
              <a:tailEnd/>
            </a:ln>
          </p:spPr>
          <p:txBody>
            <a:bodyPr wrap="none">
              <a:spAutoFit/>
            </a:bodyPr>
            <a:lstStyle/>
            <a:p>
              <a:r>
                <a:rPr lang="en-US" altLang="en-US"/>
                <a:t>(S</a:t>
              </a:r>
              <a:r>
                <a:rPr lang="en-US" altLang="en-US" baseline="-25000">
                  <a:sym typeface="Symbol" pitchFamily="18" charset="2"/>
                </a:rPr>
                <a:t>0</a:t>
              </a:r>
              <a:r>
                <a:rPr lang="en-US" altLang="en-US"/>
                <a:t>)</a:t>
              </a:r>
            </a:p>
          </p:txBody>
        </p:sp>
        <p:pic>
          <p:nvPicPr>
            <p:cNvPr id="63497"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044" y="1925"/>
              <a:ext cx="627" cy="932"/>
            </a:xfrm>
            <a:prstGeom prst="rect">
              <a:avLst/>
            </a:prstGeom>
            <a:ln>
              <a:noFill/>
            </a:ln>
            <a:effectLst>
              <a:outerShdw blurRad="292100" dist="139700" dir="2700000" algn="tl" rotWithShape="0">
                <a:srgbClr val="333333">
                  <a:alpha val="65000"/>
                </a:srgbClr>
              </a:outerShdw>
            </a:effectLst>
          </p:spPr>
        </p:pic>
        <p:sp>
          <p:nvSpPr>
            <p:cNvPr id="17429" name="Line 10"/>
            <p:cNvSpPr>
              <a:spLocks noChangeShapeType="1"/>
            </p:cNvSpPr>
            <p:nvPr/>
          </p:nvSpPr>
          <p:spPr bwMode="auto">
            <a:xfrm>
              <a:off x="2682" y="1707"/>
              <a:ext cx="268" cy="0"/>
            </a:xfrm>
            <a:prstGeom prst="line">
              <a:avLst/>
            </a:prstGeom>
            <a:noFill/>
            <a:ln w="9525">
              <a:solidFill>
                <a:schemeClr val="tx1"/>
              </a:solidFill>
              <a:round/>
              <a:headEnd/>
              <a:tailEnd/>
            </a:ln>
          </p:spPr>
          <p:txBody>
            <a:bodyPr/>
            <a:lstStyle/>
            <a:p>
              <a:endParaRPr lang="en-US"/>
            </a:p>
          </p:txBody>
        </p:sp>
        <p:sp>
          <p:nvSpPr>
            <p:cNvPr id="17430" name="Line 11"/>
            <p:cNvSpPr>
              <a:spLocks noChangeShapeType="1"/>
            </p:cNvSpPr>
            <p:nvPr/>
          </p:nvSpPr>
          <p:spPr bwMode="auto">
            <a:xfrm>
              <a:off x="2682" y="2768"/>
              <a:ext cx="268" cy="0"/>
            </a:xfrm>
            <a:prstGeom prst="line">
              <a:avLst/>
            </a:prstGeom>
            <a:noFill/>
            <a:ln w="9525">
              <a:solidFill>
                <a:schemeClr val="tx1"/>
              </a:solidFill>
              <a:round/>
              <a:headEnd/>
              <a:tailEnd/>
            </a:ln>
          </p:spPr>
          <p:txBody>
            <a:bodyPr/>
            <a:lstStyle/>
            <a:p>
              <a:endParaRPr lang="en-US"/>
            </a:p>
          </p:txBody>
        </p:sp>
        <p:sp>
          <p:nvSpPr>
            <p:cNvPr id="17431" name="Line 12"/>
            <p:cNvSpPr>
              <a:spLocks noChangeShapeType="1"/>
            </p:cNvSpPr>
            <p:nvPr/>
          </p:nvSpPr>
          <p:spPr bwMode="auto">
            <a:xfrm>
              <a:off x="2828" y="1694"/>
              <a:ext cx="0" cy="1074"/>
            </a:xfrm>
            <a:prstGeom prst="line">
              <a:avLst/>
            </a:prstGeom>
            <a:noFill/>
            <a:ln w="19050">
              <a:solidFill>
                <a:schemeClr val="tx1"/>
              </a:solidFill>
              <a:round/>
              <a:headEnd type="arrow" w="med" len="med"/>
              <a:tailEnd type="arrow" w="med" len="med"/>
            </a:ln>
          </p:spPr>
          <p:txBody>
            <a:bodyPr/>
            <a:lstStyle/>
            <a:p>
              <a:endParaRPr lang="en-US"/>
            </a:p>
          </p:txBody>
        </p:sp>
        <p:sp>
          <p:nvSpPr>
            <p:cNvPr id="17432" name="Rectangle 13"/>
            <p:cNvSpPr>
              <a:spLocks noChangeArrowheads="1"/>
            </p:cNvSpPr>
            <p:nvPr/>
          </p:nvSpPr>
          <p:spPr bwMode="auto">
            <a:xfrm>
              <a:off x="2717" y="2066"/>
              <a:ext cx="232" cy="269"/>
            </a:xfrm>
            <a:prstGeom prst="rect">
              <a:avLst/>
            </a:prstGeom>
            <a:solidFill>
              <a:srgbClr val="EAEAEA"/>
            </a:solidFill>
            <a:ln w="9525">
              <a:noFill/>
              <a:miter lim="800000"/>
              <a:headEnd/>
              <a:tailEnd/>
            </a:ln>
          </p:spPr>
          <p:txBody>
            <a:bodyPr wrap="none" anchor="ctr"/>
            <a:lstStyle/>
            <a:p>
              <a:endParaRPr lang="en-US" altLang="en-US"/>
            </a:p>
          </p:txBody>
        </p:sp>
        <p:sp>
          <p:nvSpPr>
            <p:cNvPr id="17433" name="Text Box 14"/>
            <p:cNvSpPr txBox="1">
              <a:spLocks noChangeArrowheads="1"/>
            </p:cNvSpPr>
            <p:nvPr/>
          </p:nvSpPr>
          <p:spPr bwMode="auto">
            <a:xfrm>
              <a:off x="2708" y="2066"/>
              <a:ext cx="286" cy="288"/>
            </a:xfrm>
            <a:prstGeom prst="rect">
              <a:avLst/>
            </a:prstGeom>
            <a:noFill/>
            <a:ln w="9525">
              <a:noFill/>
              <a:miter lim="800000"/>
              <a:headEnd/>
              <a:tailEnd/>
            </a:ln>
          </p:spPr>
          <p:txBody>
            <a:bodyPr>
              <a:spAutoFit/>
            </a:bodyPr>
            <a:lstStyle/>
            <a:p>
              <a:pPr>
                <a:spcBef>
                  <a:spcPct val="50000"/>
                </a:spcBef>
              </a:pPr>
              <a:r>
                <a:rPr lang="en-US" altLang="en-US" i="1"/>
                <a:t>L</a:t>
              </a:r>
            </a:p>
          </p:txBody>
        </p:sp>
      </p:grpSp>
      <p:sp>
        <p:nvSpPr>
          <p:cNvPr id="63503" name="Rectangle 15"/>
          <p:cNvSpPr>
            <a:spLocks noChangeArrowheads="1"/>
          </p:cNvSpPr>
          <p:nvPr/>
        </p:nvSpPr>
        <p:spPr bwMode="auto">
          <a:xfrm>
            <a:off x="7096125" y="3362325"/>
            <a:ext cx="315913" cy="157163"/>
          </a:xfrm>
          <a:prstGeom prst="rect">
            <a:avLst/>
          </a:prstGeom>
          <a:solidFill>
            <a:srgbClr val="FFFF00"/>
          </a:solidFill>
          <a:ln w="9525">
            <a:noFill/>
            <a:miter lim="800000"/>
            <a:headEnd/>
            <a:tailEnd/>
          </a:ln>
        </p:spPr>
        <p:txBody>
          <a:bodyPr wrap="none" anchor="ctr"/>
          <a:lstStyle/>
          <a:p>
            <a:endParaRPr lang="en-US" altLang="en-US"/>
          </a:p>
        </p:txBody>
      </p:sp>
      <p:pic>
        <p:nvPicPr>
          <p:cNvPr id="63504" name="Picture 1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740525" y="1925638"/>
            <a:ext cx="557213" cy="704850"/>
          </a:xfrm>
          <a:prstGeom prst="rect">
            <a:avLst/>
          </a:prstGeom>
          <a:ln>
            <a:noFill/>
          </a:ln>
          <a:effectLst>
            <a:outerShdw blurRad="292100" dist="139700" dir="2700000" algn="tl" rotWithShape="0">
              <a:srgbClr val="333333">
                <a:alpha val="65000"/>
              </a:srgbClr>
            </a:outerShdw>
          </a:effectLst>
        </p:spPr>
      </p:pic>
      <p:grpSp>
        <p:nvGrpSpPr>
          <p:cNvPr id="3" name="Group 17"/>
          <p:cNvGrpSpPr>
            <a:grpSpLocks/>
          </p:cNvGrpSpPr>
          <p:nvPr/>
        </p:nvGrpSpPr>
        <p:grpSpPr bwMode="auto">
          <a:xfrm>
            <a:off x="6842125" y="2173288"/>
            <a:ext cx="363538" cy="363537"/>
            <a:chOff x="2090" y="3563"/>
            <a:chExt cx="321" cy="321"/>
          </a:xfrm>
        </p:grpSpPr>
        <p:sp>
          <p:nvSpPr>
            <p:cNvPr id="17422" name="Oval 18"/>
            <p:cNvSpPr>
              <a:spLocks noChangeArrowheads="1"/>
            </p:cNvSpPr>
            <p:nvPr/>
          </p:nvSpPr>
          <p:spPr bwMode="auto">
            <a:xfrm>
              <a:off x="2090" y="3563"/>
              <a:ext cx="321" cy="321"/>
            </a:xfrm>
            <a:prstGeom prst="ellipse">
              <a:avLst/>
            </a:prstGeom>
            <a:solidFill>
              <a:srgbClr val="DDDDDD"/>
            </a:solidFill>
            <a:ln w="9525">
              <a:noFill/>
              <a:round/>
              <a:headEnd/>
              <a:tailEnd/>
            </a:ln>
          </p:spPr>
          <p:txBody>
            <a:bodyPr wrap="none" anchor="ctr"/>
            <a:lstStyle/>
            <a:p>
              <a:endParaRPr lang="en-US" altLang="en-US"/>
            </a:p>
          </p:txBody>
        </p:sp>
        <p:sp>
          <p:nvSpPr>
            <p:cNvPr id="17423" name="Line 19"/>
            <p:cNvSpPr>
              <a:spLocks noChangeShapeType="1"/>
            </p:cNvSpPr>
            <p:nvPr/>
          </p:nvSpPr>
          <p:spPr bwMode="auto">
            <a:xfrm flipV="1">
              <a:off x="2252" y="3600"/>
              <a:ext cx="0" cy="121"/>
            </a:xfrm>
            <a:prstGeom prst="line">
              <a:avLst/>
            </a:prstGeom>
            <a:noFill/>
            <a:ln w="19050">
              <a:solidFill>
                <a:srgbClr val="FF0000"/>
              </a:solidFill>
              <a:round/>
              <a:headEnd/>
              <a:tailEnd/>
            </a:ln>
          </p:spPr>
          <p:txBody>
            <a:bodyPr/>
            <a:lstStyle/>
            <a:p>
              <a:endParaRPr lang="en-US"/>
            </a:p>
          </p:txBody>
        </p:sp>
      </p:grpSp>
      <p:sp>
        <p:nvSpPr>
          <p:cNvPr id="63508" name="Freeform 20"/>
          <p:cNvSpPr>
            <a:spLocks/>
          </p:cNvSpPr>
          <p:nvPr/>
        </p:nvSpPr>
        <p:spPr bwMode="auto">
          <a:xfrm>
            <a:off x="7232650" y="1725613"/>
            <a:ext cx="46038" cy="1624012"/>
          </a:xfrm>
          <a:custGeom>
            <a:avLst/>
            <a:gdLst>
              <a:gd name="T0" fmla="*/ 0 w 75"/>
              <a:gd name="T1" fmla="*/ 2147483647 h 1038"/>
              <a:gd name="T2" fmla="*/ 2147483647 w 75"/>
              <a:gd name="T3" fmla="*/ 0 h 1038"/>
              <a:gd name="T4" fmla="*/ 2147483647 w 75"/>
              <a:gd name="T5" fmla="*/ 2147483647 h 1038"/>
              <a:gd name="T6" fmla="*/ 0 60000 65536"/>
              <a:gd name="T7" fmla="*/ 0 60000 65536"/>
              <a:gd name="T8" fmla="*/ 0 60000 65536"/>
              <a:gd name="T9" fmla="*/ 0 w 75"/>
              <a:gd name="T10" fmla="*/ 0 h 1038"/>
              <a:gd name="T11" fmla="*/ 75 w 75"/>
              <a:gd name="T12" fmla="*/ 1038 h 1038"/>
            </a:gdLst>
            <a:ahLst/>
            <a:cxnLst>
              <a:cxn ang="T6">
                <a:pos x="T0" y="T1"/>
              </a:cxn>
              <a:cxn ang="T7">
                <a:pos x="T2" y="T3"/>
              </a:cxn>
              <a:cxn ang="T8">
                <a:pos x="T4" y="T5"/>
              </a:cxn>
            </a:cxnLst>
            <a:rect l="T9" t="T10" r="T11" b="T12"/>
            <a:pathLst>
              <a:path w="75" h="1038">
                <a:moveTo>
                  <a:pt x="0" y="1038"/>
                </a:moveTo>
                <a:lnTo>
                  <a:pt x="30" y="0"/>
                </a:lnTo>
                <a:lnTo>
                  <a:pt x="75" y="1038"/>
                </a:lnTo>
              </a:path>
            </a:pathLst>
          </a:custGeom>
          <a:noFill/>
          <a:ln w="19050" cmpd="sng">
            <a:solidFill>
              <a:srgbClr val="FF3399"/>
            </a:solidFill>
            <a:round/>
            <a:headEnd/>
            <a:tailEnd/>
          </a:ln>
        </p:spPr>
        <p:txBody>
          <a:bodyPr/>
          <a:lstStyle/>
          <a:p>
            <a:endParaRPr lang="en-US"/>
          </a:p>
        </p:txBody>
      </p:sp>
      <p:grpSp>
        <p:nvGrpSpPr>
          <p:cNvPr id="4" name="Group 29"/>
          <p:cNvGrpSpPr>
            <a:grpSpLocks/>
          </p:cNvGrpSpPr>
          <p:nvPr/>
        </p:nvGrpSpPr>
        <p:grpSpPr bwMode="auto">
          <a:xfrm>
            <a:off x="873125" y="6300788"/>
            <a:ext cx="7369175" cy="457200"/>
            <a:chOff x="510" y="3951"/>
            <a:chExt cx="4642" cy="288"/>
          </a:xfrm>
        </p:grpSpPr>
        <p:sp>
          <p:nvSpPr>
            <p:cNvPr id="17419" name="Text Box 22"/>
            <p:cNvSpPr txBox="1">
              <a:spLocks noChangeArrowheads="1"/>
            </p:cNvSpPr>
            <p:nvPr/>
          </p:nvSpPr>
          <p:spPr bwMode="auto">
            <a:xfrm>
              <a:off x="2906" y="3951"/>
              <a:ext cx="2244"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light clock time in S</a:t>
              </a:r>
              <a:r>
                <a:rPr lang="en-US" altLang="en-US" baseline="-25000">
                  <a:solidFill>
                    <a:schemeClr val="bg1"/>
                  </a:solidFill>
                </a:rPr>
                <a:t>0</a:t>
              </a:r>
              <a:endParaRPr lang="en-US" altLang="en-US">
                <a:solidFill>
                  <a:schemeClr val="bg1"/>
                </a:solidFill>
              </a:endParaRPr>
            </a:p>
          </p:txBody>
        </p:sp>
        <p:sp>
          <p:nvSpPr>
            <p:cNvPr id="17420" name="Rectangle 23"/>
            <p:cNvSpPr>
              <a:spLocks noChangeArrowheads="1"/>
            </p:cNvSpPr>
            <p:nvPr/>
          </p:nvSpPr>
          <p:spPr bwMode="auto">
            <a:xfrm>
              <a:off x="510" y="3953"/>
              <a:ext cx="4642" cy="285"/>
            </a:xfrm>
            <a:prstGeom prst="rect">
              <a:avLst/>
            </a:prstGeom>
            <a:noFill/>
            <a:ln w="12700">
              <a:solidFill>
                <a:schemeClr val="tx1"/>
              </a:solidFill>
              <a:miter lim="800000"/>
              <a:headEnd/>
              <a:tailEnd/>
            </a:ln>
          </p:spPr>
          <p:txBody>
            <a:bodyPr wrap="none" anchor="ctr"/>
            <a:lstStyle/>
            <a:p>
              <a:endParaRPr lang="en-US" altLang="en-US"/>
            </a:p>
          </p:txBody>
        </p:sp>
        <p:sp>
          <p:nvSpPr>
            <p:cNvPr id="17421" name="Rectangle 24"/>
            <p:cNvSpPr>
              <a:spLocks noChangeArrowheads="1"/>
            </p:cNvSpPr>
            <p:nvPr/>
          </p:nvSpPr>
          <p:spPr bwMode="auto">
            <a:xfrm>
              <a:off x="679" y="3960"/>
              <a:ext cx="2297" cy="202"/>
            </a:xfrm>
            <a:prstGeom prst="rect">
              <a:avLst/>
            </a:prstGeom>
            <a:noFill/>
            <a:ln w="9525">
              <a:noFill/>
              <a:miter lim="800000"/>
              <a:headEnd/>
              <a:tailEnd/>
            </a:ln>
          </p:spPr>
          <p:txBody>
            <a:bodyPr/>
            <a:lstStyle/>
            <a:p>
              <a:pPr eaLnBrk="0" hangingPunct="0">
                <a:lnSpc>
                  <a:spcPct val="90000"/>
                </a:lnSpc>
                <a:spcBef>
                  <a:spcPct val="20000"/>
                </a:spcBef>
              </a:pPr>
              <a:r>
                <a:rPr lang="en-US" altLang="en-US">
                  <a:solidFill>
                    <a:srgbClr val="000000"/>
                  </a:solidFill>
                  <a:ea typeface="Times New Roman" pitchFamily="18" charset="0"/>
                  <a:cs typeface="Courier New" pitchFamily="49" charset="0"/>
                </a:rPr>
                <a:t>∆</a:t>
              </a:r>
              <a:r>
                <a:rPr lang="en-US" altLang="en-US" i="1">
                  <a:solidFill>
                    <a:srgbClr val="000000"/>
                  </a:solidFill>
                  <a:ea typeface="Times New Roman" pitchFamily="18" charset="0"/>
                  <a:cs typeface="Courier New" pitchFamily="49" charset="0"/>
                </a:rPr>
                <a:t>t</a:t>
              </a:r>
              <a:r>
                <a:rPr lang="en-US" altLang="en-US" baseline="-25000">
                  <a:solidFill>
                    <a:srgbClr val="000000"/>
                  </a:solidFill>
                  <a:ea typeface="Times New Roman" pitchFamily="18" charset="0"/>
                  <a:cs typeface="Courier New" pitchFamily="49" charset="0"/>
                </a:rPr>
                <a:t>0</a:t>
              </a:r>
              <a:r>
                <a:rPr lang="en-US" altLang="en-US">
                  <a:ea typeface="Times New Roman" pitchFamily="18" charset="0"/>
                  <a:cs typeface="Courier New" pitchFamily="49" charset="0"/>
                  <a:sym typeface="Symbol" pitchFamily="18" charset="2"/>
                </a:rPr>
                <a:t> = 2</a:t>
              </a:r>
              <a:r>
                <a:rPr lang="en-US" altLang="en-US" i="1">
                  <a:solidFill>
                    <a:srgbClr val="000000"/>
                  </a:solidFill>
                  <a:ea typeface="Times New Roman" pitchFamily="18" charset="0"/>
                  <a:cs typeface="Courier New" pitchFamily="49" charset="0"/>
                </a:rPr>
                <a:t>L</a:t>
              </a:r>
              <a:r>
                <a:rPr lang="en-US" altLang="en-US" baseline="-25000">
                  <a:solidFill>
                    <a:srgbClr val="000000"/>
                  </a:solidFill>
                  <a:ea typeface="Times New Roman" pitchFamily="18" charset="0"/>
                  <a:cs typeface="Courier New" pitchFamily="49" charset="0"/>
                </a:rPr>
                <a:t>  </a:t>
              </a:r>
              <a:r>
                <a:rPr lang="en-US" altLang="en-US" i="1">
                  <a:solidFill>
                    <a:srgbClr val="000000"/>
                  </a:solidFill>
                  <a:ea typeface="Times New Roman" pitchFamily="18" charset="0"/>
                  <a:cs typeface="Courier New" pitchFamily="49" charset="0"/>
                </a:rPr>
                <a:t>/</a:t>
              </a:r>
              <a:r>
                <a:rPr lang="en-US" altLang="en-US">
                  <a:solidFill>
                    <a:srgbClr val="000000"/>
                  </a:solidFill>
                  <a:ea typeface="Times New Roman" pitchFamily="18" charset="0"/>
                  <a:cs typeface="Courier New" pitchFamily="49" charset="0"/>
                </a:rPr>
                <a:t> </a:t>
              </a:r>
              <a:r>
                <a:rPr lang="en-US" altLang="en-US" i="1">
                  <a:solidFill>
                    <a:srgbClr val="000000"/>
                  </a:solidFill>
                  <a:ea typeface="Times New Roman" pitchFamily="18" charset="0"/>
                  <a:cs typeface="Courier New" pitchFamily="49" charset="0"/>
                </a:rPr>
                <a:t>c</a:t>
              </a:r>
              <a:r>
                <a:rPr lang="en-US" altLang="en-US" baseline="-25000">
                  <a:solidFill>
                    <a:srgbClr val="000000"/>
                  </a:solidFill>
                  <a:ea typeface="Times New Roman" pitchFamily="18" charset="0"/>
                  <a:cs typeface="Courier New" pitchFamily="49" charset="0"/>
                </a:rPr>
                <a:t>0</a:t>
              </a:r>
              <a:endParaRPr lang="en-US" altLang="en-US" baseline="30000">
                <a:solidFill>
                  <a:srgbClr val="000000"/>
                </a:solidFill>
                <a:ea typeface="Times New Roman" pitchFamily="18" charset="0"/>
                <a:cs typeface="Courier New" pitchFamily="49" charset="0"/>
              </a:endParaRPr>
            </a:p>
          </p:txBody>
        </p:sp>
      </p:grpSp>
      <p:sp>
        <p:nvSpPr>
          <p:cNvPr id="63513" name="Text Box 25"/>
          <p:cNvSpPr txBox="1">
            <a:spLocks noChangeArrowheads="1"/>
          </p:cNvSpPr>
          <p:nvPr/>
        </p:nvSpPr>
        <p:spPr bwMode="auto">
          <a:xfrm>
            <a:off x="7323138" y="1893888"/>
            <a:ext cx="1820862" cy="822325"/>
          </a:xfrm>
          <a:prstGeom prst="rect">
            <a:avLst/>
          </a:prstGeom>
          <a:noFill/>
          <a:ln w="9525">
            <a:noFill/>
            <a:miter lim="800000"/>
            <a:headEnd/>
            <a:tailEnd/>
          </a:ln>
        </p:spPr>
        <p:txBody>
          <a:bodyPr>
            <a:spAutoFit/>
          </a:bodyPr>
          <a:lstStyle/>
          <a:p>
            <a:r>
              <a:rPr lang="en-US" altLang="en-US">
                <a:solidFill>
                  <a:schemeClr val="hlink"/>
                </a:solidFill>
              </a:rPr>
              <a:t>  This is a “light clock.”</a:t>
            </a:r>
          </a:p>
        </p:txBody>
      </p:sp>
      <p:sp>
        <p:nvSpPr>
          <p:cNvPr id="17418"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anim calcmode="lin" valueType="num">
                                      <p:cBhvr additive="base">
                                        <p:cTn id="7" dur="500" fill="hold"/>
                                        <p:tgtEl>
                                          <p:spTgt spid="634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49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3490">
                                            <p:txEl>
                                              <p:pRg st="1" end="1"/>
                                            </p:txEl>
                                          </p:spTgt>
                                        </p:tgtEl>
                                        <p:attrNameLst>
                                          <p:attrName>style.visibility</p:attrName>
                                        </p:attrNameLst>
                                      </p:cBhvr>
                                      <p:to>
                                        <p:strVal val="visible"/>
                                      </p:to>
                                    </p:set>
                                    <p:anim calcmode="lin" valueType="num">
                                      <p:cBhvr additive="base">
                                        <p:cTn id="13" dur="500" fill="hold"/>
                                        <p:tgtEl>
                                          <p:spTgt spid="634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34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5" name="camera.wav"/>
                                        </p:tgtEl>
                                      </p:cMediaNode>
                                    </p:audio>
                                  </p:subTnLst>
                                </p:cTn>
                              </p:par>
                              <p:par>
                                <p:cTn id="22" presetID="53" presetClass="entr" presetSubtype="0" fill="hold" nodeType="withEffect">
                                  <p:stCondLst>
                                    <p:cond delay="0"/>
                                  </p:stCondLst>
                                  <p:childTnLst>
                                    <p:set>
                                      <p:cBhvr>
                                        <p:cTn id="23" dur="1" fill="hold">
                                          <p:stCondLst>
                                            <p:cond delay="0"/>
                                          </p:stCondLst>
                                        </p:cTn>
                                        <p:tgtEl>
                                          <p:spTgt spid="63504"/>
                                        </p:tgtEl>
                                        <p:attrNameLst>
                                          <p:attrName>style.visibility</p:attrName>
                                        </p:attrNameLst>
                                      </p:cBhvr>
                                      <p:to>
                                        <p:strVal val="visible"/>
                                      </p:to>
                                    </p:set>
                                    <p:anim calcmode="lin" valueType="num">
                                      <p:cBhvr>
                                        <p:cTn id="24" dur="500" fill="hold"/>
                                        <p:tgtEl>
                                          <p:spTgt spid="63504"/>
                                        </p:tgtEl>
                                        <p:attrNameLst>
                                          <p:attrName>ppt_w</p:attrName>
                                        </p:attrNameLst>
                                      </p:cBhvr>
                                      <p:tavLst>
                                        <p:tav tm="0">
                                          <p:val>
                                            <p:fltVal val="0"/>
                                          </p:val>
                                        </p:tav>
                                        <p:tav tm="100000">
                                          <p:val>
                                            <p:strVal val="#ppt_w"/>
                                          </p:val>
                                        </p:tav>
                                      </p:tavLst>
                                    </p:anim>
                                    <p:anim calcmode="lin" valueType="num">
                                      <p:cBhvr>
                                        <p:cTn id="25" dur="500" fill="hold"/>
                                        <p:tgtEl>
                                          <p:spTgt spid="63504"/>
                                        </p:tgtEl>
                                        <p:attrNameLst>
                                          <p:attrName>ppt_h</p:attrName>
                                        </p:attrNameLst>
                                      </p:cBhvr>
                                      <p:tavLst>
                                        <p:tav tm="0">
                                          <p:val>
                                            <p:fltVal val="0"/>
                                          </p:val>
                                        </p:tav>
                                        <p:tav tm="100000">
                                          <p:val>
                                            <p:strVal val="#ppt_h"/>
                                          </p:val>
                                        </p:tav>
                                      </p:tavLst>
                                    </p:anim>
                                    <p:animEffect transition="in" filter="fade">
                                      <p:cBhvr>
                                        <p:cTn id="26" dur="500"/>
                                        <p:tgtEl>
                                          <p:spTgt spid="63504"/>
                                        </p:tgtEl>
                                      </p:cBhvr>
                                    </p:animEffect>
                                  </p:childTnLst>
                                </p:cTn>
                              </p:par>
                              <p:par>
                                <p:cTn id="27" presetID="53"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63490">
                                            <p:txEl>
                                              <p:pRg st="2" end="2"/>
                                            </p:txEl>
                                          </p:spTgt>
                                        </p:tgtEl>
                                        <p:attrNameLst>
                                          <p:attrName>style.visibility</p:attrName>
                                        </p:attrNameLst>
                                      </p:cBhvr>
                                      <p:to>
                                        <p:strVal val="visible"/>
                                      </p:to>
                                    </p:set>
                                    <p:anim calcmode="lin" valueType="num">
                                      <p:cBhvr additive="base">
                                        <p:cTn id="36" dur="500" fill="hold"/>
                                        <p:tgtEl>
                                          <p:spTgt spid="63490">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349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3503"/>
                                        </p:tgtEl>
                                        <p:attrNameLst>
                                          <p:attrName>style.visibility</p:attrName>
                                        </p:attrNameLst>
                                      </p:cBhvr>
                                      <p:to>
                                        <p:strVal val="visible"/>
                                      </p:to>
                                    </p:set>
                                    <p:animEffect transition="in" filter="fade">
                                      <p:cBhvr>
                                        <p:cTn id="42" dur="500"/>
                                        <p:tgtEl>
                                          <p:spTgt spid="63503"/>
                                        </p:tgtEl>
                                      </p:cBhvr>
                                    </p:animEffect>
                                  </p:childTnLst>
                                  <p:subTnLst>
                                    <p:audio>
                                      <p:cMediaNode>
                                        <p:cTn display="0" masterRel="sameClick">
                                          <p:stCondLst>
                                            <p:cond evt="begin" delay="0">
                                              <p:tn val="40"/>
                                            </p:cond>
                                          </p:stCondLst>
                                          <p:endCondLst>
                                            <p:cond evt="onStopAudio" delay="0">
                                              <p:tgtEl>
                                                <p:sldTgt/>
                                              </p:tgtEl>
                                            </p:cond>
                                          </p:endCondLst>
                                        </p:cTn>
                                        <p:tgtEl>
                                          <p:sndTgt r:embed="rId5" name="camera.wav"/>
                                        </p:tgtEl>
                                      </p:cMediaNode>
                                    </p:audio>
                                  </p:subTnLst>
                                </p:cTn>
                              </p:par>
                            </p:childTnLst>
                          </p:cTn>
                        </p:par>
                        <p:par>
                          <p:cTn id="43" fill="hold" nodeType="afterGroup">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63508"/>
                                        </p:tgtEl>
                                        <p:attrNameLst>
                                          <p:attrName>style.visibility</p:attrName>
                                        </p:attrNameLst>
                                      </p:cBhvr>
                                      <p:to>
                                        <p:strVal val="visible"/>
                                      </p:to>
                                    </p:set>
                                    <p:animEffect transition="in" filter="wipe(left)">
                                      <p:cBhvr>
                                        <p:cTn id="46" dur="1000"/>
                                        <p:tgtEl>
                                          <p:spTgt spid="63508"/>
                                        </p:tgtEl>
                                      </p:cBhvr>
                                    </p:animEffect>
                                  </p:childTnLst>
                                </p:cTn>
                              </p:par>
                              <p:par>
                                <p:cTn id="47" presetID="8" presetClass="emph" presetSubtype="0" fill="hold" nodeType="withEffect">
                                  <p:stCondLst>
                                    <p:cond delay="0"/>
                                  </p:stCondLst>
                                  <p:childTnLst>
                                    <p:animRot by="5400000">
                                      <p:cBhvr>
                                        <p:cTn id="48" dur="1000" fill="hold"/>
                                        <p:tgtEl>
                                          <p:spTgt spid="3"/>
                                        </p:tgtEl>
                                        <p:attrNameLst>
                                          <p:attrName>r</p:attrName>
                                        </p:attrNameLst>
                                      </p:cBhvr>
                                    </p:animRot>
                                  </p:childTnLst>
                                </p:cTn>
                              </p:par>
                              <p:par>
                                <p:cTn id="49" presetID="10" presetClass="exit" presetSubtype="0" fill="hold" grpId="1" nodeType="withEffect">
                                  <p:stCondLst>
                                    <p:cond delay="0"/>
                                  </p:stCondLst>
                                  <p:childTnLst>
                                    <p:animEffect transition="out" filter="fade">
                                      <p:cBhvr>
                                        <p:cTn id="50" dur="500"/>
                                        <p:tgtEl>
                                          <p:spTgt spid="63503"/>
                                        </p:tgtEl>
                                      </p:cBhvr>
                                    </p:animEffect>
                                    <p:set>
                                      <p:cBhvr>
                                        <p:cTn id="51" dur="1" fill="hold">
                                          <p:stCondLst>
                                            <p:cond delay="499"/>
                                          </p:stCondLst>
                                        </p:cTn>
                                        <p:tgtEl>
                                          <p:spTgt spid="63503"/>
                                        </p:tgtEl>
                                        <p:attrNameLst>
                                          <p:attrName>style.visibility</p:attrName>
                                        </p:attrNameLst>
                                      </p:cBhvr>
                                      <p:to>
                                        <p:strVal val="hidden"/>
                                      </p:to>
                                    </p:set>
                                  </p:childTnLst>
                                </p:cTn>
                              </p:par>
                            </p:childTnLst>
                          </p:cTn>
                        </p:par>
                        <p:par>
                          <p:cTn id="52" fill="hold" nodeType="afterGroup">
                            <p:stCondLst>
                              <p:cond delay="1500"/>
                            </p:stCondLst>
                            <p:childTnLst>
                              <p:par>
                                <p:cTn id="53" presetID="22" presetClass="exit" presetSubtype="8" fill="hold" grpId="1" nodeType="afterEffect">
                                  <p:stCondLst>
                                    <p:cond delay="0"/>
                                  </p:stCondLst>
                                  <p:childTnLst>
                                    <p:animEffect transition="out" filter="wipe(left)">
                                      <p:cBhvr>
                                        <p:cTn id="54" dur="1000"/>
                                        <p:tgtEl>
                                          <p:spTgt spid="63508"/>
                                        </p:tgtEl>
                                      </p:cBhvr>
                                    </p:animEffect>
                                    <p:set>
                                      <p:cBhvr>
                                        <p:cTn id="55" dur="1" fill="hold">
                                          <p:stCondLst>
                                            <p:cond delay="999"/>
                                          </p:stCondLst>
                                        </p:cTn>
                                        <p:tgtEl>
                                          <p:spTgt spid="63508"/>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63513"/>
                                        </p:tgtEl>
                                        <p:attrNameLst>
                                          <p:attrName>style.visibility</p:attrName>
                                        </p:attrNameLst>
                                      </p:cBhvr>
                                      <p:to>
                                        <p:strVal val="visible"/>
                                      </p:to>
                                    </p:set>
                                    <p:anim calcmode="lin" valueType="num">
                                      <p:cBhvr additive="base">
                                        <p:cTn id="60" dur="500" fill="hold"/>
                                        <p:tgtEl>
                                          <p:spTgt spid="63513"/>
                                        </p:tgtEl>
                                        <p:attrNameLst>
                                          <p:attrName>ppt_x</p:attrName>
                                        </p:attrNameLst>
                                      </p:cBhvr>
                                      <p:tavLst>
                                        <p:tav tm="0">
                                          <p:val>
                                            <p:strVal val="1+#ppt_w/2"/>
                                          </p:val>
                                        </p:tav>
                                        <p:tav tm="100000">
                                          <p:val>
                                            <p:strVal val="#ppt_x"/>
                                          </p:val>
                                        </p:tav>
                                      </p:tavLst>
                                    </p:anim>
                                    <p:anim calcmode="lin" valueType="num">
                                      <p:cBhvr additive="base">
                                        <p:cTn id="61" dur="500" fill="hold"/>
                                        <p:tgtEl>
                                          <p:spTgt spid="635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63490">
                                            <p:txEl>
                                              <p:pRg st="3" end="3"/>
                                            </p:txEl>
                                          </p:spTgt>
                                        </p:tgtEl>
                                        <p:attrNameLst>
                                          <p:attrName>style.visibility</p:attrName>
                                        </p:attrNameLst>
                                      </p:cBhvr>
                                      <p:to>
                                        <p:strVal val="visible"/>
                                      </p:to>
                                    </p:set>
                                    <p:anim calcmode="lin" valueType="num">
                                      <p:cBhvr additive="base">
                                        <p:cTn id="66" dur="500" fill="hold"/>
                                        <p:tgtEl>
                                          <p:spTgt spid="63490">
                                            <p:txEl>
                                              <p:pRg st="3" end="3"/>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6349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53" presetClass="entr" presetSubtype="0" fill="hold" nodeType="clickEffect">
                                  <p:stCondLst>
                                    <p:cond delay="0"/>
                                  </p:stCondLst>
                                  <p:childTnLst>
                                    <p:set>
                                      <p:cBhvr>
                                        <p:cTn id="71" dur="1" fill="hold">
                                          <p:stCondLst>
                                            <p:cond delay="0"/>
                                          </p:stCondLst>
                                        </p:cTn>
                                        <p:tgtEl>
                                          <p:spTgt spid="4"/>
                                        </p:tgtEl>
                                        <p:attrNameLst>
                                          <p:attrName>style.visibility</p:attrName>
                                        </p:attrNameLst>
                                      </p:cBhvr>
                                      <p:to>
                                        <p:strVal val="visible"/>
                                      </p:to>
                                    </p:set>
                                    <p:anim calcmode="lin" valueType="num">
                                      <p:cBhvr>
                                        <p:cTn id="72" dur="500" fill="hold"/>
                                        <p:tgtEl>
                                          <p:spTgt spid="4"/>
                                        </p:tgtEl>
                                        <p:attrNameLst>
                                          <p:attrName>ppt_w</p:attrName>
                                        </p:attrNameLst>
                                      </p:cBhvr>
                                      <p:tavLst>
                                        <p:tav tm="0">
                                          <p:val>
                                            <p:fltVal val="0"/>
                                          </p:val>
                                        </p:tav>
                                        <p:tav tm="100000">
                                          <p:val>
                                            <p:strVal val="#ppt_w"/>
                                          </p:val>
                                        </p:tav>
                                      </p:tavLst>
                                    </p:anim>
                                    <p:anim calcmode="lin" valueType="num">
                                      <p:cBhvr>
                                        <p:cTn id="73" dur="500" fill="hold"/>
                                        <p:tgtEl>
                                          <p:spTgt spid="4"/>
                                        </p:tgtEl>
                                        <p:attrNameLst>
                                          <p:attrName>ppt_h</p:attrName>
                                        </p:attrNameLst>
                                      </p:cBhvr>
                                      <p:tavLst>
                                        <p:tav tm="0">
                                          <p:val>
                                            <p:fltVal val="0"/>
                                          </p:val>
                                        </p:tav>
                                        <p:tav tm="100000">
                                          <p:val>
                                            <p:strVal val="#ppt_h"/>
                                          </p:val>
                                        </p:tav>
                                      </p:tavLst>
                                    </p:anim>
                                    <p:animEffect transition="in" filter="fade">
                                      <p:cBhvr>
                                        <p:cTn id="74" dur="500"/>
                                        <p:tgtEl>
                                          <p:spTgt spid="4"/>
                                        </p:tgtEl>
                                      </p:cBhvr>
                                    </p:animEffect>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3" grpId="0" animBg="1"/>
      <p:bldP spid="63503" grpId="1" animBg="1"/>
      <p:bldP spid="63508" grpId="0" animBg="1"/>
      <p:bldP spid="63508" grpId="1" animBg="1"/>
      <p:bldP spid="635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Time dilation</a:t>
            </a:r>
            <a:r>
              <a:rPr lang="en-US" altLang="en-US">
                <a:solidFill>
                  <a:srgbClr val="333399"/>
                </a:solidFill>
              </a:rPr>
              <a:t> – the light clock</a:t>
            </a:r>
            <a:endParaRPr lang="en-US" altLang="en-US" sz="2000">
              <a:solidFill>
                <a:srgbClr val="000000"/>
              </a:solidFill>
              <a:latin typeface="Courier New" pitchFamily="49" charset="0"/>
              <a:cs typeface="Times New Roman" pitchFamily="18" charset="0"/>
            </a:endParaRPr>
          </a:p>
          <a:p>
            <a:pPr eaLnBrk="0" hangingPunct="0">
              <a:spcBef>
                <a:spcPct val="20000"/>
              </a:spcBef>
            </a:pPr>
            <a:endParaRPr lang="en-US" altLang="en-US" sz="2000">
              <a:solidFill>
                <a:srgbClr val="000000"/>
              </a:solidFill>
              <a:latin typeface="Courier New" pitchFamily="49" charset="0"/>
              <a:cs typeface="Times New Roman" pitchFamily="18" charset="0"/>
              <a:sym typeface="Symbol" pitchFamily="18" charset="2"/>
            </a:endParaRPr>
          </a:p>
          <a:p>
            <a:pPr eaLnBrk="0" hangingPunct="0">
              <a:spcBef>
                <a:spcPct val="20000"/>
              </a:spcBef>
            </a:pPr>
            <a:endParaRPr lang="en-US" altLang="en-US" sz="2000">
              <a:solidFill>
                <a:srgbClr val="000000"/>
              </a:solidFill>
              <a:latin typeface="Courier New" pitchFamily="49" charset="0"/>
              <a:cs typeface="Times New Roman" pitchFamily="18" charset="0"/>
              <a:sym typeface="Symbol" pitchFamily="18" charset="2"/>
            </a:endParaRPr>
          </a:p>
          <a:p>
            <a:pPr eaLnBrk="0" hangingPunct="0">
              <a:spcBef>
                <a:spcPct val="20000"/>
              </a:spcBef>
            </a:pPr>
            <a:endParaRPr lang="en-US" altLang="en-US" sz="2000">
              <a:solidFill>
                <a:srgbClr val="000000"/>
              </a:solidFill>
              <a:latin typeface="Courier New" pitchFamily="49" charset="0"/>
              <a:cs typeface="Times New Roman" pitchFamily="18" charset="0"/>
              <a:sym typeface="Symbol" pitchFamily="18" charset="2"/>
            </a:endParaRPr>
          </a:p>
          <a:p>
            <a:pPr eaLnBrk="0" hangingPunct="0">
              <a:spcBef>
                <a:spcPct val="20000"/>
              </a:spcBef>
            </a:pPr>
            <a:endParaRPr lang="en-US" altLang="en-US" sz="2000">
              <a:solidFill>
                <a:srgbClr val="000000"/>
              </a:solidFill>
              <a:latin typeface="Courier New" pitchFamily="49" charset="0"/>
              <a:cs typeface="Times New Roman" pitchFamily="18" charset="0"/>
              <a:sym typeface="Symbol" pitchFamily="18" charset="2"/>
            </a:endParaRPr>
          </a:p>
          <a:p>
            <a:pPr eaLnBrk="0" hangingPunct="0">
              <a:spcBef>
                <a:spcPct val="20000"/>
              </a:spcBef>
            </a:pPr>
            <a:endParaRPr lang="en-US" altLang="en-US" sz="2000">
              <a:solidFill>
                <a:srgbClr val="000000"/>
              </a:solidFill>
              <a:latin typeface="Courier New" pitchFamily="49" charset="0"/>
              <a:cs typeface="Times New Roman" pitchFamily="18" charset="0"/>
              <a:sym typeface="Symbol" pitchFamily="18" charset="2"/>
            </a:endParaRPr>
          </a:p>
          <a:p>
            <a:pPr eaLnBrk="0" hangingPunct="0">
              <a:spcBef>
                <a:spcPct val="20000"/>
              </a:spcBef>
            </a:pPr>
            <a:endParaRPr lang="en-US" altLang="en-US" sz="2000">
              <a:solidFill>
                <a:srgbClr val="000000"/>
              </a:solidFill>
              <a:latin typeface="Courier New" pitchFamily="49" charset="0"/>
              <a:cs typeface="Times New Roman" pitchFamily="18" charset="0"/>
              <a:sym typeface="Symbol" pitchFamily="18" charset="2"/>
            </a:endParaRPr>
          </a:p>
          <a:p>
            <a:pPr eaLnBrk="0" hangingPunct="0">
              <a:spcBef>
                <a:spcPct val="20000"/>
              </a:spcBef>
            </a:pPr>
            <a:endParaRPr lang="en-US" altLang="en-US" sz="2000">
              <a:solidFill>
                <a:srgbClr val="000000"/>
              </a:solidFill>
              <a:latin typeface="Courier New" pitchFamily="49" charset="0"/>
              <a:cs typeface="Times New Roman" pitchFamily="18" charset="0"/>
              <a:sym typeface="Symbol" pitchFamily="18" charset="2"/>
            </a:endParaRP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Now suppose Dobson’s room (S</a:t>
            </a:r>
            <a:r>
              <a:rPr lang="en-US" altLang="en-US" baseline="-25000">
                <a:solidFill>
                  <a:srgbClr val="000000"/>
                </a:solidFill>
                <a:cs typeface="Times New Roman" pitchFamily="18" charset="0"/>
              </a:rPr>
              <a:t>0</a:t>
            </a:r>
            <a:r>
              <a:rPr lang="en-US" altLang="en-US">
                <a:solidFill>
                  <a:srgbClr val="000000"/>
                </a:solidFill>
                <a:cs typeface="Times New Roman" pitchFamily="18" charset="0"/>
              </a:rPr>
              <a:t>) is traveling to the right at a velocity </a:t>
            </a:r>
            <a:r>
              <a:rPr lang="en-US" altLang="en-US" b="1">
                <a:solidFill>
                  <a:schemeClr val="accent2"/>
                </a:solidFill>
                <a:cs typeface="Times New Roman" pitchFamily="18" charset="0"/>
              </a:rPr>
              <a:t>v</a:t>
            </a:r>
            <a:r>
              <a:rPr lang="en-US" altLang="en-US">
                <a:solidFill>
                  <a:srgbClr val="000000"/>
                </a:solidFill>
                <a:cs typeface="Times New Roman" pitchFamily="18" charset="0"/>
              </a:rPr>
              <a:t> while his twin brother Nosbod stands outside the room on the ground (S).</a:t>
            </a: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Nosbod measures the same flash of light to travel from floor to ceiling and back to the floor to be a time ∆</a:t>
            </a:r>
            <a:r>
              <a:rPr lang="en-US" altLang="en-US" i="1">
                <a:solidFill>
                  <a:srgbClr val="000000"/>
                </a:solidFill>
                <a:cs typeface="Courier New" pitchFamily="49" charset="0"/>
              </a:rPr>
              <a:t>t</a:t>
            </a:r>
            <a:r>
              <a:rPr lang="en-US" altLang="en-US">
                <a:solidFill>
                  <a:srgbClr val="000000"/>
                </a:solidFill>
                <a:cs typeface="Courier New" pitchFamily="49" charset="0"/>
              </a:rPr>
              <a:t>.</a:t>
            </a:r>
          </a:p>
        </p:txBody>
      </p:sp>
      <p:grpSp>
        <p:nvGrpSpPr>
          <p:cNvPr id="2" name="Group 3"/>
          <p:cNvGrpSpPr>
            <a:grpSpLocks/>
          </p:cNvGrpSpPr>
          <p:nvPr/>
        </p:nvGrpSpPr>
        <p:grpSpPr bwMode="auto">
          <a:xfrm>
            <a:off x="847725" y="1801813"/>
            <a:ext cx="2849563" cy="2478087"/>
            <a:chOff x="530" y="1403"/>
            <a:chExt cx="1795" cy="1561"/>
          </a:xfrm>
        </p:grpSpPr>
        <p:grpSp>
          <p:nvGrpSpPr>
            <p:cNvPr id="18461" name="Group 4"/>
            <p:cNvGrpSpPr>
              <a:grpSpLocks/>
            </p:cNvGrpSpPr>
            <p:nvPr/>
          </p:nvGrpSpPr>
          <p:grpSpPr bwMode="auto">
            <a:xfrm>
              <a:off x="530" y="1403"/>
              <a:ext cx="1595" cy="1561"/>
              <a:chOff x="2682" y="1577"/>
              <a:chExt cx="1595" cy="1561"/>
            </a:xfrm>
          </p:grpSpPr>
          <p:sp>
            <p:nvSpPr>
              <p:cNvPr id="18464" name="Rectangle 5"/>
              <p:cNvSpPr>
                <a:spLocks noChangeArrowheads="1"/>
              </p:cNvSpPr>
              <p:nvPr/>
            </p:nvSpPr>
            <p:spPr bwMode="auto">
              <a:xfrm>
                <a:off x="3085" y="1577"/>
                <a:ext cx="1190" cy="146"/>
              </a:xfrm>
              <a:prstGeom prst="rect">
                <a:avLst/>
              </a:prstGeom>
              <a:solidFill>
                <a:srgbClr val="EAEAEA">
                  <a:alpha val="49019"/>
                </a:srgbClr>
              </a:solidFill>
              <a:ln w="9525">
                <a:solidFill>
                  <a:schemeClr val="tx1"/>
                </a:solidFill>
                <a:miter lim="800000"/>
                <a:headEnd/>
                <a:tailEnd/>
              </a:ln>
            </p:spPr>
            <p:txBody>
              <a:bodyPr wrap="none" anchor="ctr"/>
              <a:lstStyle/>
              <a:p>
                <a:endParaRPr lang="en-US" altLang="en-US"/>
              </a:p>
            </p:txBody>
          </p:sp>
          <p:sp>
            <p:nvSpPr>
              <p:cNvPr id="18465" name="Rectangle 6"/>
              <p:cNvSpPr>
                <a:spLocks noChangeArrowheads="1"/>
              </p:cNvSpPr>
              <p:nvPr/>
            </p:nvSpPr>
            <p:spPr bwMode="auto">
              <a:xfrm>
                <a:off x="3087" y="2762"/>
                <a:ext cx="1190" cy="146"/>
              </a:xfrm>
              <a:prstGeom prst="rect">
                <a:avLst/>
              </a:prstGeom>
              <a:solidFill>
                <a:srgbClr val="EAEAEA"/>
              </a:solidFill>
              <a:ln w="9525">
                <a:solidFill>
                  <a:schemeClr val="tx1"/>
                </a:solidFill>
                <a:miter lim="800000"/>
                <a:headEnd/>
                <a:tailEnd/>
              </a:ln>
            </p:spPr>
            <p:txBody>
              <a:bodyPr wrap="none" anchor="ctr"/>
              <a:lstStyle/>
              <a:p>
                <a:endParaRPr lang="en-US" altLang="en-US"/>
              </a:p>
            </p:txBody>
          </p:sp>
          <p:sp>
            <p:nvSpPr>
              <p:cNvPr id="18466" name="Rectangle 7"/>
              <p:cNvSpPr>
                <a:spLocks noChangeArrowheads="1"/>
              </p:cNvSpPr>
              <p:nvPr/>
            </p:nvSpPr>
            <p:spPr bwMode="auto">
              <a:xfrm>
                <a:off x="3597" y="2765"/>
                <a:ext cx="199" cy="99"/>
              </a:xfrm>
              <a:prstGeom prst="rect">
                <a:avLst/>
              </a:prstGeom>
              <a:solidFill>
                <a:srgbClr val="EAEAEA"/>
              </a:solidFill>
              <a:ln w="9525">
                <a:solidFill>
                  <a:schemeClr val="tx1"/>
                </a:solidFill>
                <a:miter lim="800000"/>
                <a:headEnd/>
                <a:tailEnd/>
              </a:ln>
            </p:spPr>
            <p:txBody>
              <a:bodyPr wrap="none" anchor="ctr"/>
              <a:lstStyle/>
              <a:p>
                <a:endParaRPr lang="en-US" altLang="en-US"/>
              </a:p>
            </p:txBody>
          </p:sp>
          <p:sp>
            <p:nvSpPr>
              <p:cNvPr id="18467" name="Text Box 8"/>
              <p:cNvSpPr txBox="1">
                <a:spLocks noChangeArrowheads="1"/>
              </p:cNvSpPr>
              <p:nvPr/>
            </p:nvSpPr>
            <p:spPr bwMode="auto">
              <a:xfrm>
                <a:off x="3442" y="2850"/>
                <a:ext cx="443" cy="288"/>
              </a:xfrm>
              <a:prstGeom prst="rect">
                <a:avLst/>
              </a:prstGeom>
              <a:noFill/>
              <a:ln w="9525">
                <a:noFill/>
                <a:miter lim="800000"/>
                <a:headEnd/>
                <a:tailEnd/>
              </a:ln>
            </p:spPr>
            <p:txBody>
              <a:bodyPr wrap="none">
                <a:spAutoFit/>
              </a:bodyPr>
              <a:lstStyle/>
              <a:p>
                <a:r>
                  <a:rPr lang="en-US" altLang="en-US"/>
                  <a:t>(S</a:t>
                </a:r>
                <a:r>
                  <a:rPr lang="en-US" altLang="en-US" baseline="-25000">
                    <a:sym typeface="Symbol" pitchFamily="18" charset="2"/>
                  </a:rPr>
                  <a:t>0</a:t>
                </a:r>
                <a:r>
                  <a:rPr lang="en-US" altLang="en-US"/>
                  <a:t>)</a:t>
                </a:r>
              </a:p>
            </p:txBody>
          </p:sp>
          <p:pic>
            <p:nvPicPr>
              <p:cNvPr id="18468" name="Picture 9"/>
              <p:cNvPicPr>
                <a:picLocks noChangeAspect="1" noChangeArrowheads="1"/>
              </p:cNvPicPr>
              <p:nvPr/>
            </p:nvPicPr>
            <p:blipFill>
              <a:blip r:embed="rId6" cstate="print">
                <a:clrChange>
                  <a:clrFrom>
                    <a:srgbClr val="FFFFFF"/>
                  </a:clrFrom>
                  <a:clrTo>
                    <a:srgbClr val="FFFFFF">
                      <a:alpha val="0"/>
                    </a:srgbClr>
                  </a:clrTo>
                </a:clrChange>
                <a:grayscl/>
              </a:blip>
              <a:srcRect/>
              <a:stretch>
                <a:fillRect/>
              </a:stretch>
            </p:blipFill>
            <p:spPr bwMode="auto">
              <a:xfrm>
                <a:off x="3044" y="1925"/>
                <a:ext cx="627" cy="932"/>
              </a:xfrm>
              <a:prstGeom prst="rect">
                <a:avLst/>
              </a:prstGeom>
              <a:noFill/>
              <a:ln w="9525">
                <a:noFill/>
                <a:miter lim="800000"/>
                <a:headEnd/>
                <a:tailEnd/>
              </a:ln>
            </p:spPr>
          </p:pic>
          <p:sp>
            <p:nvSpPr>
              <p:cNvPr id="18469" name="Line 10"/>
              <p:cNvSpPr>
                <a:spLocks noChangeShapeType="1"/>
              </p:cNvSpPr>
              <p:nvPr/>
            </p:nvSpPr>
            <p:spPr bwMode="auto">
              <a:xfrm>
                <a:off x="2682" y="1707"/>
                <a:ext cx="268" cy="0"/>
              </a:xfrm>
              <a:prstGeom prst="line">
                <a:avLst/>
              </a:prstGeom>
              <a:noFill/>
              <a:ln w="9525">
                <a:solidFill>
                  <a:schemeClr val="tx1"/>
                </a:solidFill>
                <a:round/>
                <a:headEnd/>
                <a:tailEnd/>
              </a:ln>
            </p:spPr>
            <p:txBody>
              <a:bodyPr/>
              <a:lstStyle/>
              <a:p>
                <a:endParaRPr lang="en-US"/>
              </a:p>
            </p:txBody>
          </p:sp>
          <p:sp>
            <p:nvSpPr>
              <p:cNvPr id="18470" name="Line 11"/>
              <p:cNvSpPr>
                <a:spLocks noChangeShapeType="1"/>
              </p:cNvSpPr>
              <p:nvPr/>
            </p:nvSpPr>
            <p:spPr bwMode="auto">
              <a:xfrm>
                <a:off x="2682" y="2768"/>
                <a:ext cx="268" cy="0"/>
              </a:xfrm>
              <a:prstGeom prst="line">
                <a:avLst/>
              </a:prstGeom>
              <a:noFill/>
              <a:ln w="9525">
                <a:solidFill>
                  <a:schemeClr val="tx1"/>
                </a:solidFill>
                <a:round/>
                <a:headEnd/>
                <a:tailEnd/>
              </a:ln>
            </p:spPr>
            <p:txBody>
              <a:bodyPr/>
              <a:lstStyle/>
              <a:p>
                <a:endParaRPr lang="en-US"/>
              </a:p>
            </p:txBody>
          </p:sp>
          <p:sp>
            <p:nvSpPr>
              <p:cNvPr id="18471" name="Line 12"/>
              <p:cNvSpPr>
                <a:spLocks noChangeShapeType="1"/>
              </p:cNvSpPr>
              <p:nvPr/>
            </p:nvSpPr>
            <p:spPr bwMode="auto">
              <a:xfrm>
                <a:off x="2828" y="1694"/>
                <a:ext cx="0" cy="1074"/>
              </a:xfrm>
              <a:prstGeom prst="line">
                <a:avLst/>
              </a:prstGeom>
              <a:noFill/>
              <a:ln w="19050">
                <a:solidFill>
                  <a:schemeClr val="tx1"/>
                </a:solidFill>
                <a:round/>
                <a:headEnd type="arrow" w="med" len="med"/>
                <a:tailEnd type="arrow" w="med" len="med"/>
              </a:ln>
            </p:spPr>
            <p:txBody>
              <a:bodyPr/>
              <a:lstStyle/>
              <a:p>
                <a:endParaRPr lang="en-US"/>
              </a:p>
            </p:txBody>
          </p:sp>
          <p:sp>
            <p:nvSpPr>
              <p:cNvPr id="18472" name="Rectangle 13"/>
              <p:cNvSpPr>
                <a:spLocks noChangeArrowheads="1"/>
              </p:cNvSpPr>
              <p:nvPr/>
            </p:nvSpPr>
            <p:spPr bwMode="auto">
              <a:xfrm>
                <a:off x="2717" y="2066"/>
                <a:ext cx="232" cy="269"/>
              </a:xfrm>
              <a:prstGeom prst="rect">
                <a:avLst/>
              </a:prstGeom>
              <a:solidFill>
                <a:srgbClr val="EAEAEA"/>
              </a:solidFill>
              <a:ln w="9525">
                <a:noFill/>
                <a:miter lim="800000"/>
                <a:headEnd/>
                <a:tailEnd/>
              </a:ln>
            </p:spPr>
            <p:txBody>
              <a:bodyPr wrap="none" anchor="ctr"/>
              <a:lstStyle/>
              <a:p>
                <a:endParaRPr lang="en-US" altLang="en-US"/>
              </a:p>
            </p:txBody>
          </p:sp>
          <p:sp>
            <p:nvSpPr>
              <p:cNvPr id="18473" name="Text Box 14"/>
              <p:cNvSpPr txBox="1">
                <a:spLocks noChangeArrowheads="1"/>
              </p:cNvSpPr>
              <p:nvPr/>
            </p:nvSpPr>
            <p:spPr bwMode="auto">
              <a:xfrm>
                <a:off x="2708" y="2066"/>
                <a:ext cx="286" cy="250"/>
              </a:xfrm>
              <a:prstGeom prst="rect">
                <a:avLst/>
              </a:prstGeom>
              <a:noFill/>
              <a:ln w="9525">
                <a:noFill/>
                <a:miter lim="800000"/>
                <a:headEnd/>
                <a:tailEnd/>
              </a:ln>
            </p:spPr>
            <p:txBody>
              <a:bodyPr>
                <a:spAutoFit/>
              </a:bodyPr>
              <a:lstStyle/>
              <a:p>
                <a:pPr>
                  <a:spcBef>
                    <a:spcPct val="50000"/>
                  </a:spcBef>
                </a:pPr>
                <a:r>
                  <a:rPr lang="en-US" altLang="en-US" sz="2000" i="1">
                    <a:latin typeface="Courier New" pitchFamily="49" charset="0"/>
                  </a:rPr>
                  <a:t>L</a:t>
                </a:r>
              </a:p>
            </p:txBody>
          </p:sp>
        </p:grpSp>
        <p:sp>
          <p:nvSpPr>
            <p:cNvPr id="18462" name="Line 15"/>
            <p:cNvSpPr>
              <a:spLocks noChangeShapeType="1"/>
            </p:cNvSpPr>
            <p:nvPr/>
          </p:nvSpPr>
          <p:spPr bwMode="auto">
            <a:xfrm>
              <a:off x="1720" y="2849"/>
              <a:ext cx="409" cy="0"/>
            </a:xfrm>
            <a:prstGeom prst="line">
              <a:avLst/>
            </a:prstGeom>
            <a:noFill/>
            <a:ln w="28575">
              <a:solidFill>
                <a:schemeClr val="accent2"/>
              </a:solidFill>
              <a:round/>
              <a:headEnd/>
              <a:tailEnd type="triangle" w="med" len="med"/>
            </a:ln>
          </p:spPr>
          <p:txBody>
            <a:bodyPr/>
            <a:lstStyle/>
            <a:p>
              <a:endParaRPr lang="en-US"/>
            </a:p>
          </p:txBody>
        </p:sp>
        <p:sp>
          <p:nvSpPr>
            <p:cNvPr id="18463" name="Text Box 16"/>
            <p:cNvSpPr txBox="1">
              <a:spLocks noChangeArrowheads="1"/>
            </p:cNvSpPr>
            <p:nvPr/>
          </p:nvSpPr>
          <p:spPr bwMode="auto">
            <a:xfrm>
              <a:off x="2102" y="2673"/>
              <a:ext cx="223" cy="288"/>
            </a:xfrm>
            <a:prstGeom prst="rect">
              <a:avLst/>
            </a:prstGeom>
            <a:noFill/>
            <a:ln w="9525">
              <a:noFill/>
              <a:miter lim="800000"/>
              <a:headEnd/>
              <a:tailEnd/>
            </a:ln>
          </p:spPr>
          <p:txBody>
            <a:bodyPr wrap="none">
              <a:spAutoFit/>
            </a:bodyPr>
            <a:lstStyle/>
            <a:p>
              <a:r>
                <a:rPr lang="en-US" altLang="en-US" b="1">
                  <a:solidFill>
                    <a:schemeClr val="accent2"/>
                  </a:solidFill>
                </a:rPr>
                <a:t>v</a:t>
              </a:r>
            </a:p>
          </p:txBody>
        </p:sp>
      </p:grpSp>
      <p:sp>
        <p:nvSpPr>
          <p:cNvPr id="65554" name="Freeform 18"/>
          <p:cNvSpPr>
            <a:spLocks/>
          </p:cNvSpPr>
          <p:nvPr/>
        </p:nvSpPr>
        <p:spPr bwMode="auto">
          <a:xfrm>
            <a:off x="2432050" y="2046288"/>
            <a:ext cx="69850" cy="1624012"/>
          </a:xfrm>
          <a:custGeom>
            <a:avLst/>
            <a:gdLst>
              <a:gd name="T0" fmla="*/ 0 w 75"/>
              <a:gd name="T1" fmla="*/ 2147483647 h 1038"/>
              <a:gd name="T2" fmla="*/ 2147483647 w 75"/>
              <a:gd name="T3" fmla="*/ 0 h 1038"/>
              <a:gd name="T4" fmla="*/ 2147483647 w 75"/>
              <a:gd name="T5" fmla="*/ 2147483647 h 1038"/>
              <a:gd name="T6" fmla="*/ 0 60000 65536"/>
              <a:gd name="T7" fmla="*/ 0 60000 65536"/>
              <a:gd name="T8" fmla="*/ 0 60000 65536"/>
              <a:gd name="T9" fmla="*/ 0 w 75"/>
              <a:gd name="T10" fmla="*/ 0 h 1038"/>
              <a:gd name="T11" fmla="*/ 75 w 75"/>
              <a:gd name="T12" fmla="*/ 1038 h 1038"/>
            </a:gdLst>
            <a:ahLst/>
            <a:cxnLst>
              <a:cxn ang="T6">
                <a:pos x="T0" y="T1"/>
              </a:cxn>
              <a:cxn ang="T7">
                <a:pos x="T2" y="T3"/>
              </a:cxn>
              <a:cxn ang="T8">
                <a:pos x="T4" y="T5"/>
              </a:cxn>
            </a:cxnLst>
            <a:rect l="T9" t="T10" r="T11" b="T12"/>
            <a:pathLst>
              <a:path w="75" h="1038">
                <a:moveTo>
                  <a:pt x="0" y="1038"/>
                </a:moveTo>
                <a:lnTo>
                  <a:pt x="30" y="0"/>
                </a:lnTo>
                <a:lnTo>
                  <a:pt x="75" y="1038"/>
                </a:lnTo>
              </a:path>
            </a:pathLst>
          </a:custGeom>
          <a:noFill/>
          <a:ln w="19050" cmpd="sng">
            <a:solidFill>
              <a:srgbClr val="FF3399"/>
            </a:solidFill>
            <a:round/>
            <a:headEnd/>
            <a:tailEnd/>
          </a:ln>
        </p:spPr>
        <p:txBody>
          <a:bodyPr/>
          <a:lstStyle/>
          <a:p>
            <a:endParaRPr lang="en-US"/>
          </a:p>
        </p:txBody>
      </p:sp>
      <p:grpSp>
        <p:nvGrpSpPr>
          <p:cNvPr id="4" name="Group 19"/>
          <p:cNvGrpSpPr>
            <a:grpSpLocks/>
          </p:cNvGrpSpPr>
          <p:nvPr/>
        </p:nvGrpSpPr>
        <p:grpSpPr bwMode="auto">
          <a:xfrm>
            <a:off x="8050213" y="2146300"/>
            <a:ext cx="995362" cy="1746250"/>
            <a:chOff x="4987" y="2442"/>
            <a:chExt cx="627" cy="1100"/>
          </a:xfrm>
        </p:grpSpPr>
        <p:pic>
          <p:nvPicPr>
            <p:cNvPr id="65556" name="Picture 2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flipH="1">
              <a:off x="4987" y="2442"/>
              <a:ext cx="627" cy="932"/>
            </a:xfrm>
            <a:prstGeom prst="rect">
              <a:avLst/>
            </a:prstGeom>
            <a:ln>
              <a:noFill/>
            </a:ln>
            <a:effectLst>
              <a:outerShdw blurRad="292100" dist="139700" dir="2700000" algn="tl" rotWithShape="0">
                <a:srgbClr val="333333">
                  <a:alpha val="65000"/>
                </a:srgbClr>
              </a:outerShdw>
            </a:effectLst>
          </p:spPr>
        </p:pic>
        <p:sp>
          <p:nvSpPr>
            <p:cNvPr id="18460" name="Text Box 21"/>
            <p:cNvSpPr txBox="1">
              <a:spLocks noChangeArrowheads="1"/>
            </p:cNvSpPr>
            <p:nvPr/>
          </p:nvSpPr>
          <p:spPr bwMode="auto">
            <a:xfrm>
              <a:off x="5203" y="3254"/>
              <a:ext cx="372" cy="288"/>
            </a:xfrm>
            <a:prstGeom prst="rect">
              <a:avLst/>
            </a:prstGeom>
            <a:noFill/>
            <a:ln w="9525">
              <a:noFill/>
              <a:miter lim="800000"/>
              <a:headEnd/>
              <a:tailEnd/>
            </a:ln>
          </p:spPr>
          <p:txBody>
            <a:bodyPr wrap="none">
              <a:spAutoFit/>
            </a:bodyPr>
            <a:lstStyle/>
            <a:p>
              <a:r>
                <a:rPr lang="en-US" altLang="en-US"/>
                <a:t>(S)</a:t>
              </a:r>
            </a:p>
          </p:txBody>
        </p:sp>
      </p:grpSp>
      <p:grpSp>
        <p:nvGrpSpPr>
          <p:cNvPr id="5" name="Group 22"/>
          <p:cNvGrpSpPr>
            <a:grpSpLocks/>
          </p:cNvGrpSpPr>
          <p:nvPr/>
        </p:nvGrpSpPr>
        <p:grpSpPr bwMode="auto">
          <a:xfrm>
            <a:off x="841375" y="1795463"/>
            <a:ext cx="2849563" cy="2478087"/>
            <a:chOff x="530" y="1403"/>
            <a:chExt cx="1795" cy="1561"/>
          </a:xfrm>
        </p:grpSpPr>
        <p:grpSp>
          <p:nvGrpSpPr>
            <p:cNvPr id="18446" name="Group 23"/>
            <p:cNvGrpSpPr>
              <a:grpSpLocks/>
            </p:cNvGrpSpPr>
            <p:nvPr/>
          </p:nvGrpSpPr>
          <p:grpSpPr bwMode="auto">
            <a:xfrm>
              <a:off x="530" y="1403"/>
              <a:ext cx="1595" cy="1561"/>
              <a:chOff x="2682" y="1577"/>
              <a:chExt cx="1595" cy="1561"/>
            </a:xfrm>
          </p:grpSpPr>
          <p:sp>
            <p:nvSpPr>
              <p:cNvPr id="65560" name="Rectangle 24"/>
              <p:cNvSpPr>
                <a:spLocks noChangeArrowheads="1"/>
              </p:cNvSpPr>
              <p:nvPr/>
            </p:nvSpPr>
            <p:spPr bwMode="auto">
              <a:xfrm>
                <a:off x="3085" y="1577"/>
                <a:ext cx="1190" cy="146"/>
              </a:xfrm>
              <a:prstGeom prst="rect">
                <a:avLst/>
              </a:prstGeom>
              <a:gradFill rotWithShape="1">
                <a:gsLst>
                  <a:gs pos="0">
                    <a:schemeClr val="bg1">
                      <a:gamma/>
                      <a:shade val="46275"/>
                      <a:invGamma/>
                    </a:schemeClr>
                  </a:gs>
                  <a:gs pos="100000">
                    <a:schemeClr val="bg1"/>
                  </a:gs>
                </a:gsLst>
                <a:lin ang="5400000" scaled="1"/>
              </a:gradFill>
              <a:ln w="9525">
                <a:solidFill>
                  <a:schemeClr val="tx1"/>
                </a:solidFill>
                <a:miter lim="800000"/>
                <a:headEnd/>
                <a:tailEnd/>
              </a:ln>
              <a:effectLst/>
            </p:spPr>
            <p:txBody>
              <a:bodyPr wrap="none" anchor="ctr"/>
              <a:lstStyle/>
              <a:p>
                <a:pPr>
                  <a:defRPr/>
                </a:pPr>
                <a:endParaRPr lang="en-US"/>
              </a:p>
            </p:txBody>
          </p:sp>
          <p:sp>
            <p:nvSpPr>
              <p:cNvPr id="18450" name="Rectangle 25" descr="Sand"/>
              <p:cNvSpPr>
                <a:spLocks noChangeArrowheads="1"/>
              </p:cNvSpPr>
              <p:nvPr/>
            </p:nvSpPr>
            <p:spPr bwMode="auto">
              <a:xfrm>
                <a:off x="3087" y="2762"/>
                <a:ext cx="1190" cy="146"/>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endParaRPr lang="en-US" altLang="en-US"/>
              </a:p>
            </p:txBody>
          </p:sp>
          <p:sp>
            <p:nvSpPr>
              <p:cNvPr id="18451" name="Rectangle 26"/>
              <p:cNvSpPr>
                <a:spLocks noChangeArrowheads="1"/>
              </p:cNvSpPr>
              <p:nvPr/>
            </p:nvSpPr>
            <p:spPr bwMode="auto">
              <a:xfrm>
                <a:off x="3597" y="2765"/>
                <a:ext cx="199" cy="99"/>
              </a:xfrm>
              <a:prstGeom prst="rect">
                <a:avLst/>
              </a:prstGeom>
              <a:solidFill>
                <a:srgbClr val="FFFFCC"/>
              </a:solidFill>
              <a:ln w="9525">
                <a:solidFill>
                  <a:schemeClr val="tx1"/>
                </a:solidFill>
                <a:miter lim="800000"/>
                <a:headEnd/>
                <a:tailEnd/>
              </a:ln>
            </p:spPr>
            <p:txBody>
              <a:bodyPr wrap="none" anchor="ctr"/>
              <a:lstStyle/>
              <a:p>
                <a:endParaRPr lang="en-US" altLang="en-US"/>
              </a:p>
            </p:txBody>
          </p:sp>
          <p:sp>
            <p:nvSpPr>
              <p:cNvPr id="18452" name="Text Box 27"/>
              <p:cNvSpPr txBox="1">
                <a:spLocks noChangeArrowheads="1"/>
              </p:cNvSpPr>
              <p:nvPr/>
            </p:nvSpPr>
            <p:spPr bwMode="auto">
              <a:xfrm>
                <a:off x="3442" y="2850"/>
                <a:ext cx="443" cy="288"/>
              </a:xfrm>
              <a:prstGeom prst="rect">
                <a:avLst/>
              </a:prstGeom>
              <a:noFill/>
              <a:ln w="9525">
                <a:noFill/>
                <a:miter lim="800000"/>
                <a:headEnd/>
                <a:tailEnd/>
              </a:ln>
            </p:spPr>
            <p:txBody>
              <a:bodyPr wrap="none">
                <a:spAutoFit/>
              </a:bodyPr>
              <a:lstStyle/>
              <a:p>
                <a:r>
                  <a:rPr lang="en-US" altLang="en-US"/>
                  <a:t>(S</a:t>
                </a:r>
                <a:r>
                  <a:rPr lang="en-US" altLang="en-US" baseline="-25000">
                    <a:sym typeface="Symbol" pitchFamily="18" charset="2"/>
                  </a:rPr>
                  <a:t>0</a:t>
                </a:r>
                <a:r>
                  <a:rPr lang="en-US" altLang="en-US"/>
                  <a:t>)</a:t>
                </a:r>
              </a:p>
            </p:txBody>
          </p:sp>
          <p:pic>
            <p:nvPicPr>
              <p:cNvPr id="65564" name="Picture 2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044" y="1925"/>
                <a:ext cx="627" cy="932"/>
              </a:xfrm>
              <a:prstGeom prst="rect">
                <a:avLst/>
              </a:prstGeom>
              <a:ln>
                <a:noFill/>
              </a:ln>
              <a:effectLst>
                <a:outerShdw blurRad="292100" dist="139700" dir="2700000" algn="tl" rotWithShape="0">
                  <a:srgbClr val="333333">
                    <a:alpha val="65000"/>
                  </a:srgbClr>
                </a:outerShdw>
              </a:effectLst>
            </p:spPr>
          </p:pic>
          <p:sp>
            <p:nvSpPr>
              <p:cNvPr id="18454" name="Line 29"/>
              <p:cNvSpPr>
                <a:spLocks noChangeShapeType="1"/>
              </p:cNvSpPr>
              <p:nvPr/>
            </p:nvSpPr>
            <p:spPr bwMode="auto">
              <a:xfrm>
                <a:off x="2682" y="1707"/>
                <a:ext cx="268" cy="0"/>
              </a:xfrm>
              <a:prstGeom prst="line">
                <a:avLst/>
              </a:prstGeom>
              <a:noFill/>
              <a:ln w="9525">
                <a:solidFill>
                  <a:schemeClr val="tx1"/>
                </a:solidFill>
                <a:round/>
                <a:headEnd/>
                <a:tailEnd/>
              </a:ln>
            </p:spPr>
            <p:txBody>
              <a:bodyPr/>
              <a:lstStyle/>
              <a:p>
                <a:endParaRPr lang="en-US"/>
              </a:p>
            </p:txBody>
          </p:sp>
          <p:sp>
            <p:nvSpPr>
              <p:cNvPr id="18455" name="Line 30"/>
              <p:cNvSpPr>
                <a:spLocks noChangeShapeType="1"/>
              </p:cNvSpPr>
              <p:nvPr/>
            </p:nvSpPr>
            <p:spPr bwMode="auto">
              <a:xfrm>
                <a:off x="2682" y="2768"/>
                <a:ext cx="268" cy="0"/>
              </a:xfrm>
              <a:prstGeom prst="line">
                <a:avLst/>
              </a:prstGeom>
              <a:noFill/>
              <a:ln w="9525">
                <a:solidFill>
                  <a:schemeClr val="tx1"/>
                </a:solidFill>
                <a:round/>
                <a:headEnd/>
                <a:tailEnd/>
              </a:ln>
            </p:spPr>
            <p:txBody>
              <a:bodyPr/>
              <a:lstStyle/>
              <a:p>
                <a:endParaRPr lang="en-US"/>
              </a:p>
            </p:txBody>
          </p:sp>
          <p:sp>
            <p:nvSpPr>
              <p:cNvPr id="18456" name="Line 31"/>
              <p:cNvSpPr>
                <a:spLocks noChangeShapeType="1"/>
              </p:cNvSpPr>
              <p:nvPr/>
            </p:nvSpPr>
            <p:spPr bwMode="auto">
              <a:xfrm>
                <a:off x="2828" y="1694"/>
                <a:ext cx="0" cy="1074"/>
              </a:xfrm>
              <a:prstGeom prst="line">
                <a:avLst/>
              </a:prstGeom>
              <a:noFill/>
              <a:ln w="19050">
                <a:solidFill>
                  <a:schemeClr val="tx1"/>
                </a:solidFill>
                <a:round/>
                <a:headEnd type="arrow" w="med" len="med"/>
                <a:tailEnd type="arrow" w="med" len="med"/>
              </a:ln>
            </p:spPr>
            <p:txBody>
              <a:bodyPr/>
              <a:lstStyle/>
              <a:p>
                <a:endParaRPr lang="en-US"/>
              </a:p>
            </p:txBody>
          </p:sp>
          <p:sp>
            <p:nvSpPr>
              <p:cNvPr id="18457" name="Rectangle 32"/>
              <p:cNvSpPr>
                <a:spLocks noChangeArrowheads="1"/>
              </p:cNvSpPr>
              <p:nvPr/>
            </p:nvSpPr>
            <p:spPr bwMode="auto">
              <a:xfrm>
                <a:off x="2717" y="2066"/>
                <a:ext cx="232" cy="269"/>
              </a:xfrm>
              <a:prstGeom prst="rect">
                <a:avLst/>
              </a:prstGeom>
              <a:solidFill>
                <a:srgbClr val="EAEAEA"/>
              </a:solidFill>
              <a:ln w="9525">
                <a:noFill/>
                <a:miter lim="800000"/>
                <a:headEnd/>
                <a:tailEnd/>
              </a:ln>
            </p:spPr>
            <p:txBody>
              <a:bodyPr wrap="none" anchor="ctr"/>
              <a:lstStyle/>
              <a:p>
                <a:endParaRPr lang="en-US" altLang="en-US"/>
              </a:p>
            </p:txBody>
          </p:sp>
          <p:sp>
            <p:nvSpPr>
              <p:cNvPr id="18458" name="Text Box 33"/>
              <p:cNvSpPr txBox="1">
                <a:spLocks noChangeArrowheads="1"/>
              </p:cNvSpPr>
              <p:nvPr/>
            </p:nvSpPr>
            <p:spPr bwMode="auto">
              <a:xfrm>
                <a:off x="2708" y="2066"/>
                <a:ext cx="286" cy="288"/>
              </a:xfrm>
              <a:prstGeom prst="rect">
                <a:avLst/>
              </a:prstGeom>
              <a:noFill/>
              <a:ln w="9525">
                <a:noFill/>
                <a:miter lim="800000"/>
                <a:headEnd/>
                <a:tailEnd/>
              </a:ln>
            </p:spPr>
            <p:txBody>
              <a:bodyPr>
                <a:spAutoFit/>
              </a:bodyPr>
              <a:lstStyle/>
              <a:p>
                <a:pPr>
                  <a:spcBef>
                    <a:spcPct val="50000"/>
                  </a:spcBef>
                </a:pPr>
                <a:r>
                  <a:rPr lang="en-US" altLang="en-US" i="1"/>
                  <a:t>L</a:t>
                </a:r>
              </a:p>
            </p:txBody>
          </p:sp>
        </p:grpSp>
        <p:sp>
          <p:nvSpPr>
            <p:cNvPr id="18447" name="Line 34"/>
            <p:cNvSpPr>
              <a:spLocks noChangeShapeType="1"/>
            </p:cNvSpPr>
            <p:nvPr/>
          </p:nvSpPr>
          <p:spPr bwMode="auto">
            <a:xfrm>
              <a:off x="1720" y="2849"/>
              <a:ext cx="409" cy="0"/>
            </a:xfrm>
            <a:prstGeom prst="line">
              <a:avLst/>
            </a:prstGeom>
            <a:noFill/>
            <a:ln w="28575">
              <a:solidFill>
                <a:schemeClr val="accent2"/>
              </a:solidFill>
              <a:round/>
              <a:headEnd/>
              <a:tailEnd type="triangle" w="med" len="med"/>
            </a:ln>
          </p:spPr>
          <p:txBody>
            <a:bodyPr/>
            <a:lstStyle/>
            <a:p>
              <a:endParaRPr lang="en-US"/>
            </a:p>
          </p:txBody>
        </p:sp>
        <p:sp>
          <p:nvSpPr>
            <p:cNvPr id="18448" name="Text Box 35"/>
            <p:cNvSpPr txBox="1">
              <a:spLocks noChangeArrowheads="1"/>
            </p:cNvSpPr>
            <p:nvPr/>
          </p:nvSpPr>
          <p:spPr bwMode="auto">
            <a:xfrm>
              <a:off x="2102" y="2673"/>
              <a:ext cx="223" cy="288"/>
            </a:xfrm>
            <a:prstGeom prst="rect">
              <a:avLst/>
            </a:prstGeom>
            <a:noFill/>
            <a:ln w="9525">
              <a:noFill/>
              <a:miter lim="800000"/>
              <a:headEnd/>
              <a:tailEnd/>
            </a:ln>
          </p:spPr>
          <p:txBody>
            <a:bodyPr wrap="none">
              <a:spAutoFit/>
            </a:bodyPr>
            <a:lstStyle/>
            <a:p>
              <a:r>
                <a:rPr lang="en-US" altLang="en-US" b="1">
                  <a:solidFill>
                    <a:schemeClr val="accent2"/>
                  </a:solidFill>
                </a:rPr>
                <a:t>v</a:t>
              </a:r>
            </a:p>
          </p:txBody>
        </p:sp>
      </p:grpSp>
      <p:sp>
        <p:nvSpPr>
          <p:cNvPr id="65572" name="Rectangle 36"/>
          <p:cNvSpPr>
            <a:spLocks noChangeArrowheads="1"/>
          </p:cNvSpPr>
          <p:nvPr/>
        </p:nvSpPr>
        <p:spPr bwMode="auto">
          <a:xfrm>
            <a:off x="2295525" y="3683000"/>
            <a:ext cx="315913" cy="157163"/>
          </a:xfrm>
          <a:prstGeom prst="rect">
            <a:avLst/>
          </a:prstGeom>
          <a:solidFill>
            <a:srgbClr val="FFFF00"/>
          </a:solidFill>
          <a:ln w="9525">
            <a:noFill/>
            <a:miter lim="800000"/>
            <a:headEnd/>
            <a:tailEnd/>
          </a:ln>
        </p:spPr>
        <p:txBody>
          <a:bodyPr wrap="none" anchor="ctr"/>
          <a:lstStyle/>
          <a:p>
            <a:endParaRPr lang="en-US" altLang="en-US"/>
          </a:p>
        </p:txBody>
      </p:sp>
      <p:pic>
        <p:nvPicPr>
          <p:cNvPr id="65573" name="Picture 3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970838" y="2043113"/>
            <a:ext cx="557212" cy="704850"/>
          </a:xfrm>
          <a:prstGeom prst="rect">
            <a:avLst/>
          </a:prstGeom>
          <a:ln>
            <a:noFill/>
          </a:ln>
          <a:effectLst>
            <a:outerShdw blurRad="292100" dist="139700" dir="2700000" algn="tl" rotWithShape="0">
              <a:srgbClr val="333333">
                <a:alpha val="65000"/>
              </a:srgbClr>
            </a:outerShdw>
          </a:effectLst>
        </p:spPr>
      </p:pic>
      <p:grpSp>
        <p:nvGrpSpPr>
          <p:cNvPr id="7" name="Group 38"/>
          <p:cNvGrpSpPr>
            <a:grpSpLocks/>
          </p:cNvGrpSpPr>
          <p:nvPr/>
        </p:nvGrpSpPr>
        <p:grpSpPr bwMode="auto">
          <a:xfrm>
            <a:off x="8072438" y="2290763"/>
            <a:ext cx="363537" cy="363537"/>
            <a:chOff x="2090" y="3563"/>
            <a:chExt cx="321" cy="321"/>
          </a:xfrm>
        </p:grpSpPr>
        <p:sp>
          <p:nvSpPr>
            <p:cNvPr id="18444" name="Oval 39"/>
            <p:cNvSpPr>
              <a:spLocks noChangeArrowheads="1"/>
            </p:cNvSpPr>
            <p:nvPr/>
          </p:nvSpPr>
          <p:spPr bwMode="auto">
            <a:xfrm>
              <a:off x="2090" y="3563"/>
              <a:ext cx="321" cy="321"/>
            </a:xfrm>
            <a:prstGeom prst="ellipse">
              <a:avLst/>
            </a:prstGeom>
            <a:solidFill>
              <a:srgbClr val="DDDDDD"/>
            </a:solidFill>
            <a:ln w="9525">
              <a:noFill/>
              <a:round/>
              <a:headEnd/>
              <a:tailEnd/>
            </a:ln>
          </p:spPr>
          <p:txBody>
            <a:bodyPr wrap="none" anchor="ctr"/>
            <a:lstStyle/>
            <a:p>
              <a:endParaRPr lang="en-US" altLang="en-US"/>
            </a:p>
          </p:txBody>
        </p:sp>
        <p:sp>
          <p:nvSpPr>
            <p:cNvPr id="18445" name="Line 40"/>
            <p:cNvSpPr>
              <a:spLocks noChangeShapeType="1"/>
            </p:cNvSpPr>
            <p:nvPr/>
          </p:nvSpPr>
          <p:spPr bwMode="auto">
            <a:xfrm flipV="1">
              <a:off x="2252" y="3600"/>
              <a:ext cx="0" cy="121"/>
            </a:xfrm>
            <a:prstGeom prst="line">
              <a:avLst/>
            </a:prstGeom>
            <a:noFill/>
            <a:ln w="28575">
              <a:solidFill>
                <a:srgbClr val="FF0000"/>
              </a:solidFill>
              <a:round/>
              <a:headEnd/>
              <a:tailEnd/>
            </a:ln>
          </p:spPr>
          <p:txBody>
            <a:bodyPr/>
            <a:lstStyle/>
            <a:p>
              <a:endParaRPr lang="en-US"/>
            </a:p>
          </p:txBody>
        </p:sp>
      </p:grpSp>
      <p:sp>
        <p:nvSpPr>
          <p:cNvPr id="18442"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sp>
        <p:nvSpPr>
          <p:cNvPr id="41" name="Freeform 40"/>
          <p:cNvSpPr/>
          <p:nvPr/>
        </p:nvSpPr>
        <p:spPr>
          <a:xfrm>
            <a:off x="2419350" y="2039938"/>
            <a:ext cx="2349500" cy="1660525"/>
          </a:xfrm>
          <a:custGeom>
            <a:avLst/>
            <a:gdLst>
              <a:gd name="connsiteX0" fmla="*/ 0 w 2349305"/>
              <a:gd name="connsiteY0" fmla="*/ 1631853 h 1659988"/>
              <a:gd name="connsiteX1" fmla="*/ 1167619 w 2349305"/>
              <a:gd name="connsiteY1" fmla="*/ 0 h 1659988"/>
              <a:gd name="connsiteX2" fmla="*/ 2349305 w 2349305"/>
              <a:gd name="connsiteY2" fmla="*/ 1659988 h 1659988"/>
            </a:gdLst>
            <a:ahLst/>
            <a:cxnLst>
              <a:cxn ang="0">
                <a:pos x="connsiteX0" y="connsiteY0"/>
              </a:cxn>
              <a:cxn ang="0">
                <a:pos x="connsiteX1" y="connsiteY1"/>
              </a:cxn>
              <a:cxn ang="0">
                <a:pos x="connsiteX2" y="connsiteY2"/>
              </a:cxn>
            </a:cxnLst>
            <a:rect l="l" t="t" r="r" b="b"/>
            <a:pathLst>
              <a:path w="2349305" h="1659988">
                <a:moveTo>
                  <a:pt x="0" y="1631853"/>
                </a:moveTo>
                <a:lnTo>
                  <a:pt x="1167619" y="0"/>
                </a:lnTo>
                <a:lnTo>
                  <a:pt x="2349305" y="1659988"/>
                </a:lnTo>
              </a:path>
            </a:pathLst>
          </a:custGeom>
          <a:ln>
            <a:solidFill>
              <a:srgbClr val="CC009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5538">
                                            <p:txEl>
                                              <p:pRg st="8" end="8"/>
                                            </p:txEl>
                                          </p:spTgt>
                                        </p:tgtEl>
                                        <p:attrNameLst>
                                          <p:attrName>style.visibility</p:attrName>
                                        </p:attrNameLst>
                                      </p:cBhvr>
                                      <p:to>
                                        <p:strVal val="visible"/>
                                      </p:to>
                                    </p:set>
                                    <p:anim calcmode="lin" valueType="num">
                                      <p:cBhvr additive="base">
                                        <p:cTn id="7" dur="500" fill="hold"/>
                                        <p:tgtEl>
                                          <p:spTgt spid="65538">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3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53" presetClass="entr" presetSubtype="0" fill="hold" nodeType="withEffect">
                                  <p:stCondLst>
                                    <p:cond delay="0"/>
                                  </p:stCondLst>
                                  <p:childTnLst>
                                    <p:set>
                                      <p:cBhvr>
                                        <p:cTn id="13" dur="1" fill="hold">
                                          <p:stCondLst>
                                            <p:cond delay="0"/>
                                          </p:stCondLst>
                                        </p:cTn>
                                        <p:tgtEl>
                                          <p:spTgt spid="65573"/>
                                        </p:tgtEl>
                                        <p:attrNameLst>
                                          <p:attrName>style.visibility</p:attrName>
                                        </p:attrNameLst>
                                      </p:cBhvr>
                                      <p:to>
                                        <p:strVal val="visible"/>
                                      </p:to>
                                    </p:set>
                                    <p:anim calcmode="lin" valueType="num">
                                      <p:cBhvr>
                                        <p:cTn id="14" dur="500" fill="hold"/>
                                        <p:tgtEl>
                                          <p:spTgt spid="65573"/>
                                        </p:tgtEl>
                                        <p:attrNameLst>
                                          <p:attrName>ppt_w</p:attrName>
                                        </p:attrNameLst>
                                      </p:cBhvr>
                                      <p:tavLst>
                                        <p:tav tm="0">
                                          <p:val>
                                            <p:fltVal val="0"/>
                                          </p:val>
                                        </p:tav>
                                        <p:tav tm="100000">
                                          <p:val>
                                            <p:strVal val="#ppt_w"/>
                                          </p:val>
                                        </p:tav>
                                      </p:tavLst>
                                    </p:anim>
                                    <p:anim calcmode="lin" valueType="num">
                                      <p:cBhvr>
                                        <p:cTn id="15" dur="500" fill="hold"/>
                                        <p:tgtEl>
                                          <p:spTgt spid="65573"/>
                                        </p:tgtEl>
                                        <p:attrNameLst>
                                          <p:attrName>ppt_h</p:attrName>
                                        </p:attrNameLst>
                                      </p:cBhvr>
                                      <p:tavLst>
                                        <p:tav tm="0">
                                          <p:val>
                                            <p:fltVal val="0"/>
                                          </p:val>
                                        </p:tav>
                                        <p:tav tm="100000">
                                          <p:val>
                                            <p:strVal val="#ppt_h"/>
                                          </p:val>
                                        </p:tav>
                                      </p:tavLst>
                                    </p:anim>
                                    <p:animEffect transition="in" filter="fade">
                                      <p:cBhvr>
                                        <p:cTn id="16" dur="500"/>
                                        <p:tgtEl>
                                          <p:spTgt spid="65573"/>
                                        </p:tgtEl>
                                      </p:cBhvr>
                                    </p:animEffect>
                                  </p:childTnLst>
                                </p:cTn>
                              </p:par>
                              <p:par>
                                <p:cTn id="17" presetID="53"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65538">
                                            <p:txEl>
                                              <p:pRg st="9" end="9"/>
                                            </p:txEl>
                                          </p:spTgt>
                                        </p:tgtEl>
                                        <p:attrNameLst>
                                          <p:attrName>style.visibility</p:attrName>
                                        </p:attrNameLst>
                                      </p:cBhvr>
                                      <p:to>
                                        <p:strVal val="visible"/>
                                      </p:to>
                                    </p:set>
                                    <p:anim calcmode="lin" valueType="num">
                                      <p:cBhvr additive="base">
                                        <p:cTn id="29" dur="500" fill="hold"/>
                                        <p:tgtEl>
                                          <p:spTgt spid="65538">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5538">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5554"/>
                                        </p:tgtEl>
                                        <p:attrNameLst>
                                          <p:attrName>style.visibility</p:attrName>
                                        </p:attrNameLst>
                                      </p:cBhvr>
                                      <p:to>
                                        <p:strVal val="visible"/>
                                      </p:to>
                                    </p:set>
                                    <p:animEffect transition="in" filter="wipe(left)">
                                      <p:cBhvr>
                                        <p:cTn id="35" dur="2000"/>
                                        <p:tgtEl>
                                          <p:spTgt spid="65554"/>
                                        </p:tgtEl>
                                      </p:cBhvr>
                                    </p:animEffect>
                                  </p:childTnLst>
                                  <p:subTnLst>
                                    <p:audio>
                                      <p:cMediaNode>
                                        <p:cTn display="0" masterRel="sameClick">
                                          <p:stCondLst>
                                            <p:cond evt="begin" delay="0">
                                              <p:tn val="33"/>
                                            </p:cond>
                                          </p:stCondLst>
                                          <p:endCondLst>
                                            <p:cond evt="onStopAudio" delay="0">
                                              <p:tgtEl>
                                                <p:sldTgt/>
                                              </p:tgtEl>
                                            </p:cond>
                                          </p:endCondLst>
                                        </p:cTn>
                                        <p:tgtEl>
                                          <p:sndTgt r:embed="rId5" name="camera.wav"/>
                                        </p:tgtEl>
                                      </p:cMediaNode>
                                    </p:audio>
                                  </p:subTnLst>
                                </p:cTn>
                              </p:par>
                              <p:par>
                                <p:cTn id="36" presetID="10" presetClass="entr" presetSubtype="0" fill="hold" grpId="0" nodeType="withEffect">
                                  <p:stCondLst>
                                    <p:cond delay="0"/>
                                  </p:stCondLst>
                                  <p:childTnLst>
                                    <p:set>
                                      <p:cBhvr>
                                        <p:cTn id="37" dur="1" fill="hold">
                                          <p:stCondLst>
                                            <p:cond delay="0"/>
                                          </p:stCondLst>
                                        </p:cTn>
                                        <p:tgtEl>
                                          <p:spTgt spid="65572"/>
                                        </p:tgtEl>
                                        <p:attrNameLst>
                                          <p:attrName>style.visibility</p:attrName>
                                        </p:attrNameLst>
                                      </p:cBhvr>
                                      <p:to>
                                        <p:strVal val="visible"/>
                                      </p:to>
                                    </p:set>
                                    <p:animEffect transition="in" filter="fade">
                                      <p:cBhvr>
                                        <p:cTn id="38" dur="2000"/>
                                        <p:tgtEl>
                                          <p:spTgt spid="65572"/>
                                        </p:tgtEl>
                                      </p:cBhvr>
                                    </p:animEffect>
                                  </p:childTnLst>
                                  <p:subTnLst>
                                    <p:audio>
                                      <p:cMediaNode>
                                        <p:cTn display="0" masterRel="sameClick">
                                          <p:stCondLst>
                                            <p:cond evt="begin" delay="0">
                                              <p:tn val="36"/>
                                            </p:cond>
                                          </p:stCondLst>
                                          <p:endCondLst>
                                            <p:cond evt="onStopAudio" delay="0">
                                              <p:tgtEl>
                                                <p:sldTgt/>
                                              </p:tgtEl>
                                            </p:cond>
                                          </p:endCondLst>
                                        </p:cTn>
                                        <p:tgtEl>
                                          <p:sndTgt r:embed="rId5" name="camera.wav"/>
                                        </p:tgtEl>
                                      </p:cMediaNode>
                                    </p:audio>
                                  </p:subTnLst>
                                </p:cTn>
                              </p:par>
                              <p:par>
                                <p:cTn id="39" presetID="63" presetClass="path" presetSubtype="0" accel="50000" decel="50000" fill="hold" grpId="1" nodeType="withEffect">
                                  <p:stCondLst>
                                    <p:cond delay="0"/>
                                  </p:stCondLst>
                                  <p:childTnLst>
                                    <p:animMotion origin="layout" path="M 0 0  L 0.25 0  E" pathEditMode="relative" ptsTypes="">
                                      <p:cBhvr>
                                        <p:cTn id="40" dur="2000" fill="hold"/>
                                        <p:tgtEl>
                                          <p:spTgt spid="65554"/>
                                        </p:tgtEl>
                                        <p:attrNameLst>
                                          <p:attrName>ppt_x</p:attrName>
                                          <p:attrName>ppt_y</p:attrName>
                                        </p:attrNameLst>
                                      </p:cBhvr>
                                    </p:animMotion>
                                  </p:childTnLst>
                                </p:cTn>
                              </p:par>
                              <p:par>
                                <p:cTn id="41" presetID="63" presetClass="path" presetSubtype="0" accel="50000" decel="50000" fill="hold" nodeType="withEffect">
                                  <p:stCondLst>
                                    <p:cond delay="0"/>
                                  </p:stCondLst>
                                  <p:childTnLst>
                                    <p:animMotion origin="layout" path="M 0 0  L 0.25 0  E" pathEditMode="relative" ptsTypes="">
                                      <p:cBhvr>
                                        <p:cTn id="42" dur="2000" fill="hold"/>
                                        <p:tgtEl>
                                          <p:spTgt spid="5"/>
                                        </p:tgtEl>
                                        <p:attrNameLst>
                                          <p:attrName>ppt_x</p:attrName>
                                          <p:attrName>ppt_y</p:attrName>
                                        </p:attrNameLst>
                                      </p:cBhvr>
                                    </p:animMotion>
                                  </p:childTnLst>
                                </p:cTn>
                              </p:par>
                              <p:par>
                                <p:cTn id="43" presetID="63" presetClass="path" presetSubtype="0" accel="50000" decel="50000" fill="hold" grpId="1" nodeType="withEffect">
                                  <p:stCondLst>
                                    <p:cond delay="0"/>
                                  </p:stCondLst>
                                  <p:childTnLst>
                                    <p:animMotion origin="layout" path="M 0 0  L 0.25 0  E" pathEditMode="relative" ptsTypes="">
                                      <p:cBhvr>
                                        <p:cTn id="44" dur="2000" fill="hold"/>
                                        <p:tgtEl>
                                          <p:spTgt spid="65572"/>
                                        </p:tgtEl>
                                        <p:attrNameLst>
                                          <p:attrName>ppt_x</p:attrName>
                                          <p:attrName>ppt_y</p:attrName>
                                        </p:attrNameLst>
                                      </p:cBhvr>
                                    </p:animMotion>
                                  </p:childTnLst>
                                </p:cTn>
                              </p:par>
                              <p:par>
                                <p:cTn id="45" presetID="22" presetClass="entr" presetSubtype="8"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left)">
                                      <p:cBhvr>
                                        <p:cTn id="47" dur="2000"/>
                                        <p:tgtEl>
                                          <p:spTgt spid="41"/>
                                        </p:tgtEl>
                                      </p:cBhvr>
                                    </p:animEffect>
                                  </p:childTnLst>
                                </p:cTn>
                              </p:par>
                              <p:par>
                                <p:cTn id="48" presetID="10" presetClass="entr" presetSubtype="0" fill="hold"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2000"/>
                                        <p:tgtEl>
                                          <p:spTgt spid="2"/>
                                        </p:tgtEl>
                                      </p:cBhvr>
                                    </p:animEffect>
                                  </p:childTnLst>
                                </p:cTn>
                              </p:par>
                              <p:par>
                                <p:cTn id="51" presetID="8" presetClass="emph" presetSubtype="0" fill="hold" nodeType="withEffect">
                                  <p:stCondLst>
                                    <p:cond delay="0"/>
                                  </p:stCondLst>
                                  <p:childTnLst>
                                    <p:animRot by="10800000">
                                      <p:cBhvr>
                                        <p:cTn id="52" dur="2000" fill="hold"/>
                                        <p:tgtEl>
                                          <p:spTgt spid="7"/>
                                        </p:tgtEl>
                                        <p:attrNameLst>
                                          <p:attrName>r</p:attrName>
                                        </p:attrNameLst>
                                      </p:cBhvr>
                                    </p:animRot>
                                  </p:childTnLst>
                                </p:cTn>
                              </p:par>
                              <p:par>
                                <p:cTn id="53" presetID="10" presetClass="exit" presetSubtype="0" fill="hold" grpId="2" nodeType="withEffect">
                                  <p:stCondLst>
                                    <p:cond delay="0"/>
                                  </p:stCondLst>
                                  <p:childTnLst>
                                    <p:animEffect transition="out" filter="fade">
                                      <p:cBhvr>
                                        <p:cTn id="54" dur="500"/>
                                        <p:tgtEl>
                                          <p:spTgt spid="65572"/>
                                        </p:tgtEl>
                                      </p:cBhvr>
                                    </p:animEffect>
                                    <p:set>
                                      <p:cBhvr>
                                        <p:cTn id="55" dur="1" fill="hold">
                                          <p:stCondLst>
                                            <p:cond delay="499"/>
                                          </p:stCondLst>
                                        </p:cTn>
                                        <p:tgtEl>
                                          <p:spTgt spid="65572"/>
                                        </p:tgtEl>
                                        <p:attrNameLst>
                                          <p:attrName>style.visibility</p:attrName>
                                        </p:attrNameLst>
                                      </p:cBhvr>
                                      <p:to>
                                        <p:strVal val="hidden"/>
                                      </p:to>
                                    </p:set>
                                  </p:childTnLst>
                                </p:cTn>
                              </p:par>
                            </p:childTnLst>
                          </p:cTn>
                        </p:par>
                        <p:par>
                          <p:cTn id="56" fill="hold" nodeType="afterGroup">
                            <p:stCondLst>
                              <p:cond delay="2000"/>
                            </p:stCondLst>
                            <p:childTnLst>
                              <p:par>
                                <p:cTn id="57" presetID="22" presetClass="exit" presetSubtype="8" fill="hold" nodeType="afterEffect">
                                  <p:stCondLst>
                                    <p:cond delay="0"/>
                                  </p:stCondLst>
                                  <p:childTnLst>
                                    <p:animEffect transition="out" filter="wipe(left)">
                                      <p:cBhvr>
                                        <p:cTn id="58" dur="1000"/>
                                        <p:tgtEl>
                                          <p:spTgt spid="41"/>
                                        </p:tgtEl>
                                      </p:cBhvr>
                                    </p:animEffect>
                                    <p:set>
                                      <p:cBhvr>
                                        <p:cTn id="59" dur="1" fill="hold">
                                          <p:stCondLst>
                                            <p:cond delay="999"/>
                                          </p:stCondLst>
                                        </p:cTn>
                                        <p:tgtEl>
                                          <p:spTgt spid="41"/>
                                        </p:tgtEl>
                                        <p:attrNameLst>
                                          <p:attrName>style.visibility</p:attrName>
                                        </p:attrNameLst>
                                      </p:cBhvr>
                                      <p:to>
                                        <p:strVal val="hidden"/>
                                      </p:to>
                                    </p:set>
                                  </p:childTnLst>
                                </p:cTn>
                              </p:par>
                            </p:childTnLst>
                          </p:cTn>
                        </p:par>
                        <p:par>
                          <p:cTn id="60" fill="hold">
                            <p:stCondLst>
                              <p:cond delay="3000"/>
                            </p:stCondLst>
                            <p:childTnLst>
                              <p:par>
                                <p:cTn id="61" presetID="22" presetClass="exit" presetSubtype="8" fill="hold" grpId="2" nodeType="afterEffect">
                                  <p:stCondLst>
                                    <p:cond delay="0"/>
                                  </p:stCondLst>
                                  <p:childTnLst>
                                    <p:animEffect transition="out" filter="wipe(left)">
                                      <p:cBhvr>
                                        <p:cTn id="62" dur="1000"/>
                                        <p:tgtEl>
                                          <p:spTgt spid="65554"/>
                                        </p:tgtEl>
                                      </p:cBhvr>
                                    </p:animEffect>
                                    <p:set>
                                      <p:cBhvr>
                                        <p:cTn id="63" dur="1" fill="hold">
                                          <p:stCondLst>
                                            <p:cond delay="999"/>
                                          </p:stCondLst>
                                        </p:cTn>
                                        <p:tgtEl>
                                          <p:spTgt spid="655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4" grpId="0" animBg="1"/>
      <p:bldP spid="65554" grpId="1" animBg="1"/>
      <p:bldP spid="65554" grpId="2" animBg="1"/>
      <p:bldP spid="65572" grpId="0" animBg="1"/>
      <p:bldP spid="65572" grpId="1" animBg="1"/>
      <p:bldP spid="65572"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p:spPr>
        <p:txBody>
          <a:bodyPr/>
          <a:lstStyle/>
          <a:p>
            <a:r>
              <a:rPr lang="en-US" altLang="en-US" i="1">
                <a:solidFill>
                  <a:srgbClr val="333399"/>
                </a:solidFill>
              </a:rPr>
              <a:t>Time dilation</a:t>
            </a:r>
            <a:r>
              <a:rPr lang="en-US" altLang="en-US">
                <a:solidFill>
                  <a:srgbClr val="333399"/>
                </a:solidFill>
              </a:rPr>
              <a:t> – the light clock </a:t>
            </a:r>
          </a:p>
          <a:p>
            <a:pPr eaLnBrk="0" hangingPunct="0">
              <a:spcBef>
                <a:spcPct val="20000"/>
              </a:spcBef>
            </a:pPr>
            <a:endParaRPr lang="en-US" altLang="en-US" sz="2000">
              <a:solidFill>
                <a:srgbClr val="000000"/>
              </a:solidFill>
              <a:latin typeface="Courier New" pitchFamily="49" charset="0"/>
              <a:cs typeface="Times New Roman" pitchFamily="18" charset="0"/>
              <a:sym typeface="Symbol" pitchFamily="18" charset="2"/>
            </a:endParaRPr>
          </a:p>
          <a:p>
            <a:pPr eaLnBrk="0" hangingPunct="0">
              <a:spcBef>
                <a:spcPct val="20000"/>
              </a:spcBef>
            </a:pPr>
            <a:endParaRPr lang="en-US" altLang="en-US" sz="2000">
              <a:solidFill>
                <a:srgbClr val="000000"/>
              </a:solidFill>
              <a:latin typeface="Courier New" pitchFamily="49" charset="0"/>
              <a:cs typeface="Times New Roman" pitchFamily="18" charset="0"/>
              <a:sym typeface="Symbol" pitchFamily="18" charset="2"/>
            </a:endParaRPr>
          </a:p>
          <a:p>
            <a:pPr eaLnBrk="0" hangingPunct="0">
              <a:spcBef>
                <a:spcPct val="20000"/>
              </a:spcBef>
            </a:pPr>
            <a:endParaRPr lang="en-US" altLang="en-US" sz="2000">
              <a:solidFill>
                <a:srgbClr val="000000"/>
              </a:solidFill>
              <a:latin typeface="Courier New" pitchFamily="49" charset="0"/>
              <a:cs typeface="Times New Roman" pitchFamily="18" charset="0"/>
              <a:sym typeface="Symbol" pitchFamily="18" charset="2"/>
            </a:endParaRPr>
          </a:p>
          <a:p>
            <a:pPr eaLnBrk="0" hangingPunct="0">
              <a:spcBef>
                <a:spcPct val="20000"/>
              </a:spcBef>
            </a:pPr>
            <a:endParaRPr lang="en-US" altLang="en-US" sz="2000">
              <a:solidFill>
                <a:srgbClr val="000000"/>
              </a:solidFill>
              <a:latin typeface="Courier New" pitchFamily="49" charset="0"/>
              <a:cs typeface="Times New Roman" pitchFamily="18" charset="0"/>
              <a:sym typeface="Symbol" pitchFamily="18" charset="2"/>
            </a:endParaRPr>
          </a:p>
          <a:p>
            <a:pPr eaLnBrk="0" hangingPunct="0">
              <a:spcBef>
                <a:spcPct val="20000"/>
              </a:spcBef>
            </a:pPr>
            <a:endParaRPr lang="en-US" altLang="en-US" sz="2000">
              <a:solidFill>
                <a:srgbClr val="000000"/>
              </a:solidFill>
              <a:latin typeface="Courier New" pitchFamily="49" charset="0"/>
              <a:cs typeface="Times New Roman" pitchFamily="18" charset="0"/>
              <a:sym typeface="Symbol" pitchFamily="18" charset="2"/>
            </a:endParaRPr>
          </a:p>
          <a:p>
            <a:pPr eaLnBrk="0" hangingPunct="0">
              <a:spcBef>
                <a:spcPct val="20000"/>
              </a:spcBef>
            </a:pPr>
            <a:endParaRPr lang="en-US" altLang="en-US" sz="2000">
              <a:solidFill>
                <a:srgbClr val="000000"/>
              </a:solidFill>
              <a:latin typeface="Courier New" pitchFamily="49" charset="0"/>
              <a:cs typeface="Times New Roman" pitchFamily="18" charset="0"/>
              <a:sym typeface="Symbol" pitchFamily="18" charset="2"/>
            </a:endParaRPr>
          </a:p>
          <a:p>
            <a:pPr eaLnBrk="0" hangingPunct="0">
              <a:spcBef>
                <a:spcPct val="20000"/>
              </a:spcBef>
            </a:pPr>
            <a:endParaRPr lang="en-US" altLang="en-US" sz="2000">
              <a:solidFill>
                <a:srgbClr val="000000"/>
              </a:solidFill>
              <a:latin typeface="Courier New" pitchFamily="49" charset="0"/>
              <a:cs typeface="Times New Roman" pitchFamily="18" charset="0"/>
              <a:sym typeface="Symbol" pitchFamily="18" charset="2"/>
            </a:endParaRP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For Nosbod (S) the light beam actually travels a distance of 2</a:t>
            </a:r>
            <a:r>
              <a:rPr lang="en-US" altLang="en-US" i="1">
                <a:solidFill>
                  <a:srgbClr val="000000"/>
                </a:solidFill>
                <a:cs typeface="Times New Roman" pitchFamily="18" charset="0"/>
              </a:rPr>
              <a:t>D</a:t>
            </a:r>
            <a:r>
              <a:rPr lang="en-US" altLang="en-US">
                <a:solidFill>
                  <a:srgbClr val="000000"/>
                </a:solidFill>
                <a:cs typeface="Times New Roman" pitchFamily="18" charset="0"/>
              </a:rPr>
              <a:t>. Thus</a:t>
            </a:r>
          </a:p>
          <a:p>
            <a:pPr eaLnBrk="0" hangingPunct="0">
              <a:spcBef>
                <a:spcPct val="20000"/>
              </a:spcBef>
            </a:pPr>
            <a:endParaRPr lang="en-US" altLang="en-US">
              <a:solidFill>
                <a:srgbClr val="000000"/>
              </a:solidFill>
              <a:cs typeface="Times New Roman" pitchFamily="18" charset="0"/>
            </a:endParaRP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base of the triangle is given by </a:t>
            </a:r>
            <a:r>
              <a:rPr lang="en-US" altLang="en-US" i="1">
                <a:solidFill>
                  <a:srgbClr val="000000"/>
                </a:solidFill>
                <a:cs typeface="Times New Roman" pitchFamily="18" charset="0"/>
              </a:rPr>
              <a:t>v</a:t>
            </a:r>
            <a:r>
              <a:rPr lang="en-US" altLang="en-US">
                <a:solidFill>
                  <a:srgbClr val="000000"/>
                </a:solidFill>
                <a:cs typeface="Times New Roman" pitchFamily="18" charset="0"/>
              </a:rPr>
              <a:t>∆</a:t>
            </a:r>
            <a:r>
              <a:rPr lang="en-US" altLang="en-US" i="1">
                <a:solidFill>
                  <a:srgbClr val="000000"/>
                </a:solidFill>
                <a:cs typeface="Courier New" pitchFamily="49" charset="0"/>
              </a:rPr>
              <a:t>t</a:t>
            </a:r>
            <a:r>
              <a:rPr lang="en-US" altLang="en-US">
                <a:solidFill>
                  <a:srgbClr val="000000"/>
                </a:solidFill>
                <a:cs typeface="Courier New" pitchFamily="49" charset="0"/>
              </a:rPr>
              <a:t>.</a:t>
            </a: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From the Pythagorean theorem </a:t>
            </a:r>
            <a:r>
              <a:rPr lang="en-US" altLang="en-US" i="1">
                <a:solidFill>
                  <a:srgbClr val="000000"/>
                </a:solidFill>
                <a:cs typeface="Times New Roman" pitchFamily="18" charset="0"/>
              </a:rPr>
              <a:t>D</a:t>
            </a:r>
            <a:r>
              <a:rPr lang="en-US" altLang="en-US" baseline="30000">
                <a:solidFill>
                  <a:srgbClr val="000000"/>
                </a:solidFill>
                <a:cs typeface="Times New Roman" pitchFamily="18" charset="0"/>
              </a:rPr>
              <a:t>2</a:t>
            </a:r>
            <a:r>
              <a:rPr lang="en-US" altLang="en-US">
                <a:solidFill>
                  <a:srgbClr val="000000"/>
                </a:solidFill>
                <a:cs typeface="Times New Roman" pitchFamily="18" charset="0"/>
              </a:rPr>
              <a:t> = </a:t>
            </a:r>
            <a:r>
              <a:rPr lang="en-US" altLang="en-US" i="1">
                <a:solidFill>
                  <a:srgbClr val="000000"/>
                </a:solidFill>
                <a:cs typeface="Times New Roman" pitchFamily="18" charset="0"/>
              </a:rPr>
              <a:t>L</a:t>
            </a:r>
            <a:r>
              <a:rPr lang="en-US" altLang="en-US" baseline="30000">
                <a:solidFill>
                  <a:srgbClr val="000000"/>
                </a:solidFill>
                <a:cs typeface="Times New Roman" pitchFamily="18" charset="0"/>
              </a:rPr>
              <a:t>2</a:t>
            </a:r>
            <a:r>
              <a:rPr lang="en-US" altLang="en-US">
                <a:solidFill>
                  <a:srgbClr val="000000"/>
                </a:solidFill>
                <a:cs typeface="Times New Roman" pitchFamily="18" charset="0"/>
              </a:rPr>
              <a:t> + (</a:t>
            </a:r>
            <a:r>
              <a:rPr lang="en-US" altLang="en-US" i="1">
                <a:solidFill>
                  <a:srgbClr val="000000"/>
                </a:solidFill>
                <a:cs typeface="Times New Roman" pitchFamily="18" charset="0"/>
              </a:rPr>
              <a:t>v</a:t>
            </a:r>
            <a:r>
              <a:rPr lang="en-US" altLang="en-US">
                <a:solidFill>
                  <a:srgbClr val="000000"/>
                </a:solidFill>
                <a:cs typeface="Times New Roman" pitchFamily="18" charset="0"/>
              </a:rPr>
              <a:t>∆</a:t>
            </a:r>
            <a:r>
              <a:rPr lang="en-US" altLang="en-US" i="1">
                <a:solidFill>
                  <a:srgbClr val="000000"/>
                </a:solidFill>
                <a:cs typeface="Courier New" pitchFamily="49" charset="0"/>
              </a:rPr>
              <a:t>t / </a:t>
            </a:r>
            <a:r>
              <a:rPr lang="en-US" altLang="en-US">
                <a:solidFill>
                  <a:srgbClr val="000000"/>
                </a:solidFill>
                <a:cs typeface="Courier New" pitchFamily="49" charset="0"/>
              </a:rPr>
              <a:t>2)</a:t>
            </a:r>
            <a:r>
              <a:rPr lang="en-US" altLang="en-US" baseline="30000">
                <a:solidFill>
                  <a:srgbClr val="000000"/>
                </a:solidFill>
                <a:cs typeface="Courier New" pitchFamily="49" charset="0"/>
              </a:rPr>
              <a:t>2</a:t>
            </a:r>
            <a:r>
              <a:rPr lang="en-US" altLang="en-US">
                <a:solidFill>
                  <a:srgbClr val="000000"/>
                </a:solidFill>
                <a:cs typeface="Courier New" pitchFamily="49" charset="0"/>
              </a:rPr>
              <a:t> or</a:t>
            </a:r>
          </a:p>
          <a:p>
            <a:pPr eaLnBrk="0" hangingPunct="0">
              <a:spcBef>
                <a:spcPct val="20000"/>
              </a:spcBef>
            </a:pPr>
            <a:r>
              <a:rPr lang="en-US" altLang="en-US">
                <a:solidFill>
                  <a:srgbClr val="000000"/>
                </a:solidFill>
                <a:cs typeface="Courier New" pitchFamily="49" charset="0"/>
              </a:rPr>
              <a:t>(2</a:t>
            </a:r>
            <a:r>
              <a:rPr lang="en-US" altLang="en-US" i="1">
                <a:solidFill>
                  <a:srgbClr val="000000"/>
                </a:solidFill>
                <a:cs typeface="Courier New" pitchFamily="49" charset="0"/>
              </a:rPr>
              <a:t>D</a:t>
            </a:r>
            <a:r>
              <a:rPr lang="en-US" altLang="en-US">
                <a:solidFill>
                  <a:srgbClr val="000000"/>
                </a:solidFill>
                <a:cs typeface="Courier New" pitchFamily="49" charset="0"/>
              </a:rPr>
              <a:t>)</a:t>
            </a:r>
            <a:r>
              <a:rPr lang="en-US" altLang="en-US" baseline="30000">
                <a:solidFill>
                  <a:srgbClr val="000000"/>
                </a:solidFill>
                <a:cs typeface="Courier New" pitchFamily="49" charset="0"/>
              </a:rPr>
              <a:t>2</a:t>
            </a:r>
            <a:r>
              <a:rPr lang="en-US" altLang="en-US">
                <a:solidFill>
                  <a:srgbClr val="000000"/>
                </a:solidFill>
                <a:cs typeface="Courier New" pitchFamily="49" charset="0"/>
              </a:rPr>
              <a:t> = (2</a:t>
            </a:r>
            <a:r>
              <a:rPr lang="en-US" altLang="en-US" i="1">
                <a:solidFill>
                  <a:srgbClr val="000000"/>
                </a:solidFill>
                <a:cs typeface="Courier New" pitchFamily="49" charset="0"/>
              </a:rPr>
              <a:t>L</a:t>
            </a:r>
            <a:r>
              <a:rPr lang="en-US" altLang="en-US">
                <a:solidFill>
                  <a:srgbClr val="000000"/>
                </a:solidFill>
                <a:cs typeface="Courier New" pitchFamily="49" charset="0"/>
              </a:rPr>
              <a:t>)</a:t>
            </a:r>
            <a:r>
              <a:rPr lang="en-US" altLang="en-US" baseline="30000">
                <a:solidFill>
                  <a:srgbClr val="000000"/>
                </a:solidFill>
                <a:cs typeface="Courier New" pitchFamily="49" charset="0"/>
              </a:rPr>
              <a:t>2</a:t>
            </a:r>
            <a:r>
              <a:rPr lang="en-US" altLang="en-US">
                <a:solidFill>
                  <a:srgbClr val="000000"/>
                </a:solidFill>
                <a:cs typeface="Courier New" pitchFamily="49" charset="0"/>
              </a:rPr>
              <a:t> + (</a:t>
            </a:r>
            <a:r>
              <a:rPr lang="en-US" altLang="en-US" i="1">
                <a:solidFill>
                  <a:srgbClr val="000000"/>
                </a:solidFill>
                <a:cs typeface="Times New Roman" pitchFamily="18" charset="0"/>
              </a:rPr>
              <a:t>v</a:t>
            </a:r>
            <a:r>
              <a:rPr lang="en-US" altLang="en-US">
                <a:solidFill>
                  <a:srgbClr val="000000"/>
                </a:solidFill>
                <a:cs typeface="Times New Roman" pitchFamily="18" charset="0"/>
              </a:rPr>
              <a:t>∆</a:t>
            </a:r>
            <a:r>
              <a:rPr lang="en-US" altLang="en-US" i="1">
                <a:solidFill>
                  <a:srgbClr val="000000"/>
                </a:solidFill>
                <a:cs typeface="Courier New" pitchFamily="49" charset="0"/>
              </a:rPr>
              <a:t>t</a:t>
            </a:r>
            <a:r>
              <a:rPr lang="en-US" altLang="en-US">
                <a:solidFill>
                  <a:srgbClr val="000000"/>
                </a:solidFill>
                <a:cs typeface="Courier New" pitchFamily="49" charset="0"/>
              </a:rPr>
              <a:t>)</a:t>
            </a:r>
            <a:r>
              <a:rPr lang="en-US" altLang="en-US" baseline="30000">
                <a:solidFill>
                  <a:srgbClr val="000000"/>
                </a:solidFill>
                <a:cs typeface="Courier New" pitchFamily="49" charset="0"/>
              </a:rPr>
              <a:t>2</a:t>
            </a:r>
            <a:r>
              <a:rPr lang="en-US" altLang="en-US">
                <a:solidFill>
                  <a:srgbClr val="000000"/>
                </a:solidFill>
                <a:cs typeface="Courier New" pitchFamily="49" charset="0"/>
              </a:rPr>
              <a:t>.</a:t>
            </a:r>
          </a:p>
        </p:txBody>
      </p:sp>
      <p:grpSp>
        <p:nvGrpSpPr>
          <p:cNvPr id="19459" name="Group 4"/>
          <p:cNvGrpSpPr>
            <a:grpSpLocks/>
          </p:cNvGrpSpPr>
          <p:nvPr/>
        </p:nvGrpSpPr>
        <p:grpSpPr bwMode="auto">
          <a:xfrm>
            <a:off x="8050213" y="2146300"/>
            <a:ext cx="995362" cy="1746250"/>
            <a:chOff x="4987" y="2442"/>
            <a:chExt cx="627" cy="1100"/>
          </a:xfrm>
        </p:grpSpPr>
        <p:pic>
          <p:nvPicPr>
            <p:cNvPr id="67589"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flipH="1">
              <a:off x="4987" y="2442"/>
              <a:ext cx="627" cy="932"/>
            </a:xfrm>
            <a:prstGeom prst="rect">
              <a:avLst/>
            </a:prstGeom>
            <a:ln>
              <a:noFill/>
            </a:ln>
            <a:effectLst>
              <a:outerShdw blurRad="292100" dist="139700" dir="2700000" algn="tl" rotWithShape="0">
                <a:srgbClr val="333333">
                  <a:alpha val="65000"/>
                </a:srgbClr>
              </a:outerShdw>
            </a:effectLst>
          </p:spPr>
        </p:pic>
        <p:sp>
          <p:nvSpPr>
            <p:cNvPr id="19516" name="Text Box 6"/>
            <p:cNvSpPr txBox="1">
              <a:spLocks noChangeArrowheads="1"/>
            </p:cNvSpPr>
            <p:nvPr/>
          </p:nvSpPr>
          <p:spPr bwMode="auto">
            <a:xfrm>
              <a:off x="5203" y="3254"/>
              <a:ext cx="372" cy="288"/>
            </a:xfrm>
            <a:prstGeom prst="rect">
              <a:avLst/>
            </a:prstGeom>
            <a:noFill/>
            <a:ln w="9525">
              <a:noFill/>
              <a:miter lim="800000"/>
              <a:headEnd/>
              <a:tailEnd/>
            </a:ln>
          </p:spPr>
          <p:txBody>
            <a:bodyPr wrap="none">
              <a:spAutoFit/>
            </a:bodyPr>
            <a:lstStyle/>
            <a:p>
              <a:r>
                <a:rPr lang="en-US" altLang="en-US"/>
                <a:t>(S)</a:t>
              </a:r>
            </a:p>
          </p:txBody>
        </p:sp>
      </p:grpSp>
      <p:pic>
        <p:nvPicPr>
          <p:cNvPr id="67591" name="Picture 7"/>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970838" y="2043113"/>
            <a:ext cx="557212" cy="704850"/>
          </a:xfrm>
          <a:prstGeom prst="rect">
            <a:avLst/>
          </a:prstGeom>
          <a:ln>
            <a:noFill/>
          </a:ln>
          <a:effectLst>
            <a:outerShdw blurRad="292100" dist="139700" dir="2700000" algn="tl" rotWithShape="0">
              <a:srgbClr val="333333">
                <a:alpha val="65000"/>
              </a:srgbClr>
            </a:outerShdw>
          </a:effectLst>
        </p:spPr>
      </p:pic>
      <p:grpSp>
        <p:nvGrpSpPr>
          <p:cNvPr id="19461" name="Group 8"/>
          <p:cNvGrpSpPr>
            <a:grpSpLocks/>
          </p:cNvGrpSpPr>
          <p:nvPr/>
        </p:nvGrpSpPr>
        <p:grpSpPr bwMode="auto">
          <a:xfrm rot="10800000">
            <a:off x="8072438" y="2290763"/>
            <a:ext cx="363537" cy="363537"/>
            <a:chOff x="2090" y="3563"/>
            <a:chExt cx="321" cy="321"/>
          </a:xfrm>
        </p:grpSpPr>
        <p:sp>
          <p:nvSpPr>
            <p:cNvPr id="19513" name="Oval 9"/>
            <p:cNvSpPr>
              <a:spLocks noChangeArrowheads="1"/>
            </p:cNvSpPr>
            <p:nvPr/>
          </p:nvSpPr>
          <p:spPr bwMode="auto">
            <a:xfrm>
              <a:off x="2090" y="3563"/>
              <a:ext cx="321" cy="321"/>
            </a:xfrm>
            <a:prstGeom prst="ellipse">
              <a:avLst/>
            </a:prstGeom>
            <a:solidFill>
              <a:srgbClr val="DDDDDD"/>
            </a:solidFill>
            <a:ln w="9525">
              <a:noFill/>
              <a:round/>
              <a:headEnd/>
              <a:tailEnd/>
            </a:ln>
          </p:spPr>
          <p:txBody>
            <a:bodyPr wrap="none" anchor="ctr"/>
            <a:lstStyle/>
            <a:p>
              <a:endParaRPr lang="en-US" altLang="en-US"/>
            </a:p>
          </p:txBody>
        </p:sp>
        <p:sp>
          <p:nvSpPr>
            <p:cNvPr id="19514" name="Line 10"/>
            <p:cNvSpPr>
              <a:spLocks noChangeShapeType="1"/>
            </p:cNvSpPr>
            <p:nvPr/>
          </p:nvSpPr>
          <p:spPr bwMode="auto">
            <a:xfrm flipV="1">
              <a:off x="2252" y="3600"/>
              <a:ext cx="0" cy="121"/>
            </a:xfrm>
            <a:prstGeom prst="line">
              <a:avLst/>
            </a:prstGeom>
            <a:noFill/>
            <a:ln w="28575">
              <a:solidFill>
                <a:srgbClr val="FF0000"/>
              </a:solidFill>
              <a:round/>
              <a:headEnd/>
              <a:tailEnd/>
            </a:ln>
          </p:spPr>
          <p:txBody>
            <a:bodyPr/>
            <a:lstStyle/>
            <a:p>
              <a:endParaRPr lang="en-US"/>
            </a:p>
          </p:txBody>
        </p:sp>
      </p:grpSp>
      <p:grpSp>
        <p:nvGrpSpPr>
          <p:cNvPr id="19462" name="Group 11"/>
          <p:cNvGrpSpPr>
            <a:grpSpLocks/>
          </p:cNvGrpSpPr>
          <p:nvPr/>
        </p:nvGrpSpPr>
        <p:grpSpPr bwMode="auto">
          <a:xfrm>
            <a:off x="3698875" y="1797050"/>
            <a:ext cx="2274888" cy="2478088"/>
            <a:chOff x="2250" y="1404"/>
            <a:chExt cx="1433" cy="1561"/>
          </a:xfrm>
        </p:grpSpPr>
        <p:sp>
          <p:nvSpPr>
            <p:cNvPr id="67596" name="Rectangle 12"/>
            <p:cNvSpPr>
              <a:spLocks noChangeArrowheads="1"/>
            </p:cNvSpPr>
            <p:nvPr/>
          </p:nvSpPr>
          <p:spPr bwMode="auto">
            <a:xfrm>
              <a:off x="2291" y="1404"/>
              <a:ext cx="1190" cy="146"/>
            </a:xfrm>
            <a:prstGeom prst="rect">
              <a:avLst/>
            </a:prstGeom>
            <a:gradFill rotWithShape="1">
              <a:gsLst>
                <a:gs pos="0">
                  <a:schemeClr val="bg1">
                    <a:gamma/>
                    <a:shade val="46275"/>
                    <a:invGamma/>
                  </a:schemeClr>
                </a:gs>
                <a:gs pos="100000">
                  <a:schemeClr val="bg1"/>
                </a:gs>
              </a:gsLst>
              <a:lin ang="5400000" scaled="1"/>
            </a:gradFill>
            <a:ln w="9525">
              <a:solidFill>
                <a:schemeClr val="tx1"/>
              </a:solidFill>
              <a:miter lim="800000"/>
              <a:headEnd/>
              <a:tailEnd/>
            </a:ln>
            <a:effectLst/>
          </p:spPr>
          <p:txBody>
            <a:bodyPr wrap="none" anchor="ctr"/>
            <a:lstStyle/>
            <a:p>
              <a:pPr>
                <a:defRPr/>
              </a:pPr>
              <a:endParaRPr lang="en-US"/>
            </a:p>
          </p:txBody>
        </p:sp>
        <p:sp>
          <p:nvSpPr>
            <p:cNvPr id="19507" name="Rectangle 13" descr="Sand"/>
            <p:cNvSpPr>
              <a:spLocks noChangeArrowheads="1"/>
            </p:cNvSpPr>
            <p:nvPr/>
          </p:nvSpPr>
          <p:spPr bwMode="auto">
            <a:xfrm>
              <a:off x="2293" y="2589"/>
              <a:ext cx="1190" cy="146"/>
            </a:xfrm>
            <a:prstGeom prst="rect">
              <a:avLst/>
            </a:prstGeom>
            <a:blipFill dpi="0" rotWithShape="1">
              <a:blip r:embed="rId10" cstate="print"/>
              <a:srcRect/>
              <a:tile tx="0" ty="0" sx="100000" sy="100000" flip="none" algn="tl"/>
            </a:blipFill>
            <a:ln w="9525">
              <a:solidFill>
                <a:schemeClr val="tx1"/>
              </a:solidFill>
              <a:miter lim="800000"/>
              <a:headEnd/>
              <a:tailEnd/>
            </a:ln>
          </p:spPr>
          <p:txBody>
            <a:bodyPr wrap="none" anchor="ctr"/>
            <a:lstStyle/>
            <a:p>
              <a:endParaRPr lang="en-US" altLang="en-US"/>
            </a:p>
          </p:txBody>
        </p:sp>
        <p:sp>
          <p:nvSpPr>
            <p:cNvPr id="19508" name="Rectangle 14"/>
            <p:cNvSpPr>
              <a:spLocks noChangeArrowheads="1"/>
            </p:cNvSpPr>
            <p:nvPr/>
          </p:nvSpPr>
          <p:spPr bwMode="auto">
            <a:xfrm>
              <a:off x="2803" y="2592"/>
              <a:ext cx="199" cy="99"/>
            </a:xfrm>
            <a:prstGeom prst="rect">
              <a:avLst/>
            </a:prstGeom>
            <a:solidFill>
              <a:srgbClr val="FFFFCC"/>
            </a:solidFill>
            <a:ln w="9525">
              <a:solidFill>
                <a:schemeClr val="tx1"/>
              </a:solidFill>
              <a:miter lim="800000"/>
              <a:headEnd/>
              <a:tailEnd/>
            </a:ln>
          </p:spPr>
          <p:txBody>
            <a:bodyPr wrap="none" anchor="ctr"/>
            <a:lstStyle/>
            <a:p>
              <a:endParaRPr lang="en-US" altLang="en-US"/>
            </a:p>
          </p:txBody>
        </p:sp>
        <p:sp>
          <p:nvSpPr>
            <p:cNvPr id="19509" name="Text Box 15"/>
            <p:cNvSpPr txBox="1">
              <a:spLocks noChangeArrowheads="1"/>
            </p:cNvSpPr>
            <p:nvPr/>
          </p:nvSpPr>
          <p:spPr bwMode="auto">
            <a:xfrm>
              <a:off x="2648" y="2677"/>
              <a:ext cx="443" cy="288"/>
            </a:xfrm>
            <a:prstGeom prst="rect">
              <a:avLst/>
            </a:prstGeom>
            <a:noFill/>
            <a:ln w="9525">
              <a:noFill/>
              <a:miter lim="800000"/>
              <a:headEnd/>
              <a:tailEnd/>
            </a:ln>
          </p:spPr>
          <p:txBody>
            <a:bodyPr wrap="none">
              <a:spAutoFit/>
            </a:bodyPr>
            <a:lstStyle/>
            <a:p>
              <a:r>
                <a:rPr lang="en-US" altLang="en-US"/>
                <a:t>(S</a:t>
              </a:r>
              <a:r>
                <a:rPr lang="en-US" altLang="en-US" baseline="-25000">
                  <a:sym typeface="Symbol" pitchFamily="18" charset="2"/>
                </a:rPr>
                <a:t>0</a:t>
              </a:r>
              <a:r>
                <a:rPr lang="en-US" altLang="en-US"/>
                <a:t>)</a:t>
              </a:r>
            </a:p>
          </p:txBody>
        </p:sp>
        <p:pic>
          <p:nvPicPr>
            <p:cNvPr id="67600" name="Picture 1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250" y="1752"/>
              <a:ext cx="627" cy="932"/>
            </a:xfrm>
            <a:prstGeom prst="rect">
              <a:avLst/>
            </a:prstGeom>
            <a:ln>
              <a:noFill/>
            </a:ln>
            <a:effectLst>
              <a:outerShdw blurRad="292100" dist="139700" dir="2700000" algn="tl" rotWithShape="0">
                <a:srgbClr val="333333">
                  <a:alpha val="65000"/>
                </a:srgbClr>
              </a:outerShdw>
            </a:effectLst>
          </p:spPr>
        </p:pic>
        <p:sp>
          <p:nvSpPr>
            <p:cNvPr id="19511" name="Line 17"/>
            <p:cNvSpPr>
              <a:spLocks noChangeShapeType="1"/>
            </p:cNvSpPr>
            <p:nvPr/>
          </p:nvSpPr>
          <p:spPr bwMode="auto">
            <a:xfrm>
              <a:off x="3078" y="2850"/>
              <a:ext cx="409" cy="0"/>
            </a:xfrm>
            <a:prstGeom prst="line">
              <a:avLst/>
            </a:prstGeom>
            <a:noFill/>
            <a:ln w="28575">
              <a:solidFill>
                <a:schemeClr val="accent2"/>
              </a:solidFill>
              <a:round/>
              <a:headEnd/>
              <a:tailEnd type="triangle" w="med" len="med"/>
            </a:ln>
          </p:spPr>
          <p:txBody>
            <a:bodyPr/>
            <a:lstStyle/>
            <a:p>
              <a:endParaRPr lang="en-US"/>
            </a:p>
          </p:txBody>
        </p:sp>
        <p:sp>
          <p:nvSpPr>
            <p:cNvPr id="19512" name="Text Box 18"/>
            <p:cNvSpPr txBox="1">
              <a:spLocks noChangeArrowheads="1"/>
            </p:cNvSpPr>
            <p:nvPr/>
          </p:nvSpPr>
          <p:spPr bwMode="auto">
            <a:xfrm>
              <a:off x="3460" y="2674"/>
              <a:ext cx="223" cy="288"/>
            </a:xfrm>
            <a:prstGeom prst="rect">
              <a:avLst/>
            </a:prstGeom>
            <a:noFill/>
            <a:ln w="9525">
              <a:noFill/>
              <a:miter lim="800000"/>
              <a:headEnd/>
              <a:tailEnd/>
            </a:ln>
          </p:spPr>
          <p:txBody>
            <a:bodyPr wrap="none">
              <a:spAutoFit/>
            </a:bodyPr>
            <a:lstStyle/>
            <a:p>
              <a:r>
                <a:rPr lang="en-US" altLang="en-US" b="1">
                  <a:solidFill>
                    <a:schemeClr val="accent2"/>
                  </a:solidFill>
                </a:rPr>
                <a:t>v</a:t>
              </a:r>
            </a:p>
          </p:txBody>
        </p:sp>
      </p:grpSp>
      <p:sp>
        <p:nvSpPr>
          <p:cNvPr id="19463" name="Freeform 19"/>
          <p:cNvSpPr>
            <a:spLocks/>
          </p:cNvSpPr>
          <p:nvPr/>
        </p:nvSpPr>
        <p:spPr bwMode="auto">
          <a:xfrm>
            <a:off x="2432050" y="2035175"/>
            <a:ext cx="2284413" cy="1635125"/>
          </a:xfrm>
          <a:custGeom>
            <a:avLst/>
            <a:gdLst>
              <a:gd name="T0" fmla="*/ 0 w 1416"/>
              <a:gd name="T1" fmla="*/ 2147483647 h 1030"/>
              <a:gd name="T2" fmla="*/ 2147483647 w 1416"/>
              <a:gd name="T3" fmla="*/ 0 h 1030"/>
              <a:gd name="T4" fmla="*/ 2147483647 w 1416"/>
              <a:gd name="T5" fmla="*/ 2147483647 h 1030"/>
              <a:gd name="T6" fmla="*/ 0 60000 65536"/>
              <a:gd name="T7" fmla="*/ 0 60000 65536"/>
              <a:gd name="T8" fmla="*/ 0 60000 65536"/>
              <a:gd name="T9" fmla="*/ 0 w 1416"/>
              <a:gd name="T10" fmla="*/ 0 h 1030"/>
              <a:gd name="T11" fmla="*/ 1416 w 1416"/>
              <a:gd name="T12" fmla="*/ 1030 h 1030"/>
            </a:gdLst>
            <a:ahLst/>
            <a:cxnLst>
              <a:cxn ang="T6">
                <a:pos x="T0" y="T1"/>
              </a:cxn>
              <a:cxn ang="T7">
                <a:pos x="T2" y="T3"/>
              </a:cxn>
              <a:cxn ang="T8">
                <a:pos x="T4" y="T5"/>
              </a:cxn>
            </a:cxnLst>
            <a:rect l="T9" t="T10" r="T11" b="T12"/>
            <a:pathLst>
              <a:path w="1416" h="1030">
                <a:moveTo>
                  <a:pt x="0" y="1030"/>
                </a:moveTo>
                <a:lnTo>
                  <a:pt x="666" y="0"/>
                </a:lnTo>
                <a:lnTo>
                  <a:pt x="1416" y="1030"/>
                </a:lnTo>
              </a:path>
            </a:pathLst>
          </a:custGeom>
          <a:noFill/>
          <a:ln w="28575" cmpd="sng">
            <a:solidFill>
              <a:srgbClr val="FF3399"/>
            </a:solidFill>
            <a:round/>
            <a:headEnd/>
            <a:tailEnd/>
          </a:ln>
        </p:spPr>
        <p:txBody>
          <a:bodyPr/>
          <a:lstStyle/>
          <a:p>
            <a:endParaRPr lang="en-US"/>
          </a:p>
        </p:txBody>
      </p:sp>
      <p:grpSp>
        <p:nvGrpSpPr>
          <p:cNvPr id="19464" name="Group 20"/>
          <p:cNvGrpSpPr>
            <a:grpSpLocks/>
          </p:cNvGrpSpPr>
          <p:nvPr/>
        </p:nvGrpSpPr>
        <p:grpSpPr bwMode="auto">
          <a:xfrm>
            <a:off x="847725" y="1801813"/>
            <a:ext cx="2849563" cy="2478087"/>
            <a:chOff x="530" y="1403"/>
            <a:chExt cx="1795" cy="1561"/>
          </a:xfrm>
        </p:grpSpPr>
        <p:grpSp>
          <p:nvGrpSpPr>
            <p:cNvPr id="19493" name="Group 21"/>
            <p:cNvGrpSpPr>
              <a:grpSpLocks/>
            </p:cNvGrpSpPr>
            <p:nvPr/>
          </p:nvGrpSpPr>
          <p:grpSpPr bwMode="auto">
            <a:xfrm>
              <a:off x="530" y="1403"/>
              <a:ext cx="1595" cy="1561"/>
              <a:chOff x="2682" y="1577"/>
              <a:chExt cx="1595" cy="1561"/>
            </a:xfrm>
          </p:grpSpPr>
          <p:sp>
            <p:nvSpPr>
              <p:cNvPr id="19496" name="Rectangle 22"/>
              <p:cNvSpPr>
                <a:spLocks noChangeArrowheads="1"/>
              </p:cNvSpPr>
              <p:nvPr/>
            </p:nvSpPr>
            <p:spPr bwMode="auto">
              <a:xfrm>
                <a:off x="3085" y="1577"/>
                <a:ext cx="1190" cy="146"/>
              </a:xfrm>
              <a:prstGeom prst="rect">
                <a:avLst/>
              </a:prstGeom>
              <a:solidFill>
                <a:srgbClr val="EAEAEA">
                  <a:alpha val="49019"/>
                </a:srgbClr>
              </a:solidFill>
              <a:ln w="9525">
                <a:solidFill>
                  <a:schemeClr val="tx1"/>
                </a:solidFill>
                <a:miter lim="800000"/>
                <a:headEnd/>
                <a:tailEnd/>
              </a:ln>
            </p:spPr>
            <p:txBody>
              <a:bodyPr wrap="none" anchor="ctr"/>
              <a:lstStyle/>
              <a:p>
                <a:endParaRPr lang="en-US" altLang="en-US"/>
              </a:p>
            </p:txBody>
          </p:sp>
          <p:sp>
            <p:nvSpPr>
              <p:cNvPr id="19497" name="Rectangle 23"/>
              <p:cNvSpPr>
                <a:spLocks noChangeArrowheads="1"/>
              </p:cNvSpPr>
              <p:nvPr/>
            </p:nvSpPr>
            <p:spPr bwMode="auto">
              <a:xfrm>
                <a:off x="3087" y="2762"/>
                <a:ext cx="1190" cy="146"/>
              </a:xfrm>
              <a:prstGeom prst="rect">
                <a:avLst/>
              </a:prstGeom>
              <a:solidFill>
                <a:srgbClr val="EAEAEA"/>
              </a:solidFill>
              <a:ln w="9525">
                <a:solidFill>
                  <a:schemeClr val="tx1"/>
                </a:solidFill>
                <a:miter lim="800000"/>
                <a:headEnd/>
                <a:tailEnd/>
              </a:ln>
            </p:spPr>
            <p:txBody>
              <a:bodyPr wrap="none" anchor="ctr"/>
              <a:lstStyle/>
              <a:p>
                <a:endParaRPr lang="en-US" altLang="en-US"/>
              </a:p>
            </p:txBody>
          </p:sp>
          <p:sp>
            <p:nvSpPr>
              <p:cNvPr id="19498" name="Rectangle 24"/>
              <p:cNvSpPr>
                <a:spLocks noChangeArrowheads="1"/>
              </p:cNvSpPr>
              <p:nvPr/>
            </p:nvSpPr>
            <p:spPr bwMode="auto">
              <a:xfrm>
                <a:off x="3597" y="2765"/>
                <a:ext cx="199" cy="99"/>
              </a:xfrm>
              <a:prstGeom prst="rect">
                <a:avLst/>
              </a:prstGeom>
              <a:solidFill>
                <a:srgbClr val="EAEAEA"/>
              </a:solidFill>
              <a:ln w="9525">
                <a:solidFill>
                  <a:schemeClr val="tx1"/>
                </a:solidFill>
                <a:miter lim="800000"/>
                <a:headEnd/>
                <a:tailEnd/>
              </a:ln>
            </p:spPr>
            <p:txBody>
              <a:bodyPr wrap="none" anchor="ctr"/>
              <a:lstStyle/>
              <a:p>
                <a:endParaRPr lang="en-US" altLang="en-US"/>
              </a:p>
            </p:txBody>
          </p:sp>
          <p:sp>
            <p:nvSpPr>
              <p:cNvPr id="19499" name="Text Box 25"/>
              <p:cNvSpPr txBox="1">
                <a:spLocks noChangeArrowheads="1"/>
              </p:cNvSpPr>
              <p:nvPr/>
            </p:nvSpPr>
            <p:spPr bwMode="auto">
              <a:xfrm>
                <a:off x="3442" y="2850"/>
                <a:ext cx="443" cy="288"/>
              </a:xfrm>
              <a:prstGeom prst="rect">
                <a:avLst/>
              </a:prstGeom>
              <a:noFill/>
              <a:ln w="9525">
                <a:noFill/>
                <a:miter lim="800000"/>
                <a:headEnd/>
                <a:tailEnd/>
              </a:ln>
            </p:spPr>
            <p:txBody>
              <a:bodyPr wrap="none">
                <a:spAutoFit/>
              </a:bodyPr>
              <a:lstStyle/>
              <a:p>
                <a:r>
                  <a:rPr lang="en-US" altLang="en-US"/>
                  <a:t>(S</a:t>
                </a:r>
                <a:r>
                  <a:rPr lang="en-US" altLang="en-US" baseline="-25000">
                    <a:sym typeface="Symbol" pitchFamily="18" charset="2"/>
                  </a:rPr>
                  <a:t>0</a:t>
                </a:r>
                <a:r>
                  <a:rPr lang="en-US" altLang="en-US"/>
                  <a:t>)</a:t>
                </a:r>
              </a:p>
            </p:txBody>
          </p:sp>
          <p:pic>
            <p:nvPicPr>
              <p:cNvPr id="67610" name="Picture 26"/>
              <p:cNvPicPr>
                <a:picLocks noChangeAspect="1" noChangeArrowheads="1"/>
              </p:cNvPicPr>
              <p:nvPr/>
            </p:nvPicPr>
            <p:blipFill>
              <a:blip r:embed="rId8" cstate="print">
                <a:clrChange>
                  <a:clrFrom>
                    <a:srgbClr val="FFFFFF"/>
                  </a:clrFrom>
                  <a:clrTo>
                    <a:srgbClr val="FFFFFF">
                      <a:alpha val="0"/>
                    </a:srgbClr>
                  </a:clrTo>
                </a:clrChange>
                <a:grayscl/>
              </a:blip>
              <a:srcRect/>
              <a:stretch>
                <a:fillRect/>
              </a:stretch>
            </p:blipFill>
            <p:spPr bwMode="auto">
              <a:xfrm>
                <a:off x="3044" y="1925"/>
                <a:ext cx="627" cy="932"/>
              </a:xfrm>
              <a:prstGeom prst="rect">
                <a:avLst/>
              </a:prstGeom>
              <a:ln>
                <a:noFill/>
              </a:ln>
              <a:effectLst>
                <a:outerShdw blurRad="292100" dist="139700" dir="2700000" algn="tl" rotWithShape="0">
                  <a:srgbClr val="333333">
                    <a:alpha val="65000"/>
                  </a:srgbClr>
                </a:outerShdw>
              </a:effectLst>
            </p:spPr>
          </p:pic>
          <p:sp>
            <p:nvSpPr>
              <p:cNvPr id="19501" name="Line 27"/>
              <p:cNvSpPr>
                <a:spLocks noChangeShapeType="1"/>
              </p:cNvSpPr>
              <p:nvPr/>
            </p:nvSpPr>
            <p:spPr bwMode="auto">
              <a:xfrm>
                <a:off x="2682" y="1707"/>
                <a:ext cx="268" cy="0"/>
              </a:xfrm>
              <a:prstGeom prst="line">
                <a:avLst/>
              </a:prstGeom>
              <a:noFill/>
              <a:ln w="9525">
                <a:solidFill>
                  <a:schemeClr val="tx1"/>
                </a:solidFill>
                <a:round/>
                <a:headEnd/>
                <a:tailEnd/>
              </a:ln>
            </p:spPr>
            <p:txBody>
              <a:bodyPr/>
              <a:lstStyle/>
              <a:p>
                <a:endParaRPr lang="en-US"/>
              </a:p>
            </p:txBody>
          </p:sp>
          <p:sp>
            <p:nvSpPr>
              <p:cNvPr id="19502" name="Line 28"/>
              <p:cNvSpPr>
                <a:spLocks noChangeShapeType="1"/>
              </p:cNvSpPr>
              <p:nvPr/>
            </p:nvSpPr>
            <p:spPr bwMode="auto">
              <a:xfrm>
                <a:off x="2682" y="2768"/>
                <a:ext cx="268" cy="0"/>
              </a:xfrm>
              <a:prstGeom prst="line">
                <a:avLst/>
              </a:prstGeom>
              <a:noFill/>
              <a:ln w="9525">
                <a:solidFill>
                  <a:schemeClr val="tx1"/>
                </a:solidFill>
                <a:round/>
                <a:headEnd/>
                <a:tailEnd/>
              </a:ln>
            </p:spPr>
            <p:txBody>
              <a:bodyPr/>
              <a:lstStyle/>
              <a:p>
                <a:endParaRPr lang="en-US"/>
              </a:p>
            </p:txBody>
          </p:sp>
          <p:sp>
            <p:nvSpPr>
              <p:cNvPr id="19503" name="Line 29"/>
              <p:cNvSpPr>
                <a:spLocks noChangeShapeType="1"/>
              </p:cNvSpPr>
              <p:nvPr/>
            </p:nvSpPr>
            <p:spPr bwMode="auto">
              <a:xfrm>
                <a:off x="2828" y="1694"/>
                <a:ext cx="0" cy="1074"/>
              </a:xfrm>
              <a:prstGeom prst="line">
                <a:avLst/>
              </a:prstGeom>
              <a:noFill/>
              <a:ln w="19050">
                <a:solidFill>
                  <a:schemeClr val="tx1"/>
                </a:solidFill>
                <a:round/>
                <a:headEnd type="arrow" w="med" len="med"/>
                <a:tailEnd type="arrow" w="med" len="med"/>
              </a:ln>
            </p:spPr>
            <p:txBody>
              <a:bodyPr/>
              <a:lstStyle/>
              <a:p>
                <a:endParaRPr lang="en-US"/>
              </a:p>
            </p:txBody>
          </p:sp>
          <p:sp>
            <p:nvSpPr>
              <p:cNvPr id="19504" name="Rectangle 30"/>
              <p:cNvSpPr>
                <a:spLocks noChangeArrowheads="1"/>
              </p:cNvSpPr>
              <p:nvPr/>
            </p:nvSpPr>
            <p:spPr bwMode="auto">
              <a:xfrm>
                <a:off x="2717" y="2066"/>
                <a:ext cx="232" cy="269"/>
              </a:xfrm>
              <a:prstGeom prst="rect">
                <a:avLst/>
              </a:prstGeom>
              <a:solidFill>
                <a:srgbClr val="EAEAEA"/>
              </a:solidFill>
              <a:ln w="9525">
                <a:noFill/>
                <a:miter lim="800000"/>
                <a:headEnd/>
                <a:tailEnd/>
              </a:ln>
            </p:spPr>
            <p:txBody>
              <a:bodyPr wrap="none" anchor="ctr"/>
              <a:lstStyle/>
              <a:p>
                <a:endParaRPr lang="en-US" altLang="en-US"/>
              </a:p>
            </p:txBody>
          </p:sp>
          <p:sp>
            <p:nvSpPr>
              <p:cNvPr id="19505" name="Text Box 31"/>
              <p:cNvSpPr txBox="1">
                <a:spLocks noChangeArrowheads="1"/>
              </p:cNvSpPr>
              <p:nvPr/>
            </p:nvSpPr>
            <p:spPr bwMode="auto">
              <a:xfrm>
                <a:off x="2708" y="2066"/>
                <a:ext cx="286" cy="288"/>
              </a:xfrm>
              <a:prstGeom prst="rect">
                <a:avLst/>
              </a:prstGeom>
              <a:noFill/>
              <a:ln w="9525">
                <a:noFill/>
                <a:miter lim="800000"/>
                <a:headEnd/>
                <a:tailEnd/>
              </a:ln>
            </p:spPr>
            <p:txBody>
              <a:bodyPr>
                <a:spAutoFit/>
              </a:bodyPr>
              <a:lstStyle/>
              <a:p>
                <a:pPr>
                  <a:spcBef>
                    <a:spcPct val="50000"/>
                  </a:spcBef>
                </a:pPr>
                <a:r>
                  <a:rPr lang="en-US" altLang="en-US" i="1"/>
                  <a:t>L</a:t>
                </a:r>
              </a:p>
            </p:txBody>
          </p:sp>
        </p:grpSp>
        <p:sp>
          <p:nvSpPr>
            <p:cNvPr id="19494" name="Line 32"/>
            <p:cNvSpPr>
              <a:spLocks noChangeShapeType="1"/>
            </p:cNvSpPr>
            <p:nvPr/>
          </p:nvSpPr>
          <p:spPr bwMode="auto">
            <a:xfrm>
              <a:off x="1720" y="2849"/>
              <a:ext cx="409" cy="0"/>
            </a:xfrm>
            <a:prstGeom prst="line">
              <a:avLst/>
            </a:prstGeom>
            <a:noFill/>
            <a:ln w="28575">
              <a:solidFill>
                <a:schemeClr val="accent2"/>
              </a:solidFill>
              <a:round/>
              <a:headEnd/>
              <a:tailEnd type="triangle" w="med" len="med"/>
            </a:ln>
          </p:spPr>
          <p:txBody>
            <a:bodyPr/>
            <a:lstStyle/>
            <a:p>
              <a:endParaRPr lang="en-US"/>
            </a:p>
          </p:txBody>
        </p:sp>
        <p:sp>
          <p:nvSpPr>
            <p:cNvPr id="19495" name="Text Box 33"/>
            <p:cNvSpPr txBox="1">
              <a:spLocks noChangeArrowheads="1"/>
            </p:cNvSpPr>
            <p:nvPr/>
          </p:nvSpPr>
          <p:spPr bwMode="auto">
            <a:xfrm>
              <a:off x="2102" y="2673"/>
              <a:ext cx="223" cy="288"/>
            </a:xfrm>
            <a:prstGeom prst="rect">
              <a:avLst/>
            </a:prstGeom>
            <a:noFill/>
            <a:ln w="9525">
              <a:noFill/>
              <a:miter lim="800000"/>
              <a:headEnd/>
              <a:tailEnd/>
            </a:ln>
          </p:spPr>
          <p:txBody>
            <a:bodyPr wrap="none">
              <a:spAutoFit/>
            </a:bodyPr>
            <a:lstStyle/>
            <a:p>
              <a:r>
                <a:rPr lang="en-US" altLang="en-US" b="1">
                  <a:solidFill>
                    <a:schemeClr val="accent2"/>
                  </a:solidFill>
                </a:rPr>
                <a:t>v</a:t>
              </a:r>
            </a:p>
          </p:txBody>
        </p:sp>
      </p:grpSp>
      <p:sp>
        <p:nvSpPr>
          <p:cNvPr id="67618" name="Freeform 34"/>
          <p:cNvSpPr>
            <a:spLocks/>
          </p:cNvSpPr>
          <p:nvPr/>
        </p:nvSpPr>
        <p:spPr bwMode="auto">
          <a:xfrm>
            <a:off x="5956300" y="2039938"/>
            <a:ext cx="2284413" cy="1635125"/>
          </a:xfrm>
          <a:custGeom>
            <a:avLst/>
            <a:gdLst>
              <a:gd name="T0" fmla="*/ 0 w 1416"/>
              <a:gd name="T1" fmla="*/ 2147483647 h 1030"/>
              <a:gd name="T2" fmla="*/ 2147483647 w 1416"/>
              <a:gd name="T3" fmla="*/ 0 h 1030"/>
              <a:gd name="T4" fmla="*/ 2147483647 w 1416"/>
              <a:gd name="T5" fmla="*/ 2147483647 h 1030"/>
              <a:gd name="T6" fmla="*/ 0 60000 65536"/>
              <a:gd name="T7" fmla="*/ 0 60000 65536"/>
              <a:gd name="T8" fmla="*/ 0 60000 65536"/>
              <a:gd name="T9" fmla="*/ 0 w 1416"/>
              <a:gd name="T10" fmla="*/ 0 h 1030"/>
              <a:gd name="T11" fmla="*/ 1416 w 1416"/>
              <a:gd name="T12" fmla="*/ 1030 h 1030"/>
            </a:gdLst>
            <a:ahLst/>
            <a:cxnLst>
              <a:cxn ang="T6">
                <a:pos x="T0" y="T1"/>
              </a:cxn>
              <a:cxn ang="T7">
                <a:pos x="T2" y="T3"/>
              </a:cxn>
              <a:cxn ang="T8">
                <a:pos x="T4" y="T5"/>
              </a:cxn>
            </a:cxnLst>
            <a:rect l="T9" t="T10" r="T11" b="T12"/>
            <a:pathLst>
              <a:path w="1416" h="1030">
                <a:moveTo>
                  <a:pt x="0" y="1030"/>
                </a:moveTo>
                <a:lnTo>
                  <a:pt x="666" y="0"/>
                </a:lnTo>
                <a:lnTo>
                  <a:pt x="1416" y="1030"/>
                </a:lnTo>
              </a:path>
            </a:pathLst>
          </a:custGeom>
          <a:noFill/>
          <a:ln w="57150" cmpd="sng">
            <a:solidFill>
              <a:srgbClr val="FF3399"/>
            </a:solidFill>
            <a:round/>
            <a:headEnd/>
            <a:tailEnd/>
          </a:ln>
        </p:spPr>
        <p:txBody>
          <a:bodyPr/>
          <a:lstStyle/>
          <a:p>
            <a:endParaRPr lang="en-US"/>
          </a:p>
        </p:txBody>
      </p:sp>
      <p:grpSp>
        <p:nvGrpSpPr>
          <p:cNvPr id="7" name="Group 35"/>
          <p:cNvGrpSpPr>
            <a:grpSpLocks/>
          </p:cNvGrpSpPr>
          <p:nvPr/>
        </p:nvGrpSpPr>
        <p:grpSpPr bwMode="auto">
          <a:xfrm>
            <a:off x="6837363" y="2035175"/>
            <a:ext cx="354012" cy="1647825"/>
            <a:chOff x="4211" y="1554"/>
            <a:chExt cx="223" cy="1038"/>
          </a:xfrm>
        </p:grpSpPr>
        <p:sp>
          <p:nvSpPr>
            <p:cNvPr id="19491" name="Line 36"/>
            <p:cNvSpPr>
              <a:spLocks noChangeShapeType="1"/>
            </p:cNvSpPr>
            <p:nvPr/>
          </p:nvSpPr>
          <p:spPr bwMode="auto">
            <a:xfrm>
              <a:off x="4328" y="1554"/>
              <a:ext cx="0" cy="1038"/>
            </a:xfrm>
            <a:prstGeom prst="line">
              <a:avLst/>
            </a:prstGeom>
            <a:noFill/>
            <a:ln w="9525">
              <a:solidFill>
                <a:schemeClr val="tx1"/>
              </a:solidFill>
              <a:prstDash val="dash"/>
              <a:round/>
              <a:headEnd/>
              <a:tailEnd/>
            </a:ln>
          </p:spPr>
          <p:txBody>
            <a:bodyPr/>
            <a:lstStyle/>
            <a:p>
              <a:endParaRPr lang="en-US"/>
            </a:p>
          </p:txBody>
        </p:sp>
        <p:sp>
          <p:nvSpPr>
            <p:cNvPr id="19492" name="Text Box 37"/>
            <p:cNvSpPr txBox="1">
              <a:spLocks noChangeArrowheads="1"/>
            </p:cNvSpPr>
            <p:nvPr/>
          </p:nvSpPr>
          <p:spPr bwMode="auto">
            <a:xfrm>
              <a:off x="4211" y="1942"/>
              <a:ext cx="223" cy="288"/>
            </a:xfrm>
            <a:prstGeom prst="rect">
              <a:avLst/>
            </a:prstGeom>
            <a:solidFill>
              <a:srgbClr val="EAEAEA"/>
            </a:solidFill>
            <a:ln w="9525">
              <a:noFill/>
              <a:miter lim="800000"/>
              <a:headEnd/>
              <a:tailEnd/>
            </a:ln>
          </p:spPr>
          <p:txBody>
            <a:bodyPr wrap="none">
              <a:spAutoFit/>
            </a:bodyPr>
            <a:lstStyle/>
            <a:p>
              <a:r>
                <a:rPr lang="en-US" altLang="en-US" i="1"/>
                <a:t>L</a:t>
              </a:r>
              <a:endParaRPr lang="en-US" altLang="en-US">
                <a:cs typeface="Courier New" pitchFamily="49" charset="0"/>
              </a:endParaRPr>
            </a:p>
          </p:txBody>
        </p:sp>
      </p:grpSp>
      <p:sp>
        <p:nvSpPr>
          <p:cNvPr id="67622" name="Text Box 38"/>
          <p:cNvSpPr txBox="1">
            <a:spLocks noChangeArrowheads="1"/>
          </p:cNvSpPr>
          <p:nvPr/>
        </p:nvSpPr>
        <p:spPr bwMode="auto">
          <a:xfrm>
            <a:off x="6196013" y="2511425"/>
            <a:ext cx="384175" cy="457200"/>
          </a:xfrm>
          <a:prstGeom prst="rect">
            <a:avLst/>
          </a:prstGeom>
          <a:noFill/>
          <a:ln w="9525">
            <a:noFill/>
            <a:miter lim="800000"/>
            <a:headEnd/>
            <a:tailEnd/>
          </a:ln>
        </p:spPr>
        <p:txBody>
          <a:bodyPr>
            <a:spAutoFit/>
          </a:bodyPr>
          <a:lstStyle/>
          <a:p>
            <a:r>
              <a:rPr lang="en-US" altLang="en-US" i="1"/>
              <a:t>D</a:t>
            </a:r>
          </a:p>
        </p:txBody>
      </p:sp>
      <p:sp>
        <p:nvSpPr>
          <p:cNvPr id="67623" name="Text Box 39"/>
          <p:cNvSpPr txBox="1">
            <a:spLocks noChangeArrowheads="1"/>
          </p:cNvSpPr>
          <p:nvPr/>
        </p:nvSpPr>
        <p:spPr bwMode="auto">
          <a:xfrm>
            <a:off x="7505700" y="2500313"/>
            <a:ext cx="384175" cy="457200"/>
          </a:xfrm>
          <a:prstGeom prst="rect">
            <a:avLst/>
          </a:prstGeom>
          <a:noFill/>
          <a:ln w="9525">
            <a:noFill/>
            <a:miter lim="800000"/>
            <a:headEnd/>
            <a:tailEnd/>
          </a:ln>
        </p:spPr>
        <p:txBody>
          <a:bodyPr>
            <a:spAutoFit/>
          </a:bodyPr>
          <a:lstStyle/>
          <a:p>
            <a:r>
              <a:rPr lang="en-US" altLang="en-US" i="1"/>
              <a:t>D</a:t>
            </a:r>
          </a:p>
        </p:txBody>
      </p:sp>
      <p:grpSp>
        <p:nvGrpSpPr>
          <p:cNvPr id="8" name="Group 40"/>
          <p:cNvGrpSpPr>
            <a:grpSpLocks/>
          </p:cNvGrpSpPr>
          <p:nvPr/>
        </p:nvGrpSpPr>
        <p:grpSpPr bwMode="auto">
          <a:xfrm>
            <a:off x="7186613" y="3055938"/>
            <a:ext cx="606425" cy="674687"/>
            <a:chOff x="4180" y="3672"/>
            <a:chExt cx="382" cy="425"/>
          </a:xfrm>
        </p:grpSpPr>
        <p:sp>
          <p:nvSpPr>
            <p:cNvPr id="19488" name="Text Box 41"/>
            <p:cNvSpPr txBox="1">
              <a:spLocks noChangeArrowheads="1"/>
            </p:cNvSpPr>
            <p:nvPr/>
          </p:nvSpPr>
          <p:spPr bwMode="auto">
            <a:xfrm>
              <a:off x="4180" y="3672"/>
              <a:ext cx="382" cy="288"/>
            </a:xfrm>
            <a:prstGeom prst="rect">
              <a:avLst/>
            </a:prstGeom>
            <a:noFill/>
            <a:ln w="9525">
              <a:noFill/>
              <a:miter lim="800000"/>
              <a:headEnd/>
              <a:tailEnd/>
            </a:ln>
          </p:spPr>
          <p:txBody>
            <a:bodyPr wrap="none">
              <a:spAutoFit/>
            </a:bodyPr>
            <a:lstStyle/>
            <a:p>
              <a:r>
                <a:rPr lang="en-US" altLang="en-US" i="1">
                  <a:solidFill>
                    <a:schemeClr val="accent2"/>
                  </a:solidFill>
                </a:rPr>
                <a:t>v</a:t>
              </a:r>
              <a:r>
                <a:rPr lang="en-US" altLang="en-US">
                  <a:solidFill>
                    <a:schemeClr val="accent2"/>
                  </a:solidFill>
                </a:rPr>
                <a:t>∆</a:t>
              </a:r>
              <a:r>
                <a:rPr lang="en-US" altLang="en-US" i="1">
                  <a:solidFill>
                    <a:schemeClr val="accent2"/>
                  </a:solidFill>
                  <a:cs typeface="Courier New" pitchFamily="49" charset="0"/>
                </a:rPr>
                <a:t>t</a:t>
              </a:r>
            </a:p>
          </p:txBody>
        </p:sp>
        <p:sp>
          <p:nvSpPr>
            <p:cNvPr id="19489" name="Line 42"/>
            <p:cNvSpPr>
              <a:spLocks noChangeShapeType="1"/>
            </p:cNvSpPr>
            <p:nvPr/>
          </p:nvSpPr>
          <p:spPr bwMode="auto">
            <a:xfrm>
              <a:off x="4252" y="3903"/>
              <a:ext cx="280" cy="0"/>
            </a:xfrm>
            <a:prstGeom prst="line">
              <a:avLst/>
            </a:prstGeom>
            <a:noFill/>
            <a:ln w="9525">
              <a:solidFill>
                <a:schemeClr val="accent2"/>
              </a:solidFill>
              <a:round/>
              <a:headEnd/>
              <a:tailEnd/>
            </a:ln>
          </p:spPr>
          <p:txBody>
            <a:bodyPr/>
            <a:lstStyle/>
            <a:p>
              <a:endParaRPr lang="en-US"/>
            </a:p>
          </p:txBody>
        </p:sp>
        <p:sp>
          <p:nvSpPr>
            <p:cNvPr id="19490" name="Text Box 43"/>
            <p:cNvSpPr txBox="1">
              <a:spLocks noChangeArrowheads="1"/>
            </p:cNvSpPr>
            <p:nvPr/>
          </p:nvSpPr>
          <p:spPr bwMode="auto">
            <a:xfrm>
              <a:off x="4285" y="3847"/>
              <a:ext cx="205" cy="250"/>
            </a:xfrm>
            <a:prstGeom prst="rect">
              <a:avLst/>
            </a:prstGeom>
            <a:noFill/>
            <a:ln w="9525">
              <a:noFill/>
              <a:miter lim="800000"/>
              <a:headEnd/>
              <a:tailEnd/>
            </a:ln>
          </p:spPr>
          <p:txBody>
            <a:bodyPr wrap="none">
              <a:spAutoFit/>
            </a:bodyPr>
            <a:lstStyle/>
            <a:p>
              <a:r>
                <a:rPr lang="en-US" altLang="en-US" sz="2000">
                  <a:solidFill>
                    <a:schemeClr val="accent2"/>
                  </a:solidFill>
                </a:rPr>
                <a:t>2</a:t>
              </a:r>
            </a:p>
          </p:txBody>
        </p:sp>
      </p:grpSp>
      <p:grpSp>
        <p:nvGrpSpPr>
          <p:cNvPr id="9" name="Group 44"/>
          <p:cNvGrpSpPr>
            <a:grpSpLocks/>
          </p:cNvGrpSpPr>
          <p:nvPr/>
        </p:nvGrpSpPr>
        <p:grpSpPr bwMode="auto">
          <a:xfrm>
            <a:off x="5932488" y="3625850"/>
            <a:ext cx="2333625" cy="457200"/>
            <a:chOff x="3623" y="2640"/>
            <a:chExt cx="1470" cy="288"/>
          </a:xfrm>
        </p:grpSpPr>
        <p:sp>
          <p:nvSpPr>
            <p:cNvPr id="19484" name="Line 45"/>
            <p:cNvSpPr>
              <a:spLocks noChangeShapeType="1"/>
            </p:cNvSpPr>
            <p:nvPr/>
          </p:nvSpPr>
          <p:spPr bwMode="auto">
            <a:xfrm>
              <a:off x="3645" y="2805"/>
              <a:ext cx="1448" cy="0"/>
            </a:xfrm>
            <a:prstGeom prst="line">
              <a:avLst/>
            </a:prstGeom>
            <a:noFill/>
            <a:ln w="9525">
              <a:solidFill>
                <a:schemeClr val="tx1"/>
              </a:solidFill>
              <a:prstDash val="dash"/>
              <a:round/>
              <a:headEnd/>
              <a:tailEnd/>
            </a:ln>
          </p:spPr>
          <p:txBody>
            <a:bodyPr/>
            <a:lstStyle/>
            <a:p>
              <a:endParaRPr lang="en-US"/>
            </a:p>
          </p:txBody>
        </p:sp>
        <p:sp>
          <p:nvSpPr>
            <p:cNvPr id="19485" name="Text Box 46"/>
            <p:cNvSpPr txBox="1">
              <a:spLocks noChangeArrowheads="1"/>
            </p:cNvSpPr>
            <p:nvPr/>
          </p:nvSpPr>
          <p:spPr bwMode="auto">
            <a:xfrm>
              <a:off x="4118" y="2640"/>
              <a:ext cx="382" cy="288"/>
            </a:xfrm>
            <a:prstGeom prst="rect">
              <a:avLst/>
            </a:prstGeom>
            <a:solidFill>
              <a:srgbClr val="EAEAEA"/>
            </a:solidFill>
            <a:ln w="9525">
              <a:noFill/>
              <a:miter lim="800000"/>
              <a:headEnd/>
              <a:tailEnd/>
            </a:ln>
          </p:spPr>
          <p:txBody>
            <a:bodyPr wrap="none">
              <a:spAutoFit/>
            </a:bodyPr>
            <a:lstStyle/>
            <a:p>
              <a:r>
                <a:rPr lang="en-US" altLang="en-US" i="1">
                  <a:solidFill>
                    <a:schemeClr val="accent2"/>
                  </a:solidFill>
                </a:rPr>
                <a:t>v</a:t>
              </a:r>
              <a:r>
                <a:rPr lang="en-US" altLang="en-US">
                  <a:solidFill>
                    <a:schemeClr val="accent2"/>
                  </a:solidFill>
                </a:rPr>
                <a:t>∆</a:t>
              </a:r>
              <a:r>
                <a:rPr lang="en-US" altLang="en-US" i="1">
                  <a:solidFill>
                    <a:schemeClr val="accent2"/>
                  </a:solidFill>
                  <a:cs typeface="Courier New" pitchFamily="49" charset="0"/>
                </a:rPr>
                <a:t>t</a:t>
              </a:r>
            </a:p>
          </p:txBody>
        </p:sp>
        <p:sp>
          <p:nvSpPr>
            <p:cNvPr id="19486" name="Line 47"/>
            <p:cNvSpPr>
              <a:spLocks noChangeShapeType="1"/>
            </p:cNvSpPr>
            <p:nvPr/>
          </p:nvSpPr>
          <p:spPr bwMode="auto">
            <a:xfrm>
              <a:off x="5093" y="2728"/>
              <a:ext cx="0" cy="160"/>
            </a:xfrm>
            <a:prstGeom prst="line">
              <a:avLst/>
            </a:prstGeom>
            <a:noFill/>
            <a:ln w="9525">
              <a:solidFill>
                <a:schemeClr val="tx1"/>
              </a:solidFill>
              <a:round/>
              <a:headEnd/>
              <a:tailEnd/>
            </a:ln>
          </p:spPr>
          <p:txBody>
            <a:bodyPr/>
            <a:lstStyle/>
            <a:p>
              <a:endParaRPr lang="en-US"/>
            </a:p>
          </p:txBody>
        </p:sp>
        <p:sp>
          <p:nvSpPr>
            <p:cNvPr id="19487" name="Line 48"/>
            <p:cNvSpPr>
              <a:spLocks noChangeShapeType="1"/>
            </p:cNvSpPr>
            <p:nvPr/>
          </p:nvSpPr>
          <p:spPr bwMode="auto">
            <a:xfrm>
              <a:off x="3623" y="2727"/>
              <a:ext cx="0" cy="160"/>
            </a:xfrm>
            <a:prstGeom prst="line">
              <a:avLst/>
            </a:prstGeom>
            <a:noFill/>
            <a:ln w="9525">
              <a:solidFill>
                <a:schemeClr val="tx1"/>
              </a:solidFill>
              <a:round/>
              <a:headEnd/>
              <a:tailEnd/>
            </a:ln>
          </p:spPr>
          <p:txBody>
            <a:bodyPr/>
            <a:lstStyle/>
            <a:p>
              <a:endParaRPr lang="en-US"/>
            </a:p>
          </p:txBody>
        </p:sp>
      </p:grpSp>
      <p:sp>
        <p:nvSpPr>
          <p:cNvPr id="67633" name="Line 49"/>
          <p:cNvSpPr>
            <a:spLocks noChangeShapeType="1"/>
          </p:cNvSpPr>
          <p:nvPr/>
        </p:nvSpPr>
        <p:spPr bwMode="auto">
          <a:xfrm>
            <a:off x="5938838" y="3683000"/>
            <a:ext cx="2325687" cy="0"/>
          </a:xfrm>
          <a:prstGeom prst="line">
            <a:avLst/>
          </a:prstGeom>
          <a:noFill/>
          <a:ln w="57150">
            <a:solidFill>
              <a:schemeClr val="accent2"/>
            </a:solidFill>
            <a:round/>
            <a:headEnd/>
            <a:tailEnd/>
          </a:ln>
        </p:spPr>
        <p:txBody>
          <a:bodyPr/>
          <a:lstStyle/>
          <a:p>
            <a:endParaRPr lang="en-US"/>
          </a:p>
        </p:txBody>
      </p:sp>
      <p:grpSp>
        <p:nvGrpSpPr>
          <p:cNvPr id="10" name="Group 50"/>
          <p:cNvGrpSpPr>
            <a:grpSpLocks/>
          </p:cNvGrpSpPr>
          <p:nvPr/>
        </p:nvGrpSpPr>
        <p:grpSpPr bwMode="auto">
          <a:xfrm>
            <a:off x="6240463" y="3054350"/>
            <a:ext cx="606425" cy="674688"/>
            <a:chOff x="4180" y="3672"/>
            <a:chExt cx="382" cy="425"/>
          </a:xfrm>
        </p:grpSpPr>
        <p:sp>
          <p:nvSpPr>
            <p:cNvPr id="19481" name="Text Box 51"/>
            <p:cNvSpPr txBox="1">
              <a:spLocks noChangeArrowheads="1"/>
            </p:cNvSpPr>
            <p:nvPr/>
          </p:nvSpPr>
          <p:spPr bwMode="auto">
            <a:xfrm>
              <a:off x="4180" y="3672"/>
              <a:ext cx="382" cy="288"/>
            </a:xfrm>
            <a:prstGeom prst="rect">
              <a:avLst/>
            </a:prstGeom>
            <a:noFill/>
            <a:ln w="9525">
              <a:noFill/>
              <a:miter lim="800000"/>
              <a:headEnd/>
              <a:tailEnd/>
            </a:ln>
          </p:spPr>
          <p:txBody>
            <a:bodyPr wrap="none">
              <a:spAutoFit/>
            </a:bodyPr>
            <a:lstStyle/>
            <a:p>
              <a:r>
                <a:rPr lang="en-US" altLang="en-US" i="1">
                  <a:solidFill>
                    <a:schemeClr val="accent2"/>
                  </a:solidFill>
                </a:rPr>
                <a:t>v</a:t>
              </a:r>
              <a:r>
                <a:rPr lang="en-US" altLang="en-US">
                  <a:solidFill>
                    <a:schemeClr val="accent2"/>
                  </a:solidFill>
                </a:rPr>
                <a:t>∆</a:t>
              </a:r>
              <a:r>
                <a:rPr lang="en-US" altLang="en-US" i="1">
                  <a:solidFill>
                    <a:schemeClr val="accent2"/>
                  </a:solidFill>
                  <a:cs typeface="Courier New" pitchFamily="49" charset="0"/>
                </a:rPr>
                <a:t>t</a:t>
              </a:r>
            </a:p>
          </p:txBody>
        </p:sp>
        <p:sp>
          <p:nvSpPr>
            <p:cNvPr id="19482" name="Line 52"/>
            <p:cNvSpPr>
              <a:spLocks noChangeShapeType="1"/>
            </p:cNvSpPr>
            <p:nvPr/>
          </p:nvSpPr>
          <p:spPr bwMode="auto">
            <a:xfrm>
              <a:off x="4252" y="3903"/>
              <a:ext cx="280" cy="0"/>
            </a:xfrm>
            <a:prstGeom prst="line">
              <a:avLst/>
            </a:prstGeom>
            <a:noFill/>
            <a:ln w="9525">
              <a:solidFill>
                <a:schemeClr val="accent2"/>
              </a:solidFill>
              <a:round/>
              <a:headEnd/>
              <a:tailEnd/>
            </a:ln>
          </p:spPr>
          <p:txBody>
            <a:bodyPr/>
            <a:lstStyle/>
            <a:p>
              <a:endParaRPr lang="en-US"/>
            </a:p>
          </p:txBody>
        </p:sp>
        <p:sp>
          <p:nvSpPr>
            <p:cNvPr id="19483" name="Text Box 53"/>
            <p:cNvSpPr txBox="1">
              <a:spLocks noChangeArrowheads="1"/>
            </p:cNvSpPr>
            <p:nvPr/>
          </p:nvSpPr>
          <p:spPr bwMode="auto">
            <a:xfrm>
              <a:off x="4285" y="3847"/>
              <a:ext cx="205" cy="250"/>
            </a:xfrm>
            <a:prstGeom prst="rect">
              <a:avLst/>
            </a:prstGeom>
            <a:noFill/>
            <a:ln w="9525">
              <a:noFill/>
              <a:miter lim="800000"/>
              <a:headEnd/>
              <a:tailEnd/>
            </a:ln>
          </p:spPr>
          <p:txBody>
            <a:bodyPr wrap="none">
              <a:spAutoFit/>
            </a:bodyPr>
            <a:lstStyle/>
            <a:p>
              <a:r>
                <a:rPr lang="en-US" altLang="en-US" sz="2000">
                  <a:solidFill>
                    <a:schemeClr val="accent2"/>
                  </a:solidFill>
                </a:rPr>
                <a:t>2</a:t>
              </a:r>
            </a:p>
          </p:txBody>
        </p:sp>
      </p:grpSp>
      <p:grpSp>
        <p:nvGrpSpPr>
          <p:cNvPr id="11" name="Group 63"/>
          <p:cNvGrpSpPr>
            <a:grpSpLocks/>
          </p:cNvGrpSpPr>
          <p:nvPr/>
        </p:nvGrpSpPr>
        <p:grpSpPr bwMode="auto">
          <a:xfrm>
            <a:off x="873125" y="5118100"/>
            <a:ext cx="7370763" cy="457200"/>
            <a:chOff x="510" y="3224"/>
            <a:chExt cx="4643" cy="288"/>
          </a:xfrm>
        </p:grpSpPr>
        <p:sp>
          <p:nvSpPr>
            <p:cNvPr id="19478" name="Text Box 55"/>
            <p:cNvSpPr txBox="1">
              <a:spLocks noChangeArrowheads="1"/>
            </p:cNvSpPr>
            <p:nvPr/>
          </p:nvSpPr>
          <p:spPr bwMode="auto">
            <a:xfrm>
              <a:off x="2906" y="3224"/>
              <a:ext cx="2244"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light clock time in S</a:t>
              </a:r>
            </a:p>
          </p:txBody>
        </p:sp>
        <p:sp>
          <p:nvSpPr>
            <p:cNvPr id="19479" name="Rectangle 56"/>
            <p:cNvSpPr>
              <a:spLocks noChangeArrowheads="1"/>
            </p:cNvSpPr>
            <p:nvPr/>
          </p:nvSpPr>
          <p:spPr bwMode="auto">
            <a:xfrm>
              <a:off x="510" y="3226"/>
              <a:ext cx="4643" cy="283"/>
            </a:xfrm>
            <a:prstGeom prst="rect">
              <a:avLst/>
            </a:prstGeom>
            <a:noFill/>
            <a:ln w="12700">
              <a:solidFill>
                <a:schemeClr val="tx1"/>
              </a:solidFill>
              <a:miter lim="800000"/>
              <a:headEnd/>
              <a:tailEnd/>
            </a:ln>
          </p:spPr>
          <p:txBody>
            <a:bodyPr wrap="none" anchor="ctr"/>
            <a:lstStyle/>
            <a:p>
              <a:endParaRPr lang="en-US" altLang="en-US"/>
            </a:p>
          </p:txBody>
        </p:sp>
        <p:sp>
          <p:nvSpPr>
            <p:cNvPr id="19480" name="Rectangle 57"/>
            <p:cNvSpPr>
              <a:spLocks noChangeArrowheads="1"/>
            </p:cNvSpPr>
            <p:nvPr/>
          </p:nvSpPr>
          <p:spPr bwMode="auto">
            <a:xfrm>
              <a:off x="679" y="3233"/>
              <a:ext cx="2297" cy="202"/>
            </a:xfrm>
            <a:prstGeom prst="rect">
              <a:avLst/>
            </a:prstGeom>
            <a:noFill/>
            <a:ln w="9525">
              <a:noFill/>
              <a:miter lim="800000"/>
              <a:headEnd/>
              <a:tailEnd/>
            </a:ln>
          </p:spPr>
          <p:txBody>
            <a:bodyPr/>
            <a:lstStyle/>
            <a:p>
              <a:pPr eaLnBrk="0" hangingPunct="0">
                <a:lnSpc>
                  <a:spcPct val="90000"/>
                </a:lnSpc>
                <a:spcBef>
                  <a:spcPct val="20000"/>
                </a:spcBef>
              </a:pPr>
              <a:r>
                <a:rPr lang="en-US" altLang="en-US">
                  <a:solidFill>
                    <a:srgbClr val="000000"/>
                  </a:solidFill>
                  <a:ea typeface="Times New Roman" pitchFamily="18" charset="0"/>
                  <a:cs typeface="Courier New" pitchFamily="49" charset="0"/>
                </a:rPr>
                <a:t>∆</a:t>
              </a:r>
              <a:r>
                <a:rPr lang="en-US" altLang="en-US" i="1">
                  <a:solidFill>
                    <a:srgbClr val="000000"/>
                  </a:solidFill>
                  <a:ea typeface="Times New Roman" pitchFamily="18" charset="0"/>
                  <a:cs typeface="Courier New" pitchFamily="49" charset="0"/>
                </a:rPr>
                <a:t>t</a:t>
              </a:r>
              <a:r>
                <a:rPr lang="en-US" altLang="en-US">
                  <a:ea typeface="Times New Roman" pitchFamily="18" charset="0"/>
                  <a:cs typeface="Courier New" pitchFamily="49" charset="0"/>
                  <a:sym typeface="Symbol" pitchFamily="18" charset="2"/>
                </a:rPr>
                <a:t> = 2</a:t>
              </a:r>
              <a:r>
                <a:rPr lang="en-US" altLang="en-US" i="1">
                  <a:solidFill>
                    <a:srgbClr val="000000"/>
                  </a:solidFill>
                  <a:ea typeface="Times New Roman" pitchFamily="18" charset="0"/>
                  <a:cs typeface="Courier New" pitchFamily="49" charset="0"/>
                </a:rPr>
                <a:t>D</a:t>
              </a:r>
              <a:r>
                <a:rPr lang="en-US" altLang="en-US" baseline="-25000">
                  <a:solidFill>
                    <a:srgbClr val="000000"/>
                  </a:solidFill>
                  <a:ea typeface="Times New Roman" pitchFamily="18" charset="0"/>
                  <a:cs typeface="Courier New" pitchFamily="49" charset="0"/>
                </a:rPr>
                <a:t>  </a:t>
              </a:r>
              <a:r>
                <a:rPr lang="en-US" altLang="en-US" i="1">
                  <a:solidFill>
                    <a:srgbClr val="000000"/>
                  </a:solidFill>
                  <a:ea typeface="Times New Roman" pitchFamily="18" charset="0"/>
                  <a:cs typeface="Courier New" pitchFamily="49" charset="0"/>
                </a:rPr>
                <a:t>/ c</a:t>
              </a:r>
              <a:endParaRPr lang="en-US" altLang="en-US" baseline="30000">
                <a:solidFill>
                  <a:srgbClr val="000000"/>
                </a:solidFill>
                <a:ea typeface="Times New Roman" pitchFamily="18" charset="0"/>
                <a:cs typeface="Courier New" pitchFamily="49" charset="0"/>
              </a:endParaRPr>
            </a:p>
          </p:txBody>
        </p:sp>
      </p:grpSp>
      <p:sp>
        <p:nvSpPr>
          <p:cNvPr id="67642" name="Text Box 58"/>
          <p:cNvSpPr txBox="1">
            <a:spLocks noChangeArrowheads="1"/>
          </p:cNvSpPr>
          <p:nvPr/>
        </p:nvSpPr>
        <p:spPr bwMode="auto">
          <a:xfrm>
            <a:off x="2741613" y="2536825"/>
            <a:ext cx="384175" cy="396875"/>
          </a:xfrm>
          <a:prstGeom prst="rect">
            <a:avLst/>
          </a:prstGeom>
          <a:noFill/>
          <a:ln w="9525">
            <a:noFill/>
            <a:miter lim="800000"/>
            <a:headEnd/>
            <a:tailEnd/>
          </a:ln>
        </p:spPr>
        <p:txBody>
          <a:bodyPr>
            <a:spAutoFit/>
          </a:bodyPr>
          <a:lstStyle/>
          <a:p>
            <a:r>
              <a:rPr lang="en-US" altLang="en-US" sz="2000" b="1" i="1">
                <a:latin typeface="Courier New" pitchFamily="49" charset="0"/>
              </a:rPr>
              <a:t>D</a:t>
            </a:r>
          </a:p>
        </p:txBody>
      </p:sp>
      <p:sp>
        <p:nvSpPr>
          <p:cNvPr id="67643" name="Text Box 59"/>
          <p:cNvSpPr txBox="1">
            <a:spLocks noChangeArrowheads="1"/>
          </p:cNvSpPr>
          <p:nvPr/>
        </p:nvSpPr>
        <p:spPr bwMode="auto">
          <a:xfrm>
            <a:off x="4146550" y="2525713"/>
            <a:ext cx="384175" cy="396875"/>
          </a:xfrm>
          <a:prstGeom prst="rect">
            <a:avLst/>
          </a:prstGeom>
          <a:noFill/>
          <a:ln w="9525">
            <a:noFill/>
            <a:miter lim="800000"/>
            <a:headEnd/>
            <a:tailEnd/>
          </a:ln>
        </p:spPr>
        <p:txBody>
          <a:bodyPr>
            <a:spAutoFit/>
          </a:bodyPr>
          <a:lstStyle/>
          <a:p>
            <a:r>
              <a:rPr lang="en-US" altLang="en-US" sz="2000" b="1" i="1">
                <a:latin typeface="Courier New" pitchFamily="49" charset="0"/>
              </a:rPr>
              <a:t>D</a:t>
            </a:r>
          </a:p>
        </p:txBody>
      </p:sp>
      <p:sp>
        <p:nvSpPr>
          <p:cNvPr id="67644" name="AutoShape 60"/>
          <p:cNvSpPr>
            <a:spLocks noChangeArrowheads="1"/>
          </p:cNvSpPr>
          <p:nvPr/>
        </p:nvSpPr>
        <p:spPr bwMode="auto">
          <a:xfrm>
            <a:off x="6977063" y="1870075"/>
            <a:ext cx="1395412" cy="1876425"/>
          </a:xfrm>
          <a:prstGeom prst="rtTriangle">
            <a:avLst/>
          </a:prstGeom>
          <a:noFill/>
          <a:ln w="76200">
            <a:solidFill>
              <a:srgbClr val="FFFF00">
                <a:alpha val="38039"/>
              </a:srgbClr>
            </a:solidFill>
            <a:miter lim="800000"/>
            <a:headEnd/>
            <a:tailEnd/>
          </a:ln>
        </p:spPr>
        <p:txBody>
          <a:bodyPr wrap="none" anchor="ctr"/>
          <a:lstStyle/>
          <a:p>
            <a:endParaRPr lang="en-US" altLang="en-US"/>
          </a:p>
        </p:txBody>
      </p:sp>
      <p:sp>
        <p:nvSpPr>
          <p:cNvPr id="19477"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7642"/>
                                        </p:tgtEl>
                                        <p:attrNameLst>
                                          <p:attrName>style.visibility</p:attrName>
                                        </p:attrNameLst>
                                      </p:cBhvr>
                                      <p:to>
                                        <p:strVal val="visible"/>
                                      </p:to>
                                    </p:set>
                                    <p:anim calcmode="lin" valueType="num">
                                      <p:cBhvr>
                                        <p:cTn id="7" dur="500" fill="hold"/>
                                        <p:tgtEl>
                                          <p:spTgt spid="67642"/>
                                        </p:tgtEl>
                                        <p:attrNameLst>
                                          <p:attrName>ppt_w</p:attrName>
                                        </p:attrNameLst>
                                      </p:cBhvr>
                                      <p:tavLst>
                                        <p:tav tm="0">
                                          <p:val>
                                            <p:fltVal val="0"/>
                                          </p:val>
                                        </p:tav>
                                        <p:tav tm="100000">
                                          <p:val>
                                            <p:strVal val="#ppt_w"/>
                                          </p:val>
                                        </p:tav>
                                      </p:tavLst>
                                    </p:anim>
                                    <p:anim calcmode="lin" valueType="num">
                                      <p:cBhvr>
                                        <p:cTn id="8" dur="500" fill="hold"/>
                                        <p:tgtEl>
                                          <p:spTgt spid="67642"/>
                                        </p:tgtEl>
                                        <p:attrNameLst>
                                          <p:attrName>ppt_h</p:attrName>
                                        </p:attrNameLst>
                                      </p:cBhvr>
                                      <p:tavLst>
                                        <p:tav tm="0">
                                          <p:val>
                                            <p:fltVal val="0"/>
                                          </p:val>
                                        </p:tav>
                                        <p:tav tm="100000">
                                          <p:val>
                                            <p:strVal val="#ppt_h"/>
                                          </p:val>
                                        </p:tav>
                                      </p:tavLst>
                                    </p:anim>
                                    <p:animEffect transition="in" filter="fade">
                                      <p:cBhvr>
                                        <p:cTn id="9" dur="500"/>
                                        <p:tgtEl>
                                          <p:spTgt spid="67642"/>
                                        </p:tgtEl>
                                      </p:cBhvr>
                                    </p:animEffect>
                                  </p:childTnLst>
                                  <p:subTnLst>
                                    <p:audio>
                                      <p:cMediaNode>
                                        <p:cTn display="0" masterRel="sameClick">
                                          <p:stCondLst>
                                            <p:cond evt="begin" delay="0">
                                              <p:tn val="5"/>
                                            </p:cond>
                                          </p:stCondLst>
                                          <p:endCondLst>
                                            <p:cond evt="onStopAudio" delay="0">
                                              <p:tgtEl>
                                                <p:sldTgt/>
                                              </p:tgtEl>
                                            </p:cond>
                                          </p:endCondLst>
                                        </p:cTn>
                                        <p:tgtEl>
                                          <p:sndTgt r:embed="rId4" name="cashreg.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7643"/>
                                        </p:tgtEl>
                                        <p:attrNameLst>
                                          <p:attrName>style.visibility</p:attrName>
                                        </p:attrNameLst>
                                      </p:cBhvr>
                                      <p:to>
                                        <p:strVal val="visible"/>
                                      </p:to>
                                    </p:set>
                                    <p:anim calcmode="lin" valueType="num">
                                      <p:cBhvr>
                                        <p:cTn id="14" dur="500" fill="hold"/>
                                        <p:tgtEl>
                                          <p:spTgt spid="67643"/>
                                        </p:tgtEl>
                                        <p:attrNameLst>
                                          <p:attrName>ppt_w</p:attrName>
                                        </p:attrNameLst>
                                      </p:cBhvr>
                                      <p:tavLst>
                                        <p:tav tm="0">
                                          <p:val>
                                            <p:fltVal val="0"/>
                                          </p:val>
                                        </p:tav>
                                        <p:tav tm="100000">
                                          <p:val>
                                            <p:strVal val="#ppt_w"/>
                                          </p:val>
                                        </p:tav>
                                      </p:tavLst>
                                    </p:anim>
                                    <p:anim calcmode="lin" valueType="num">
                                      <p:cBhvr>
                                        <p:cTn id="15" dur="500" fill="hold"/>
                                        <p:tgtEl>
                                          <p:spTgt spid="67643"/>
                                        </p:tgtEl>
                                        <p:attrNameLst>
                                          <p:attrName>ppt_h</p:attrName>
                                        </p:attrNameLst>
                                      </p:cBhvr>
                                      <p:tavLst>
                                        <p:tav tm="0">
                                          <p:val>
                                            <p:fltVal val="0"/>
                                          </p:val>
                                        </p:tav>
                                        <p:tav tm="100000">
                                          <p:val>
                                            <p:strVal val="#ppt_h"/>
                                          </p:val>
                                        </p:tav>
                                      </p:tavLst>
                                    </p:anim>
                                    <p:animEffect transition="in" filter="fade">
                                      <p:cBhvr>
                                        <p:cTn id="16" dur="500"/>
                                        <p:tgtEl>
                                          <p:spTgt spid="67643"/>
                                        </p:tgtEl>
                                      </p:cBhvr>
                                    </p:animEffect>
                                  </p:childTnLst>
                                  <p:subTnLst>
                                    <p:audio>
                                      <p:cMediaNode>
                                        <p:cTn display="0" masterRel="sameClick">
                                          <p:stCondLst>
                                            <p:cond evt="begin" delay="0">
                                              <p:tn val="12"/>
                                            </p:cond>
                                          </p:stCondLst>
                                          <p:endCondLst>
                                            <p:cond evt="onStopAudio" delay="0">
                                              <p:tgtEl>
                                                <p:sldTgt/>
                                              </p:tgtEl>
                                            </p:cond>
                                          </p:endCondLst>
                                        </p:cTn>
                                        <p:tgtEl>
                                          <p:sndTgt r:embed="rId4" name="cashreg.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67586">
                                            <p:txEl>
                                              <p:pRg st="8" end="8"/>
                                            </p:txEl>
                                          </p:spTgt>
                                        </p:tgtEl>
                                        <p:attrNameLst>
                                          <p:attrName>style.visibility</p:attrName>
                                        </p:attrNameLst>
                                      </p:cBhvr>
                                      <p:to>
                                        <p:strVal val="visible"/>
                                      </p:to>
                                    </p:set>
                                    <p:anim calcmode="lin" valueType="num">
                                      <p:cBhvr additive="base">
                                        <p:cTn id="21" dur="500" fill="hold"/>
                                        <p:tgtEl>
                                          <p:spTgt spid="67586">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758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5"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7618"/>
                                        </p:tgtEl>
                                        <p:attrNameLst>
                                          <p:attrName>style.visibility</p:attrName>
                                        </p:attrNameLst>
                                      </p:cBhvr>
                                      <p:to>
                                        <p:strVal val="visible"/>
                                      </p:to>
                                    </p:set>
                                    <p:animEffect transition="in" filter="wipe(left)">
                                      <p:cBhvr>
                                        <p:cTn id="27" dur="2000"/>
                                        <p:tgtEl>
                                          <p:spTgt spid="67618"/>
                                        </p:tgtEl>
                                      </p:cBhvr>
                                    </p:animEffect>
                                  </p:childTnLst>
                                  <p:subTnLst>
                                    <p:audio>
                                      <p:cMediaNode>
                                        <p:cTn display="0" masterRel="sameClick">
                                          <p:stCondLst>
                                            <p:cond evt="begin" delay="0">
                                              <p:tn val="25"/>
                                            </p:cond>
                                          </p:stCondLst>
                                          <p:endCondLst>
                                            <p:cond evt="onStopAudio" delay="0">
                                              <p:tgtEl>
                                                <p:sldTgt/>
                                              </p:tgtEl>
                                            </p:cond>
                                          </p:endCondLst>
                                        </p:cTn>
                                        <p:tgtEl>
                                          <p:sndTgt r:embed="rId6" name="chimes.wav"/>
                                        </p:tgtEl>
                                      </p:cMediaNode>
                                    </p:audio>
                                  </p:subTnLst>
                                </p:cTn>
                              </p:par>
                              <p:par>
                                <p:cTn id="28" presetID="22" presetClass="entr" presetSubtype="8" fill="hold" grpId="0" nodeType="withEffect">
                                  <p:stCondLst>
                                    <p:cond delay="0"/>
                                  </p:stCondLst>
                                  <p:childTnLst>
                                    <p:set>
                                      <p:cBhvr>
                                        <p:cTn id="29" dur="1" fill="hold">
                                          <p:stCondLst>
                                            <p:cond delay="0"/>
                                          </p:stCondLst>
                                        </p:cTn>
                                        <p:tgtEl>
                                          <p:spTgt spid="67633"/>
                                        </p:tgtEl>
                                        <p:attrNameLst>
                                          <p:attrName>style.visibility</p:attrName>
                                        </p:attrNameLst>
                                      </p:cBhvr>
                                      <p:to>
                                        <p:strVal val="visible"/>
                                      </p:to>
                                    </p:set>
                                    <p:animEffect transition="in" filter="wipe(left)">
                                      <p:cBhvr>
                                        <p:cTn id="30" dur="2000"/>
                                        <p:tgtEl>
                                          <p:spTgt spid="6763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subTnLst>
                                    <p:audio>
                                      <p:cMediaNode>
                                        <p:cTn display="0" masterRel="sameClick">
                                          <p:stCondLst>
                                            <p:cond evt="begin" delay="0">
                                              <p:tn val="33"/>
                                            </p:cond>
                                          </p:stCondLst>
                                          <p:endCondLst>
                                            <p:cond evt="onStopAudio" delay="0">
                                              <p:tgtEl>
                                                <p:sldTgt/>
                                              </p:tgtEl>
                                            </p:cond>
                                          </p:endCondLst>
                                        </p:cTn>
                                        <p:tgtEl>
                                          <p:sndTgt r:embed="rId4" name="cashreg.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67622"/>
                                        </p:tgtEl>
                                        <p:attrNameLst>
                                          <p:attrName>style.visibility</p:attrName>
                                        </p:attrNameLst>
                                      </p:cBhvr>
                                      <p:to>
                                        <p:strVal val="visible"/>
                                      </p:to>
                                    </p:set>
                                    <p:anim calcmode="lin" valueType="num">
                                      <p:cBhvr>
                                        <p:cTn id="40" dur="500" fill="hold"/>
                                        <p:tgtEl>
                                          <p:spTgt spid="67622"/>
                                        </p:tgtEl>
                                        <p:attrNameLst>
                                          <p:attrName>ppt_w</p:attrName>
                                        </p:attrNameLst>
                                      </p:cBhvr>
                                      <p:tavLst>
                                        <p:tav tm="0">
                                          <p:val>
                                            <p:fltVal val="0"/>
                                          </p:val>
                                        </p:tav>
                                        <p:tav tm="100000">
                                          <p:val>
                                            <p:strVal val="#ppt_w"/>
                                          </p:val>
                                        </p:tav>
                                      </p:tavLst>
                                    </p:anim>
                                    <p:anim calcmode="lin" valueType="num">
                                      <p:cBhvr>
                                        <p:cTn id="41" dur="500" fill="hold"/>
                                        <p:tgtEl>
                                          <p:spTgt spid="67622"/>
                                        </p:tgtEl>
                                        <p:attrNameLst>
                                          <p:attrName>ppt_h</p:attrName>
                                        </p:attrNameLst>
                                      </p:cBhvr>
                                      <p:tavLst>
                                        <p:tav tm="0">
                                          <p:val>
                                            <p:fltVal val="0"/>
                                          </p:val>
                                        </p:tav>
                                        <p:tav tm="100000">
                                          <p:val>
                                            <p:strVal val="#ppt_h"/>
                                          </p:val>
                                        </p:tav>
                                      </p:tavLst>
                                    </p:anim>
                                    <p:animEffect transition="in" filter="fade">
                                      <p:cBhvr>
                                        <p:cTn id="42" dur="500"/>
                                        <p:tgtEl>
                                          <p:spTgt spid="67622"/>
                                        </p:tgtEl>
                                      </p:cBhvr>
                                    </p:animEffect>
                                  </p:childTnLst>
                                  <p:subTnLst>
                                    <p:audio>
                                      <p:cMediaNode>
                                        <p:cTn display="0" masterRel="sameClick">
                                          <p:stCondLst>
                                            <p:cond evt="begin" delay="0">
                                              <p:tn val="38"/>
                                            </p:cond>
                                          </p:stCondLst>
                                          <p:endCondLst>
                                            <p:cond evt="onStopAudio" delay="0">
                                              <p:tgtEl>
                                                <p:sldTgt/>
                                              </p:tgtEl>
                                            </p:cond>
                                          </p:endCondLst>
                                        </p:cTn>
                                        <p:tgtEl>
                                          <p:sndTgt r:embed="rId4" name="cashreg.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67623"/>
                                        </p:tgtEl>
                                        <p:attrNameLst>
                                          <p:attrName>style.visibility</p:attrName>
                                        </p:attrNameLst>
                                      </p:cBhvr>
                                      <p:to>
                                        <p:strVal val="visible"/>
                                      </p:to>
                                    </p:set>
                                    <p:anim calcmode="lin" valueType="num">
                                      <p:cBhvr>
                                        <p:cTn id="47" dur="500" fill="hold"/>
                                        <p:tgtEl>
                                          <p:spTgt spid="67623"/>
                                        </p:tgtEl>
                                        <p:attrNameLst>
                                          <p:attrName>ppt_w</p:attrName>
                                        </p:attrNameLst>
                                      </p:cBhvr>
                                      <p:tavLst>
                                        <p:tav tm="0">
                                          <p:val>
                                            <p:fltVal val="0"/>
                                          </p:val>
                                        </p:tav>
                                        <p:tav tm="100000">
                                          <p:val>
                                            <p:strVal val="#ppt_w"/>
                                          </p:val>
                                        </p:tav>
                                      </p:tavLst>
                                    </p:anim>
                                    <p:anim calcmode="lin" valueType="num">
                                      <p:cBhvr>
                                        <p:cTn id="48" dur="500" fill="hold"/>
                                        <p:tgtEl>
                                          <p:spTgt spid="67623"/>
                                        </p:tgtEl>
                                        <p:attrNameLst>
                                          <p:attrName>ppt_h</p:attrName>
                                        </p:attrNameLst>
                                      </p:cBhvr>
                                      <p:tavLst>
                                        <p:tav tm="0">
                                          <p:val>
                                            <p:fltVal val="0"/>
                                          </p:val>
                                        </p:tav>
                                        <p:tav tm="100000">
                                          <p:val>
                                            <p:strVal val="#ppt_h"/>
                                          </p:val>
                                        </p:tav>
                                      </p:tavLst>
                                    </p:anim>
                                    <p:animEffect transition="in" filter="fade">
                                      <p:cBhvr>
                                        <p:cTn id="49" dur="500"/>
                                        <p:tgtEl>
                                          <p:spTgt spid="67623"/>
                                        </p:tgtEl>
                                      </p:cBhvr>
                                    </p:animEffect>
                                  </p:childTnLst>
                                  <p:subTnLst>
                                    <p:audio>
                                      <p:cMediaNode>
                                        <p:cTn display="0" masterRel="sameClick">
                                          <p:stCondLst>
                                            <p:cond evt="begin" delay="0">
                                              <p:tn val="45"/>
                                            </p:cond>
                                          </p:stCondLst>
                                          <p:endCondLst>
                                            <p:cond evt="onStopAudio" delay="0">
                                              <p:tgtEl>
                                                <p:sldTgt/>
                                              </p:tgtEl>
                                            </p:cond>
                                          </p:endCondLst>
                                        </p:cTn>
                                        <p:tgtEl>
                                          <p:sndTgt r:embed="rId4" name="cashreg.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subTnLst>
                                    <p:audio>
                                      <p:cMediaNode>
                                        <p:cTn display="0" masterRel="sameClick">
                                          <p:stCondLst>
                                            <p:cond evt="begin" delay="0">
                                              <p:tn val="52"/>
                                            </p:cond>
                                          </p:stCondLst>
                                          <p:endCondLst>
                                            <p:cond evt="onStopAudio" delay="0">
                                              <p:tgtEl>
                                                <p:sldTgt/>
                                              </p:tgtEl>
                                            </p:cond>
                                          </p:endCondLst>
                                        </p:cTn>
                                        <p:tgtEl>
                                          <p:sndTgt r:embed="rId5"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67586">
                                            <p:txEl>
                                              <p:pRg st="10" end="10"/>
                                            </p:txEl>
                                          </p:spTgt>
                                        </p:tgtEl>
                                        <p:attrNameLst>
                                          <p:attrName>style.visibility</p:attrName>
                                        </p:attrNameLst>
                                      </p:cBhvr>
                                      <p:to>
                                        <p:strVal val="visible"/>
                                      </p:to>
                                    </p:set>
                                    <p:anim calcmode="lin" valueType="num">
                                      <p:cBhvr additive="base">
                                        <p:cTn id="61" dur="500" fill="hold"/>
                                        <p:tgtEl>
                                          <p:spTgt spid="67586">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7586">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5"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0"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fill="hold"/>
                                        <p:tgtEl>
                                          <p:spTgt spid="9"/>
                                        </p:tgtEl>
                                        <p:attrNameLst>
                                          <p:attrName>ppt_w</p:attrName>
                                        </p:attrNameLst>
                                      </p:cBhvr>
                                      <p:tavLst>
                                        <p:tav tm="0">
                                          <p:val>
                                            <p:fltVal val="0"/>
                                          </p:val>
                                        </p:tav>
                                        <p:tav tm="100000">
                                          <p:val>
                                            <p:strVal val="#ppt_w"/>
                                          </p:val>
                                        </p:tav>
                                      </p:tavLst>
                                    </p:anim>
                                    <p:anim calcmode="lin" valueType="num">
                                      <p:cBhvr>
                                        <p:cTn id="68" dur="500" fill="hold"/>
                                        <p:tgtEl>
                                          <p:spTgt spid="9"/>
                                        </p:tgtEl>
                                        <p:attrNameLst>
                                          <p:attrName>ppt_h</p:attrName>
                                        </p:attrNameLst>
                                      </p:cBhvr>
                                      <p:tavLst>
                                        <p:tav tm="0">
                                          <p:val>
                                            <p:fltVal val="0"/>
                                          </p:val>
                                        </p:tav>
                                        <p:tav tm="100000">
                                          <p:val>
                                            <p:strVal val="#ppt_h"/>
                                          </p:val>
                                        </p:tav>
                                      </p:tavLst>
                                    </p:anim>
                                    <p:animEffect transition="in" filter="fade">
                                      <p:cBhvr>
                                        <p:cTn id="69" dur="500"/>
                                        <p:tgtEl>
                                          <p:spTgt spid="9"/>
                                        </p:tgtEl>
                                      </p:cBhvr>
                                    </p:animEffect>
                                  </p:childTnLst>
                                  <p:subTnLst>
                                    <p:audio>
                                      <p:cMediaNode>
                                        <p:cTn display="0" masterRel="sameClick">
                                          <p:stCondLst>
                                            <p:cond evt="begin" delay="0">
                                              <p:tn val="65"/>
                                            </p:cond>
                                          </p:stCondLst>
                                          <p:endCondLst>
                                            <p:cond evt="onStopAudio" delay="0">
                                              <p:tgtEl>
                                                <p:sldTgt/>
                                              </p:tgtEl>
                                            </p:cond>
                                          </p:endCondLst>
                                        </p:cTn>
                                        <p:tgtEl>
                                          <p:sndTgt r:embed="rId4" name="cashreg.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53"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p:cTn id="74" dur="500" fill="hold"/>
                                        <p:tgtEl>
                                          <p:spTgt spid="8"/>
                                        </p:tgtEl>
                                        <p:attrNameLst>
                                          <p:attrName>ppt_w</p:attrName>
                                        </p:attrNameLst>
                                      </p:cBhvr>
                                      <p:tavLst>
                                        <p:tav tm="0">
                                          <p:val>
                                            <p:fltVal val="0"/>
                                          </p:val>
                                        </p:tav>
                                        <p:tav tm="100000">
                                          <p:val>
                                            <p:strVal val="#ppt_w"/>
                                          </p:val>
                                        </p:tav>
                                      </p:tavLst>
                                    </p:anim>
                                    <p:anim calcmode="lin" valueType="num">
                                      <p:cBhvr>
                                        <p:cTn id="75" dur="500" fill="hold"/>
                                        <p:tgtEl>
                                          <p:spTgt spid="8"/>
                                        </p:tgtEl>
                                        <p:attrNameLst>
                                          <p:attrName>ppt_h</p:attrName>
                                        </p:attrNameLst>
                                      </p:cBhvr>
                                      <p:tavLst>
                                        <p:tav tm="0">
                                          <p:val>
                                            <p:fltVal val="0"/>
                                          </p:val>
                                        </p:tav>
                                        <p:tav tm="100000">
                                          <p:val>
                                            <p:strVal val="#ppt_h"/>
                                          </p:val>
                                        </p:tav>
                                      </p:tavLst>
                                    </p:anim>
                                    <p:animEffect transition="in" filter="fade">
                                      <p:cBhvr>
                                        <p:cTn id="76" dur="500"/>
                                        <p:tgtEl>
                                          <p:spTgt spid="8"/>
                                        </p:tgtEl>
                                      </p:cBhvr>
                                    </p:animEffect>
                                  </p:childTnLst>
                                  <p:subTnLst>
                                    <p:audio>
                                      <p:cMediaNode>
                                        <p:cTn display="0" masterRel="sameClick">
                                          <p:stCondLst>
                                            <p:cond evt="begin" delay="0">
                                              <p:tn val="72"/>
                                            </p:cond>
                                          </p:stCondLst>
                                          <p:endCondLst>
                                            <p:cond evt="onStopAudio" delay="0">
                                              <p:tgtEl>
                                                <p:sldTgt/>
                                              </p:tgtEl>
                                            </p:cond>
                                          </p:endCondLst>
                                        </p:cTn>
                                        <p:tgtEl>
                                          <p:sndTgt r:embed="rId4" name="cashreg.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53" presetClass="entr" presetSubtype="0" fill="hold" nodeType="click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subTnLst>
                                    <p:audio>
                                      <p:cMediaNode>
                                        <p:cTn display="0" masterRel="sameClick">
                                          <p:stCondLst>
                                            <p:cond evt="begin" delay="0">
                                              <p:tn val="79"/>
                                            </p:cond>
                                          </p:stCondLst>
                                          <p:endCondLst>
                                            <p:cond evt="onStopAudio" delay="0">
                                              <p:tgtEl>
                                                <p:sldTgt/>
                                              </p:tgtEl>
                                            </p:cond>
                                          </p:endCondLst>
                                        </p:cTn>
                                        <p:tgtEl>
                                          <p:sndTgt r:embed="rId4" name="cashreg.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8" fill="hold" grpId="0" nodeType="clickEffect">
                                  <p:stCondLst>
                                    <p:cond delay="0"/>
                                  </p:stCondLst>
                                  <p:childTnLst>
                                    <p:set>
                                      <p:cBhvr>
                                        <p:cTn id="87" dur="1" fill="hold">
                                          <p:stCondLst>
                                            <p:cond delay="0"/>
                                          </p:stCondLst>
                                        </p:cTn>
                                        <p:tgtEl>
                                          <p:spTgt spid="67644"/>
                                        </p:tgtEl>
                                        <p:attrNameLst>
                                          <p:attrName>style.visibility</p:attrName>
                                        </p:attrNameLst>
                                      </p:cBhvr>
                                      <p:to>
                                        <p:strVal val="visible"/>
                                      </p:to>
                                    </p:set>
                                    <p:anim calcmode="lin" valueType="num">
                                      <p:cBhvr additive="base">
                                        <p:cTn id="88" dur="500" fill="hold"/>
                                        <p:tgtEl>
                                          <p:spTgt spid="67644"/>
                                        </p:tgtEl>
                                        <p:attrNameLst>
                                          <p:attrName>ppt_x</p:attrName>
                                        </p:attrNameLst>
                                      </p:cBhvr>
                                      <p:tavLst>
                                        <p:tav tm="0">
                                          <p:val>
                                            <p:strVal val="0-#ppt_w/2"/>
                                          </p:val>
                                        </p:tav>
                                        <p:tav tm="100000">
                                          <p:val>
                                            <p:strVal val="#ppt_x"/>
                                          </p:val>
                                        </p:tav>
                                      </p:tavLst>
                                    </p:anim>
                                    <p:anim calcmode="lin" valueType="num">
                                      <p:cBhvr additive="base">
                                        <p:cTn id="89" dur="500" fill="hold"/>
                                        <p:tgtEl>
                                          <p:spTgt spid="6764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7" name="suction.wav"/>
                                        </p:tgtEl>
                                      </p:cMediaNode>
                                    </p:audio>
                                  </p:subTnLst>
                                </p:cTn>
                              </p:par>
                              <p:par>
                                <p:cTn id="90" presetID="8" presetClass="emph" presetSubtype="0" fill="hold" grpId="1" nodeType="withEffect">
                                  <p:stCondLst>
                                    <p:cond delay="0"/>
                                  </p:stCondLst>
                                  <p:childTnLst>
                                    <p:animRot by="21600000">
                                      <p:cBhvr>
                                        <p:cTn id="91" dur="500" fill="hold"/>
                                        <p:tgtEl>
                                          <p:spTgt spid="67644"/>
                                        </p:tgtEl>
                                        <p:attrNameLst>
                                          <p:attrName>r</p:attrName>
                                        </p:attrNameLst>
                                      </p:cBhvr>
                                    </p:animRot>
                                  </p:childTnLst>
                                  <p:subTnLst>
                                    <p:audio>
                                      <p:cMediaNode>
                                        <p:cTn display="0" masterRel="sameClick">
                                          <p:stCondLst>
                                            <p:cond evt="begin" delay="0">
                                              <p:tn val="90"/>
                                            </p:cond>
                                          </p:stCondLst>
                                          <p:endCondLst>
                                            <p:cond evt="onStopAudio" delay="0">
                                              <p:tgtEl>
                                                <p:sldTgt/>
                                              </p:tgtEl>
                                            </p:cond>
                                          </p:endCondLst>
                                        </p:cTn>
                                        <p:tgtEl>
                                          <p:sndTgt r:embed="rId7" name="suction.wav"/>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2" presetClass="entr" presetSubtype="4" fill="hold" nodeType="clickEffect">
                                  <p:stCondLst>
                                    <p:cond delay="0"/>
                                  </p:stCondLst>
                                  <p:childTnLst>
                                    <p:set>
                                      <p:cBhvr>
                                        <p:cTn id="95" dur="1" fill="hold">
                                          <p:stCondLst>
                                            <p:cond delay="0"/>
                                          </p:stCondLst>
                                        </p:cTn>
                                        <p:tgtEl>
                                          <p:spTgt spid="67586">
                                            <p:txEl>
                                              <p:pRg st="11" end="11"/>
                                            </p:txEl>
                                          </p:spTgt>
                                        </p:tgtEl>
                                        <p:attrNameLst>
                                          <p:attrName>style.visibility</p:attrName>
                                        </p:attrNameLst>
                                      </p:cBhvr>
                                      <p:to>
                                        <p:strVal val="visible"/>
                                      </p:to>
                                    </p:set>
                                    <p:anim calcmode="lin" valueType="num">
                                      <p:cBhvr additive="base">
                                        <p:cTn id="96" dur="500" fill="hold"/>
                                        <p:tgtEl>
                                          <p:spTgt spid="67586">
                                            <p:txEl>
                                              <p:pRg st="11" end="11"/>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67586">
                                            <p:txEl>
                                              <p:pRg st="11" end="1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4"/>
                                            </p:cond>
                                          </p:stCondLst>
                                          <p:endCondLst>
                                            <p:cond evt="onStopAudio" delay="0">
                                              <p:tgtEl>
                                                <p:sldTgt/>
                                              </p:tgtEl>
                                            </p:cond>
                                          </p:endCondLst>
                                        </p:cTn>
                                        <p:tgtEl>
                                          <p:sndTgt r:embed="rId5" name="arrow.wav"/>
                                        </p:tgtEl>
                                      </p:cMediaNode>
                                    </p:audio>
                                  </p:subTnLst>
                                </p:cTn>
                              </p:par>
                            </p:childTnLst>
                          </p:cTn>
                        </p:par>
                      </p:childTnLst>
                    </p:cTn>
                  </p:par>
                  <p:par>
                    <p:cTn id="98" fill="hold" nodeType="clickPar">
                      <p:stCondLst>
                        <p:cond delay="indefinite"/>
                      </p:stCondLst>
                      <p:childTnLst>
                        <p:par>
                          <p:cTn id="99" fill="hold" nodeType="withGroup">
                            <p:stCondLst>
                              <p:cond delay="0"/>
                            </p:stCondLst>
                            <p:childTnLst>
                              <p:par>
                                <p:cTn id="100" presetID="2" presetClass="entr" presetSubtype="4" fill="hold" nodeType="clickEffect">
                                  <p:stCondLst>
                                    <p:cond delay="0"/>
                                  </p:stCondLst>
                                  <p:childTnLst>
                                    <p:set>
                                      <p:cBhvr>
                                        <p:cTn id="101" dur="1" fill="hold">
                                          <p:stCondLst>
                                            <p:cond delay="0"/>
                                          </p:stCondLst>
                                        </p:cTn>
                                        <p:tgtEl>
                                          <p:spTgt spid="67586">
                                            <p:txEl>
                                              <p:pRg st="12" end="12"/>
                                            </p:txEl>
                                          </p:spTgt>
                                        </p:tgtEl>
                                        <p:attrNameLst>
                                          <p:attrName>style.visibility</p:attrName>
                                        </p:attrNameLst>
                                      </p:cBhvr>
                                      <p:to>
                                        <p:strVal val="visible"/>
                                      </p:to>
                                    </p:set>
                                    <p:anim calcmode="lin" valueType="num">
                                      <p:cBhvr additive="base">
                                        <p:cTn id="102" dur="500" fill="hold"/>
                                        <p:tgtEl>
                                          <p:spTgt spid="67586">
                                            <p:txEl>
                                              <p:pRg st="12" end="12"/>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67586">
                                            <p:txEl>
                                              <p:pRg st="12" end="1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5"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18" grpId="0" animBg="1"/>
      <p:bldP spid="67622" grpId="0"/>
      <p:bldP spid="67623" grpId="0"/>
      <p:bldP spid="67633" grpId="0" animBg="1"/>
      <p:bldP spid="67642" grpId="0"/>
      <p:bldP spid="67643" grpId="0"/>
      <p:bldP spid="67644" grpId="0" animBg="1"/>
      <p:bldP spid="6764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4" name="Rectangle 12"/>
          <p:cNvSpPr>
            <a:spLocks noChangeArrowheads="1"/>
          </p:cNvSpPr>
          <p:nvPr/>
        </p:nvSpPr>
        <p:spPr bwMode="auto">
          <a:xfrm>
            <a:off x="682625" y="5338763"/>
            <a:ext cx="7764463" cy="1519237"/>
          </a:xfrm>
          <a:prstGeom prst="rect">
            <a:avLst/>
          </a:prstGeom>
          <a:solidFill>
            <a:srgbClr val="FFCCCC"/>
          </a:solidFill>
          <a:ln w="9525">
            <a:noFill/>
            <a:miter lim="800000"/>
            <a:headEnd/>
            <a:tailEnd/>
          </a:ln>
        </p:spPr>
        <p:txBody>
          <a:bodyPr/>
          <a:lstStyle/>
          <a:p>
            <a:pPr eaLnBrk="0" hangingPunct="0"/>
            <a:r>
              <a:rPr lang="en-US" altLang="en-US" b="1" i="1"/>
              <a:t>FYI</a:t>
            </a:r>
          </a:p>
          <a:p>
            <a:pPr eaLnBrk="0" hangingPunct="0"/>
            <a:r>
              <a:rPr lang="en-US" altLang="en-US" b="1">
                <a:sym typeface="Symbol" pitchFamily="18" charset="2"/>
              </a:rPr>
              <a:t></a:t>
            </a:r>
            <a:r>
              <a:rPr lang="en-US" altLang="en-US">
                <a:sym typeface="Symbol" pitchFamily="18" charset="2"/>
              </a:rPr>
              <a:t>This last formula gives the relationship between the times measured by the brothers and the speed of light in their respective coordinate systems.</a:t>
            </a:r>
          </a:p>
        </p:txBody>
      </p:sp>
      <p:sp>
        <p:nvSpPr>
          <p:cNvPr id="69634" name="Rectangle 2"/>
          <p:cNvSpPr>
            <a:spLocks noChangeArrowheads="1"/>
          </p:cNvSpPr>
          <p:nvPr/>
        </p:nvSpPr>
        <p:spPr bwMode="auto">
          <a:xfrm>
            <a:off x="685800" y="1338263"/>
            <a:ext cx="7772400" cy="4052887"/>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Time dilation</a:t>
            </a:r>
            <a:r>
              <a:rPr lang="en-US" altLang="en-US">
                <a:solidFill>
                  <a:srgbClr val="333399"/>
                </a:solidFill>
              </a:rPr>
              <a:t> – the light clock</a:t>
            </a:r>
            <a:endParaRPr lang="en-US" altLang="en-US" sz="2000">
              <a:solidFill>
                <a:srgbClr val="000000"/>
              </a:solidFill>
              <a:latin typeface="Courier New" pitchFamily="49" charset="0"/>
              <a:cs typeface="Times New Roman" pitchFamily="18" charset="0"/>
            </a:endParaRPr>
          </a:p>
          <a:p>
            <a:pPr eaLnBrk="0" hangingPunct="0">
              <a:spcBef>
                <a:spcPct val="20000"/>
              </a:spcBef>
            </a:pPr>
            <a:endParaRPr lang="en-US" altLang="en-US" sz="2000">
              <a:solidFill>
                <a:srgbClr val="000000"/>
              </a:solidFill>
              <a:latin typeface="Courier New" pitchFamily="49" charset="0"/>
              <a:cs typeface="Times New Roman" pitchFamily="18" charset="0"/>
              <a:sym typeface="Symbol" pitchFamily="18" charset="2"/>
            </a:endParaRPr>
          </a:p>
          <a:p>
            <a:pPr eaLnBrk="0" hangingPunct="0">
              <a:spcBef>
                <a:spcPct val="20000"/>
              </a:spcBef>
            </a:pPr>
            <a:endParaRPr lang="en-US" altLang="en-US" sz="2000">
              <a:solidFill>
                <a:srgbClr val="000000"/>
              </a:solidFill>
              <a:latin typeface="Courier New" pitchFamily="49" charset="0"/>
              <a:cs typeface="Times New Roman" pitchFamily="18" charset="0"/>
              <a:sym typeface="Symbol" pitchFamily="18" charset="2"/>
            </a:endParaRPr>
          </a:p>
          <a:p>
            <a:pPr eaLnBrk="0" hangingPunct="0">
              <a:spcBef>
                <a:spcPct val="8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From </a:t>
            </a:r>
            <a:r>
              <a:rPr lang="en-US" altLang="en-US">
                <a:solidFill>
                  <a:srgbClr val="000000"/>
                </a:solidFill>
                <a:cs typeface="Courier New" pitchFamily="49" charset="0"/>
              </a:rPr>
              <a:t>(2</a:t>
            </a:r>
            <a:r>
              <a:rPr lang="en-US" altLang="en-US" i="1">
                <a:solidFill>
                  <a:srgbClr val="000000"/>
                </a:solidFill>
                <a:cs typeface="Courier New" pitchFamily="49" charset="0"/>
              </a:rPr>
              <a:t>D</a:t>
            </a:r>
            <a:r>
              <a:rPr lang="en-US" altLang="en-US">
                <a:solidFill>
                  <a:srgbClr val="000000"/>
                </a:solidFill>
                <a:cs typeface="Courier New" pitchFamily="49" charset="0"/>
              </a:rPr>
              <a:t>)</a:t>
            </a:r>
            <a:r>
              <a:rPr lang="en-US" altLang="en-US" baseline="30000">
                <a:solidFill>
                  <a:srgbClr val="000000"/>
                </a:solidFill>
                <a:cs typeface="Courier New" pitchFamily="49" charset="0"/>
              </a:rPr>
              <a:t>2</a:t>
            </a:r>
            <a:r>
              <a:rPr lang="en-US" altLang="en-US">
                <a:solidFill>
                  <a:srgbClr val="000000"/>
                </a:solidFill>
                <a:cs typeface="Courier New" pitchFamily="49" charset="0"/>
              </a:rPr>
              <a:t> = (2</a:t>
            </a:r>
            <a:r>
              <a:rPr lang="en-US" altLang="en-US" i="1">
                <a:solidFill>
                  <a:srgbClr val="000000"/>
                </a:solidFill>
                <a:cs typeface="Courier New" pitchFamily="49" charset="0"/>
              </a:rPr>
              <a:t>L</a:t>
            </a:r>
            <a:r>
              <a:rPr lang="en-US" altLang="en-US">
                <a:solidFill>
                  <a:srgbClr val="000000"/>
                </a:solidFill>
                <a:cs typeface="Courier New" pitchFamily="49" charset="0"/>
              </a:rPr>
              <a:t>)</a:t>
            </a:r>
            <a:r>
              <a:rPr lang="en-US" altLang="en-US" baseline="30000">
                <a:solidFill>
                  <a:srgbClr val="000000"/>
                </a:solidFill>
                <a:cs typeface="Courier New" pitchFamily="49" charset="0"/>
              </a:rPr>
              <a:t>2</a:t>
            </a:r>
            <a:r>
              <a:rPr lang="en-US" altLang="en-US">
                <a:solidFill>
                  <a:srgbClr val="000000"/>
                </a:solidFill>
                <a:cs typeface="Courier New" pitchFamily="49" charset="0"/>
              </a:rPr>
              <a:t> + (</a:t>
            </a:r>
            <a:r>
              <a:rPr lang="en-US" altLang="en-US" i="1">
                <a:solidFill>
                  <a:srgbClr val="000000"/>
                </a:solidFill>
                <a:cs typeface="Times New Roman" pitchFamily="18" charset="0"/>
              </a:rPr>
              <a:t>v</a:t>
            </a:r>
            <a:r>
              <a:rPr lang="en-US" altLang="en-US">
                <a:solidFill>
                  <a:srgbClr val="000000"/>
                </a:solidFill>
                <a:cs typeface="Times New Roman" pitchFamily="18" charset="0"/>
              </a:rPr>
              <a:t>∆</a:t>
            </a:r>
            <a:r>
              <a:rPr lang="en-US" altLang="en-US" i="1">
                <a:solidFill>
                  <a:srgbClr val="000000"/>
                </a:solidFill>
                <a:cs typeface="Courier New" pitchFamily="49" charset="0"/>
              </a:rPr>
              <a:t>t</a:t>
            </a:r>
            <a:r>
              <a:rPr lang="en-US" altLang="en-US">
                <a:solidFill>
                  <a:srgbClr val="000000"/>
                </a:solidFill>
                <a:cs typeface="Courier New" pitchFamily="49" charset="0"/>
              </a:rPr>
              <a:t>)</a:t>
            </a:r>
            <a:r>
              <a:rPr lang="en-US" altLang="en-US" baseline="30000">
                <a:solidFill>
                  <a:srgbClr val="000000"/>
                </a:solidFill>
                <a:cs typeface="Courier New" pitchFamily="49" charset="0"/>
              </a:rPr>
              <a:t>2</a:t>
            </a:r>
            <a:r>
              <a:rPr lang="en-US" altLang="en-US">
                <a:solidFill>
                  <a:srgbClr val="000000"/>
                </a:solidFill>
                <a:cs typeface="Courier New" pitchFamily="49" charset="0"/>
              </a:rPr>
              <a:t> and the two times measured in S</a:t>
            </a:r>
            <a:r>
              <a:rPr lang="en-US" altLang="en-US" baseline="-25000">
                <a:solidFill>
                  <a:srgbClr val="000000"/>
                </a:solidFill>
                <a:cs typeface="Courier New" pitchFamily="49" charset="0"/>
              </a:rPr>
              <a:t>0</a:t>
            </a:r>
            <a:r>
              <a:rPr lang="en-US" altLang="en-US">
                <a:solidFill>
                  <a:srgbClr val="000000"/>
                </a:solidFill>
                <a:cs typeface="Courier New" pitchFamily="49" charset="0"/>
              </a:rPr>
              <a:t> and S we can write the following:</a:t>
            </a:r>
          </a:p>
          <a:p>
            <a:pPr eaLnBrk="0" hangingPunct="0">
              <a:spcBef>
                <a:spcPct val="20000"/>
              </a:spcBef>
            </a:pPr>
            <a:r>
              <a:rPr lang="en-US" altLang="en-US">
                <a:solidFill>
                  <a:srgbClr val="000000"/>
                </a:solidFill>
                <a:cs typeface="Courier New" pitchFamily="49" charset="0"/>
              </a:rPr>
              <a:t>                  </a:t>
            </a:r>
            <a:r>
              <a:rPr lang="en-US" altLang="en-US" baseline="-25000">
                <a:solidFill>
                  <a:srgbClr val="000000"/>
                </a:solidFill>
                <a:cs typeface="Courier New" pitchFamily="49" charset="0"/>
              </a:rPr>
              <a:t>            </a:t>
            </a:r>
            <a:r>
              <a:rPr lang="en-US" altLang="en-US">
                <a:solidFill>
                  <a:srgbClr val="000000"/>
                </a:solidFill>
                <a:cs typeface="Courier New" pitchFamily="49" charset="0"/>
              </a:rPr>
              <a:t>2</a:t>
            </a:r>
            <a:r>
              <a:rPr lang="en-US" altLang="en-US" i="1">
                <a:solidFill>
                  <a:srgbClr val="000000"/>
                </a:solidFill>
                <a:cs typeface="Courier New" pitchFamily="49" charset="0"/>
              </a:rPr>
              <a:t>L</a:t>
            </a:r>
            <a:r>
              <a:rPr lang="en-US" altLang="en-US">
                <a:solidFill>
                  <a:srgbClr val="000000"/>
                </a:solidFill>
                <a:cs typeface="Courier New" pitchFamily="49" charset="0"/>
              </a:rPr>
              <a:t> 	= </a:t>
            </a:r>
            <a:r>
              <a:rPr lang="en-US" altLang="en-US" i="1">
                <a:solidFill>
                  <a:srgbClr val="000000"/>
                </a:solidFill>
                <a:cs typeface="Courier New" pitchFamily="49" charset="0"/>
              </a:rPr>
              <a:t>c</a:t>
            </a:r>
            <a:r>
              <a:rPr lang="en-US" altLang="en-US" baseline="-25000">
                <a:solidFill>
                  <a:srgbClr val="000000"/>
                </a:solidFill>
                <a:cs typeface="Courier New" pitchFamily="49" charset="0"/>
              </a:rPr>
              <a:t>0</a:t>
            </a:r>
            <a:r>
              <a:rPr lang="en-US" altLang="en-US">
                <a:solidFill>
                  <a:srgbClr val="000000"/>
                </a:solidFill>
                <a:ea typeface="Times New Roman" pitchFamily="18" charset="0"/>
                <a:cs typeface="Courier New" pitchFamily="49" charset="0"/>
              </a:rPr>
              <a:t>∆</a:t>
            </a:r>
            <a:r>
              <a:rPr lang="en-US" altLang="en-US" i="1">
                <a:solidFill>
                  <a:srgbClr val="000000"/>
                </a:solidFill>
                <a:ea typeface="Times New Roman" pitchFamily="18" charset="0"/>
                <a:cs typeface="Courier New" pitchFamily="49" charset="0"/>
              </a:rPr>
              <a:t>t</a:t>
            </a:r>
            <a:r>
              <a:rPr lang="en-US" altLang="en-US" baseline="-25000">
                <a:solidFill>
                  <a:srgbClr val="000000"/>
                </a:solidFill>
                <a:ea typeface="Times New Roman" pitchFamily="18" charset="0"/>
                <a:cs typeface="Courier New" pitchFamily="49" charset="0"/>
              </a:rPr>
              <a:t>0</a:t>
            </a:r>
            <a:r>
              <a:rPr lang="en-US" altLang="en-US">
                <a:sym typeface="Symbol" pitchFamily="18" charset="2"/>
              </a:rPr>
              <a:t> </a:t>
            </a:r>
          </a:p>
          <a:p>
            <a:pPr eaLnBrk="0" hangingPunct="0">
              <a:spcBef>
                <a:spcPct val="20000"/>
              </a:spcBef>
            </a:pPr>
            <a:r>
              <a:rPr lang="en-US" altLang="en-US">
                <a:solidFill>
                  <a:srgbClr val="000000"/>
                </a:solidFill>
                <a:cs typeface="Courier New" pitchFamily="49" charset="0"/>
              </a:rPr>
              <a:t>                  </a:t>
            </a:r>
            <a:r>
              <a:rPr lang="en-US" altLang="en-US" baseline="-25000">
                <a:solidFill>
                  <a:srgbClr val="000000"/>
                </a:solidFill>
                <a:cs typeface="Courier New" pitchFamily="49" charset="0"/>
              </a:rPr>
              <a:t> 	     </a:t>
            </a:r>
            <a:r>
              <a:rPr lang="en-US" altLang="en-US">
                <a:solidFill>
                  <a:srgbClr val="000000"/>
                </a:solidFill>
                <a:cs typeface="Courier New" pitchFamily="49" charset="0"/>
              </a:rPr>
              <a:t>2</a:t>
            </a:r>
            <a:r>
              <a:rPr lang="en-US" altLang="en-US" i="1">
                <a:solidFill>
                  <a:srgbClr val="000000"/>
                </a:solidFill>
                <a:cs typeface="Courier New" pitchFamily="49" charset="0"/>
              </a:rPr>
              <a:t>D</a:t>
            </a:r>
            <a:r>
              <a:rPr lang="en-US" altLang="en-US">
                <a:solidFill>
                  <a:srgbClr val="000000"/>
                </a:solidFill>
                <a:cs typeface="Courier New" pitchFamily="49" charset="0"/>
              </a:rPr>
              <a:t> 	= </a:t>
            </a:r>
            <a:r>
              <a:rPr lang="en-US" altLang="en-US" i="1">
                <a:solidFill>
                  <a:srgbClr val="000000"/>
                </a:solidFill>
                <a:cs typeface="Courier New" pitchFamily="49" charset="0"/>
              </a:rPr>
              <a:t>c</a:t>
            </a:r>
            <a:r>
              <a:rPr lang="en-US" altLang="en-US">
                <a:solidFill>
                  <a:srgbClr val="000000"/>
                </a:solidFill>
                <a:cs typeface="Times New Roman" pitchFamily="18" charset="0"/>
              </a:rPr>
              <a:t>∆</a:t>
            </a:r>
            <a:r>
              <a:rPr lang="en-US" altLang="en-US" i="1">
                <a:solidFill>
                  <a:srgbClr val="000000"/>
                </a:solidFill>
                <a:cs typeface="Times New Roman" pitchFamily="18" charset="0"/>
              </a:rPr>
              <a:t>t</a:t>
            </a:r>
          </a:p>
          <a:p>
            <a:pPr eaLnBrk="0" hangingPunct="0">
              <a:spcBef>
                <a:spcPct val="20000"/>
              </a:spcBef>
            </a:pPr>
            <a:r>
              <a:rPr lang="en-US" altLang="en-US">
                <a:solidFill>
                  <a:srgbClr val="000000"/>
                </a:solidFill>
                <a:cs typeface="Courier New" pitchFamily="49" charset="0"/>
              </a:rPr>
              <a:t>                	 (2</a:t>
            </a:r>
            <a:r>
              <a:rPr lang="en-US" altLang="en-US" i="1">
                <a:solidFill>
                  <a:srgbClr val="000000"/>
                </a:solidFill>
                <a:cs typeface="Courier New" pitchFamily="49" charset="0"/>
              </a:rPr>
              <a:t>D</a:t>
            </a:r>
            <a:r>
              <a:rPr lang="en-US" altLang="en-US">
                <a:solidFill>
                  <a:srgbClr val="000000"/>
                </a:solidFill>
                <a:cs typeface="Courier New" pitchFamily="49" charset="0"/>
              </a:rPr>
              <a:t>)</a:t>
            </a:r>
            <a:r>
              <a:rPr lang="en-US" altLang="en-US" baseline="30000">
                <a:solidFill>
                  <a:srgbClr val="000000"/>
                </a:solidFill>
                <a:cs typeface="Courier New" pitchFamily="49" charset="0"/>
              </a:rPr>
              <a:t>2</a:t>
            </a:r>
            <a:r>
              <a:rPr lang="en-US" altLang="en-US">
                <a:solidFill>
                  <a:srgbClr val="000000"/>
                </a:solidFill>
                <a:cs typeface="Courier New" pitchFamily="49" charset="0"/>
              </a:rPr>
              <a:t> 	= (2</a:t>
            </a:r>
            <a:r>
              <a:rPr lang="en-US" altLang="en-US" i="1">
                <a:solidFill>
                  <a:srgbClr val="000000"/>
                </a:solidFill>
                <a:cs typeface="Courier New" pitchFamily="49" charset="0"/>
              </a:rPr>
              <a:t>L</a:t>
            </a:r>
            <a:r>
              <a:rPr lang="en-US" altLang="en-US">
                <a:solidFill>
                  <a:srgbClr val="000000"/>
                </a:solidFill>
                <a:cs typeface="Courier New" pitchFamily="49" charset="0"/>
              </a:rPr>
              <a:t>)</a:t>
            </a:r>
            <a:r>
              <a:rPr lang="en-US" altLang="en-US" baseline="30000">
                <a:solidFill>
                  <a:srgbClr val="000000"/>
                </a:solidFill>
                <a:cs typeface="Courier New" pitchFamily="49" charset="0"/>
              </a:rPr>
              <a:t>2</a:t>
            </a:r>
            <a:r>
              <a:rPr lang="en-US" altLang="en-US">
                <a:solidFill>
                  <a:srgbClr val="000000"/>
                </a:solidFill>
                <a:cs typeface="Courier New" pitchFamily="49" charset="0"/>
              </a:rPr>
              <a:t> + (</a:t>
            </a:r>
            <a:r>
              <a:rPr lang="en-US" altLang="en-US" i="1">
                <a:solidFill>
                  <a:srgbClr val="000000"/>
                </a:solidFill>
                <a:cs typeface="Times New Roman" pitchFamily="18" charset="0"/>
              </a:rPr>
              <a:t>v</a:t>
            </a:r>
            <a:r>
              <a:rPr lang="en-US" altLang="en-US">
                <a:solidFill>
                  <a:srgbClr val="000000"/>
                </a:solidFill>
                <a:cs typeface="Times New Roman" pitchFamily="18" charset="0"/>
              </a:rPr>
              <a:t>∆</a:t>
            </a:r>
            <a:r>
              <a:rPr lang="en-US" altLang="en-US" i="1">
                <a:solidFill>
                  <a:srgbClr val="000000"/>
                </a:solidFill>
                <a:cs typeface="Courier New" pitchFamily="49" charset="0"/>
              </a:rPr>
              <a:t>t</a:t>
            </a:r>
            <a:r>
              <a:rPr lang="en-US" altLang="en-US">
                <a:solidFill>
                  <a:srgbClr val="000000"/>
                </a:solidFill>
                <a:cs typeface="Courier New" pitchFamily="49" charset="0"/>
              </a:rPr>
              <a:t>)</a:t>
            </a:r>
            <a:r>
              <a:rPr lang="en-US" altLang="en-US" baseline="30000">
                <a:solidFill>
                  <a:srgbClr val="000000"/>
                </a:solidFill>
                <a:cs typeface="Courier New" pitchFamily="49" charset="0"/>
              </a:rPr>
              <a:t>2</a:t>
            </a:r>
          </a:p>
          <a:p>
            <a:pPr eaLnBrk="0" hangingPunct="0">
              <a:spcBef>
                <a:spcPct val="20000"/>
              </a:spcBef>
            </a:pPr>
            <a:r>
              <a:rPr lang="en-US" altLang="en-US">
                <a:solidFill>
                  <a:srgbClr val="000000"/>
                </a:solidFill>
                <a:cs typeface="Courier New" pitchFamily="49" charset="0"/>
              </a:rPr>
              <a:t>               	(</a:t>
            </a:r>
            <a:r>
              <a:rPr lang="en-US" altLang="en-US" i="1">
                <a:solidFill>
                  <a:srgbClr val="000000"/>
                </a:solidFill>
                <a:cs typeface="Courier New" pitchFamily="49" charset="0"/>
              </a:rPr>
              <a:t>c</a:t>
            </a:r>
            <a:r>
              <a:rPr lang="en-US" altLang="en-US">
                <a:solidFill>
                  <a:srgbClr val="000000"/>
                </a:solidFill>
                <a:cs typeface="Times New Roman" pitchFamily="18" charset="0"/>
              </a:rPr>
              <a:t>∆</a:t>
            </a:r>
            <a:r>
              <a:rPr lang="en-US" altLang="en-US" i="1">
                <a:solidFill>
                  <a:srgbClr val="000000"/>
                </a:solidFill>
                <a:cs typeface="Times New Roman" pitchFamily="18" charset="0"/>
              </a:rPr>
              <a:t>t</a:t>
            </a:r>
            <a:r>
              <a:rPr lang="en-US" altLang="en-US">
                <a:solidFill>
                  <a:srgbClr val="000000"/>
                </a:solidFill>
                <a:cs typeface="Courier New" pitchFamily="49" charset="0"/>
              </a:rPr>
              <a:t>)</a:t>
            </a:r>
            <a:r>
              <a:rPr lang="en-US" altLang="en-US" baseline="30000">
                <a:solidFill>
                  <a:srgbClr val="000000"/>
                </a:solidFill>
                <a:cs typeface="Courier New" pitchFamily="49" charset="0"/>
              </a:rPr>
              <a:t>2</a:t>
            </a:r>
            <a:r>
              <a:rPr lang="en-US" altLang="en-US">
                <a:solidFill>
                  <a:srgbClr val="000000"/>
                </a:solidFill>
                <a:cs typeface="Courier New" pitchFamily="49" charset="0"/>
              </a:rPr>
              <a:t> 	= (</a:t>
            </a:r>
            <a:r>
              <a:rPr lang="en-US" altLang="en-US" i="1">
                <a:solidFill>
                  <a:srgbClr val="000000"/>
                </a:solidFill>
                <a:cs typeface="Courier New" pitchFamily="49" charset="0"/>
              </a:rPr>
              <a:t>c</a:t>
            </a:r>
            <a:r>
              <a:rPr lang="en-US" altLang="en-US" baseline="-25000">
                <a:solidFill>
                  <a:srgbClr val="000000"/>
                </a:solidFill>
                <a:cs typeface="Courier New" pitchFamily="49" charset="0"/>
              </a:rPr>
              <a:t>0</a:t>
            </a:r>
            <a:r>
              <a:rPr lang="en-US" altLang="en-US">
                <a:solidFill>
                  <a:srgbClr val="000000"/>
                </a:solidFill>
                <a:cs typeface="Times New Roman" pitchFamily="18" charset="0"/>
              </a:rPr>
              <a:t>∆</a:t>
            </a:r>
            <a:r>
              <a:rPr lang="en-US" altLang="en-US" i="1">
                <a:solidFill>
                  <a:srgbClr val="000000"/>
                </a:solidFill>
                <a:cs typeface="Times New Roman" pitchFamily="18" charset="0"/>
              </a:rPr>
              <a:t>t</a:t>
            </a:r>
            <a:r>
              <a:rPr lang="en-US" altLang="en-US" baseline="-25000">
                <a:solidFill>
                  <a:srgbClr val="000000"/>
                </a:solidFill>
                <a:cs typeface="Times New Roman" pitchFamily="18" charset="0"/>
              </a:rPr>
              <a:t>0</a:t>
            </a:r>
            <a:r>
              <a:rPr lang="en-US" altLang="en-US">
                <a:solidFill>
                  <a:srgbClr val="000000"/>
                </a:solidFill>
                <a:cs typeface="Courier New" pitchFamily="49" charset="0"/>
              </a:rPr>
              <a:t>)</a:t>
            </a:r>
            <a:r>
              <a:rPr lang="en-US" altLang="en-US" baseline="30000">
                <a:solidFill>
                  <a:srgbClr val="000000"/>
                </a:solidFill>
                <a:cs typeface="Courier New" pitchFamily="49" charset="0"/>
              </a:rPr>
              <a:t>2</a:t>
            </a:r>
            <a:r>
              <a:rPr lang="en-US" altLang="en-US">
                <a:solidFill>
                  <a:srgbClr val="000000"/>
                </a:solidFill>
                <a:cs typeface="Courier New" pitchFamily="49" charset="0"/>
              </a:rPr>
              <a:t> + (</a:t>
            </a:r>
            <a:r>
              <a:rPr lang="en-US" altLang="en-US" i="1">
                <a:solidFill>
                  <a:srgbClr val="000000"/>
                </a:solidFill>
                <a:cs typeface="Times New Roman" pitchFamily="18" charset="0"/>
              </a:rPr>
              <a:t>v</a:t>
            </a:r>
            <a:r>
              <a:rPr lang="en-US" altLang="en-US">
                <a:solidFill>
                  <a:srgbClr val="000000"/>
                </a:solidFill>
                <a:cs typeface="Times New Roman" pitchFamily="18" charset="0"/>
              </a:rPr>
              <a:t>∆</a:t>
            </a:r>
            <a:r>
              <a:rPr lang="en-US" altLang="en-US" i="1">
                <a:solidFill>
                  <a:srgbClr val="000000"/>
                </a:solidFill>
                <a:cs typeface="Courier New" pitchFamily="49" charset="0"/>
              </a:rPr>
              <a:t>t</a:t>
            </a:r>
            <a:r>
              <a:rPr lang="en-US" altLang="en-US">
                <a:solidFill>
                  <a:srgbClr val="000000"/>
                </a:solidFill>
                <a:cs typeface="Courier New" pitchFamily="49" charset="0"/>
              </a:rPr>
              <a:t>)</a:t>
            </a:r>
            <a:r>
              <a:rPr lang="en-US" altLang="en-US" baseline="30000">
                <a:solidFill>
                  <a:srgbClr val="000000"/>
                </a:solidFill>
                <a:cs typeface="Courier New" pitchFamily="49" charset="0"/>
              </a:rPr>
              <a:t>2</a:t>
            </a:r>
          </a:p>
        </p:txBody>
      </p:sp>
      <p:sp>
        <p:nvSpPr>
          <p:cNvPr id="20484"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grpSp>
        <p:nvGrpSpPr>
          <p:cNvPr id="2" name="Group 19"/>
          <p:cNvGrpSpPr>
            <a:grpSpLocks/>
          </p:cNvGrpSpPr>
          <p:nvPr/>
        </p:nvGrpSpPr>
        <p:grpSpPr bwMode="auto">
          <a:xfrm>
            <a:off x="873125" y="2290763"/>
            <a:ext cx="7370763" cy="457200"/>
            <a:chOff x="510" y="3224"/>
            <a:chExt cx="4643" cy="288"/>
          </a:xfrm>
        </p:grpSpPr>
        <p:sp>
          <p:nvSpPr>
            <p:cNvPr id="20490" name="Text Box 20"/>
            <p:cNvSpPr txBox="1">
              <a:spLocks noChangeArrowheads="1"/>
            </p:cNvSpPr>
            <p:nvPr/>
          </p:nvSpPr>
          <p:spPr bwMode="auto">
            <a:xfrm>
              <a:off x="2906" y="3224"/>
              <a:ext cx="2244"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light clock time in S</a:t>
              </a:r>
            </a:p>
          </p:txBody>
        </p:sp>
        <p:sp>
          <p:nvSpPr>
            <p:cNvPr id="20491" name="Rectangle 21"/>
            <p:cNvSpPr>
              <a:spLocks noChangeArrowheads="1"/>
            </p:cNvSpPr>
            <p:nvPr/>
          </p:nvSpPr>
          <p:spPr bwMode="auto">
            <a:xfrm>
              <a:off x="510" y="3226"/>
              <a:ext cx="4643" cy="283"/>
            </a:xfrm>
            <a:prstGeom prst="rect">
              <a:avLst/>
            </a:prstGeom>
            <a:noFill/>
            <a:ln w="12700">
              <a:solidFill>
                <a:schemeClr val="tx1"/>
              </a:solidFill>
              <a:miter lim="800000"/>
              <a:headEnd/>
              <a:tailEnd/>
            </a:ln>
          </p:spPr>
          <p:txBody>
            <a:bodyPr wrap="none" anchor="ctr"/>
            <a:lstStyle/>
            <a:p>
              <a:endParaRPr lang="en-US" altLang="en-US"/>
            </a:p>
          </p:txBody>
        </p:sp>
        <p:sp>
          <p:nvSpPr>
            <p:cNvPr id="20492" name="Rectangle 22"/>
            <p:cNvSpPr>
              <a:spLocks noChangeArrowheads="1"/>
            </p:cNvSpPr>
            <p:nvPr/>
          </p:nvSpPr>
          <p:spPr bwMode="auto">
            <a:xfrm>
              <a:off x="679" y="3233"/>
              <a:ext cx="2297" cy="202"/>
            </a:xfrm>
            <a:prstGeom prst="rect">
              <a:avLst/>
            </a:prstGeom>
            <a:noFill/>
            <a:ln w="9525">
              <a:noFill/>
              <a:miter lim="800000"/>
              <a:headEnd/>
              <a:tailEnd/>
            </a:ln>
          </p:spPr>
          <p:txBody>
            <a:bodyPr/>
            <a:lstStyle/>
            <a:p>
              <a:pPr eaLnBrk="0" hangingPunct="0">
                <a:lnSpc>
                  <a:spcPct val="90000"/>
                </a:lnSpc>
                <a:spcBef>
                  <a:spcPct val="20000"/>
                </a:spcBef>
              </a:pPr>
              <a:r>
                <a:rPr lang="en-US" altLang="en-US">
                  <a:solidFill>
                    <a:srgbClr val="000000"/>
                  </a:solidFill>
                  <a:ea typeface="Times New Roman" pitchFamily="18" charset="0"/>
                  <a:cs typeface="Courier New" pitchFamily="49" charset="0"/>
                </a:rPr>
                <a:t> ∆</a:t>
              </a:r>
              <a:r>
                <a:rPr lang="en-US" altLang="en-US" i="1">
                  <a:solidFill>
                    <a:srgbClr val="000000"/>
                  </a:solidFill>
                  <a:ea typeface="Times New Roman" pitchFamily="18" charset="0"/>
                  <a:cs typeface="Courier New" pitchFamily="49" charset="0"/>
                </a:rPr>
                <a:t>t</a:t>
              </a:r>
              <a:r>
                <a:rPr lang="en-US" altLang="en-US">
                  <a:ea typeface="Times New Roman" pitchFamily="18" charset="0"/>
                  <a:cs typeface="Courier New" pitchFamily="49" charset="0"/>
                  <a:sym typeface="Symbol" pitchFamily="18" charset="2"/>
                </a:rPr>
                <a:t> = 2</a:t>
              </a:r>
              <a:r>
                <a:rPr lang="en-US" altLang="en-US" i="1">
                  <a:solidFill>
                    <a:srgbClr val="000000"/>
                  </a:solidFill>
                  <a:ea typeface="Times New Roman" pitchFamily="18" charset="0"/>
                  <a:cs typeface="Courier New" pitchFamily="49" charset="0"/>
                </a:rPr>
                <a:t>D</a:t>
              </a:r>
              <a:r>
                <a:rPr lang="en-US" altLang="en-US" baseline="-25000">
                  <a:solidFill>
                    <a:srgbClr val="000000"/>
                  </a:solidFill>
                  <a:ea typeface="Times New Roman" pitchFamily="18" charset="0"/>
                  <a:cs typeface="Courier New" pitchFamily="49" charset="0"/>
                </a:rPr>
                <a:t>  </a:t>
              </a:r>
              <a:r>
                <a:rPr lang="en-US" altLang="en-US" i="1">
                  <a:solidFill>
                    <a:srgbClr val="000000"/>
                  </a:solidFill>
                  <a:ea typeface="Times New Roman" pitchFamily="18" charset="0"/>
                  <a:cs typeface="Courier New" pitchFamily="49" charset="0"/>
                </a:rPr>
                <a:t>/ c</a:t>
              </a:r>
              <a:endParaRPr lang="en-US" altLang="en-US" baseline="30000">
                <a:solidFill>
                  <a:srgbClr val="000000"/>
                </a:solidFill>
                <a:ea typeface="Times New Roman" pitchFamily="18" charset="0"/>
                <a:cs typeface="Courier New" pitchFamily="49" charset="0"/>
              </a:endParaRPr>
            </a:p>
          </p:txBody>
        </p:sp>
      </p:grpSp>
      <p:grpSp>
        <p:nvGrpSpPr>
          <p:cNvPr id="3" name="Group 23"/>
          <p:cNvGrpSpPr>
            <a:grpSpLocks/>
          </p:cNvGrpSpPr>
          <p:nvPr/>
        </p:nvGrpSpPr>
        <p:grpSpPr bwMode="auto">
          <a:xfrm>
            <a:off x="873125" y="1784350"/>
            <a:ext cx="7369175" cy="457200"/>
            <a:chOff x="510" y="3951"/>
            <a:chExt cx="4642" cy="288"/>
          </a:xfrm>
        </p:grpSpPr>
        <p:sp>
          <p:nvSpPr>
            <p:cNvPr id="20487" name="Text Box 24"/>
            <p:cNvSpPr txBox="1">
              <a:spLocks noChangeArrowheads="1"/>
            </p:cNvSpPr>
            <p:nvPr/>
          </p:nvSpPr>
          <p:spPr bwMode="auto">
            <a:xfrm>
              <a:off x="2906" y="3951"/>
              <a:ext cx="2244"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light clock time in S</a:t>
              </a:r>
              <a:r>
                <a:rPr lang="en-US" altLang="en-US" baseline="-25000">
                  <a:solidFill>
                    <a:schemeClr val="bg1"/>
                  </a:solidFill>
                </a:rPr>
                <a:t>0</a:t>
              </a:r>
              <a:endParaRPr lang="en-US" altLang="en-US">
                <a:solidFill>
                  <a:schemeClr val="bg1"/>
                </a:solidFill>
              </a:endParaRPr>
            </a:p>
          </p:txBody>
        </p:sp>
        <p:sp>
          <p:nvSpPr>
            <p:cNvPr id="20488" name="Rectangle 25"/>
            <p:cNvSpPr>
              <a:spLocks noChangeArrowheads="1"/>
            </p:cNvSpPr>
            <p:nvPr/>
          </p:nvSpPr>
          <p:spPr bwMode="auto">
            <a:xfrm>
              <a:off x="510" y="3953"/>
              <a:ext cx="4642" cy="285"/>
            </a:xfrm>
            <a:prstGeom prst="rect">
              <a:avLst/>
            </a:prstGeom>
            <a:noFill/>
            <a:ln w="12700">
              <a:solidFill>
                <a:schemeClr val="tx1"/>
              </a:solidFill>
              <a:miter lim="800000"/>
              <a:headEnd/>
              <a:tailEnd/>
            </a:ln>
          </p:spPr>
          <p:txBody>
            <a:bodyPr wrap="none" anchor="ctr"/>
            <a:lstStyle/>
            <a:p>
              <a:endParaRPr lang="en-US" altLang="en-US"/>
            </a:p>
          </p:txBody>
        </p:sp>
        <p:sp>
          <p:nvSpPr>
            <p:cNvPr id="20489" name="Rectangle 26"/>
            <p:cNvSpPr>
              <a:spLocks noChangeArrowheads="1"/>
            </p:cNvSpPr>
            <p:nvPr/>
          </p:nvSpPr>
          <p:spPr bwMode="auto">
            <a:xfrm>
              <a:off x="679" y="3960"/>
              <a:ext cx="2297" cy="202"/>
            </a:xfrm>
            <a:prstGeom prst="rect">
              <a:avLst/>
            </a:prstGeom>
            <a:noFill/>
            <a:ln w="9525">
              <a:noFill/>
              <a:miter lim="800000"/>
              <a:headEnd/>
              <a:tailEnd/>
            </a:ln>
          </p:spPr>
          <p:txBody>
            <a:bodyPr/>
            <a:lstStyle/>
            <a:p>
              <a:pPr eaLnBrk="0" hangingPunct="0">
                <a:lnSpc>
                  <a:spcPct val="90000"/>
                </a:lnSpc>
                <a:spcBef>
                  <a:spcPct val="20000"/>
                </a:spcBef>
              </a:pPr>
              <a:r>
                <a:rPr lang="en-US" altLang="en-US">
                  <a:solidFill>
                    <a:srgbClr val="000000"/>
                  </a:solidFill>
                  <a:ea typeface="Times New Roman" pitchFamily="18" charset="0"/>
                  <a:cs typeface="Courier New" pitchFamily="49" charset="0"/>
                </a:rPr>
                <a:t>∆</a:t>
              </a:r>
              <a:r>
                <a:rPr lang="en-US" altLang="en-US" i="1">
                  <a:solidFill>
                    <a:srgbClr val="000000"/>
                  </a:solidFill>
                  <a:ea typeface="Times New Roman" pitchFamily="18" charset="0"/>
                  <a:cs typeface="Courier New" pitchFamily="49" charset="0"/>
                </a:rPr>
                <a:t>t</a:t>
              </a:r>
              <a:r>
                <a:rPr lang="en-US" altLang="en-US" baseline="-25000">
                  <a:solidFill>
                    <a:srgbClr val="000000"/>
                  </a:solidFill>
                  <a:ea typeface="Times New Roman" pitchFamily="18" charset="0"/>
                  <a:cs typeface="Courier New" pitchFamily="49" charset="0"/>
                </a:rPr>
                <a:t>0</a:t>
              </a:r>
              <a:r>
                <a:rPr lang="en-US" altLang="en-US">
                  <a:ea typeface="Times New Roman" pitchFamily="18" charset="0"/>
                  <a:cs typeface="Courier New" pitchFamily="49" charset="0"/>
                  <a:sym typeface="Symbol" pitchFamily="18" charset="2"/>
                </a:rPr>
                <a:t> = 2</a:t>
              </a:r>
              <a:r>
                <a:rPr lang="en-US" altLang="en-US" i="1">
                  <a:solidFill>
                    <a:srgbClr val="000000"/>
                  </a:solidFill>
                  <a:ea typeface="Times New Roman" pitchFamily="18" charset="0"/>
                  <a:cs typeface="Courier New" pitchFamily="49" charset="0"/>
                </a:rPr>
                <a:t>L</a:t>
              </a:r>
              <a:r>
                <a:rPr lang="en-US" altLang="en-US" baseline="-25000">
                  <a:solidFill>
                    <a:srgbClr val="000000"/>
                  </a:solidFill>
                  <a:ea typeface="Times New Roman" pitchFamily="18" charset="0"/>
                  <a:cs typeface="Courier New" pitchFamily="49" charset="0"/>
                </a:rPr>
                <a:t>  </a:t>
              </a:r>
              <a:r>
                <a:rPr lang="en-US" altLang="en-US" i="1">
                  <a:solidFill>
                    <a:srgbClr val="000000"/>
                  </a:solidFill>
                  <a:ea typeface="Times New Roman" pitchFamily="18" charset="0"/>
                  <a:cs typeface="Courier New" pitchFamily="49" charset="0"/>
                </a:rPr>
                <a:t>/</a:t>
              </a:r>
              <a:r>
                <a:rPr lang="en-US" altLang="en-US">
                  <a:solidFill>
                    <a:srgbClr val="000000"/>
                  </a:solidFill>
                  <a:ea typeface="Times New Roman" pitchFamily="18" charset="0"/>
                  <a:cs typeface="Courier New" pitchFamily="49" charset="0"/>
                </a:rPr>
                <a:t> </a:t>
              </a:r>
              <a:r>
                <a:rPr lang="en-US" altLang="en-US" i="1">
                  <a:solidFill>
                    <a:srgbClr val="000000"/>
                  </a:solidFill>
                  <a:ea typeface="Times New Roman" pitchFamily="18" charset="0"/>
                  <a:cs typeface="Courier New" pitchFamily="49" charset="0"/>
                </a:rPr>
                <a:t>c</a:t>
              </a:r>
              <a:r>
                <a:rPr lang="en-US" altLang="en-US" baseline="-25000">
                  <a:solidFill>
                    <a:srgbClr val="000000"/>
                  </a:solidFill>
                  <a:ea typeface="Times New Roman" pitchFamily="18" charset="0"/>
                  <a:cs typeface="Courier New" pitchFamily="49" charset="0"/>
                </a:rPr>
                <a:t>0</a:t>
              </a:r>
              <a:endParaRPr lang="en-US" altLang="en-US" baseline="30000">
                <a:solidFill>
                  <a:srgbClr val="000000"/>
                </a:solidFill>
                <a:ea typeface="Times New Roman" pitchFamily="18" charset="0"/>
                <a:cs typeface="Courier New" pitchFamily="49" charset="0"/>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69634">
                                            <p:txEl>
                                              <p:pRg st="3" end="3"/>
                                            </p:txEl>
                                          </p:spTgt>
                                        </p:tgtEl>
                                        <p:attrNameLst>
                                          <p:attrName>style.visibility</p:attrName>
                                        </p:attrNameLst>
                                      </p:cBhvr>
                                      <p:to>
                                        <p:strVal val="visible"/>
                                      </p:to>
                                    </p:set>
                                    <p:anim calcmode="lin" valueType="num">
                                      <p:cBhvr additive="base">
                                        <p:cTn id="21" dur="500" fill="hold"/>
                                        <p:tgtEl>
                                          <p:spTgt spid="6963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963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69634">
                                            <p:txEl>
                                              <p:pRg st="4" end="4"/>
                                            </p:txEl>
                                          </p:spTgt>
                                        </p:tgtEl>
                                        <p:attrNameLst>
                                          <p:attrName>style.visibility</p:attrName>
                                        </p:attrNameLst>
                                      </p:cBhvr>
                                      <p:to>
                                        <p:strVal val="visible"/>
                                      </p:to>
                                    </p:set>
                                    <p:anim calcmode="lin" valueType="num">
                                      <p:cBhvr additive="base">
                                        <p:cTn id="27" dur="500" fill="hold"/>
                                        <p:tgtEl>
                                          <p:spTgt spid="6963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963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69634">
                                            <p:txEl>
                                              <p:pRg st="5" end="5"/>
                                            </p:txEl>
                                          </p:spTgt>
                                        </p:tgtEl>
                                        <p:attrNameLst>
                                          <p:attrName>style.visibility</p:attrName>
                                        </p:attrNameLst>
                                      </p:cBhvr>
                                      <p:to>
                                        <p:strVal val="visible"/>
                                      </p:to>
                                    </p:set>
                                    <p:anim calcmode="lin" valueType="num">
                                      <p:cBhvr additive="base">
                                        <p:cTn id="33" dur="500" fill="hold"/>
                                        <p:tgtEl>
                                          <p:spTgt spid="6963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963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69634">
                                            <p:txEl>
                                              <p:pRg st="6" end="6"/>
                                            </p:txEl>
                                          </p:spTgt>
                                        </p:tgtEl>
                                        <p:attrNameLst>
                                          <p:attrName>style.visibility</p:attrName>
                                        </p:attrNameLst>
                                      </p:cBhvr>
                                      <p:to>
                                        <p:strVal val="visible"/>
                                      </p:to>
                                    </p:set>
                                    <p:anim calcmode="lin" valueType="num">
                                      <p:cBhvr additive="base">
                                        <p:cTn id="39" dur="500" fill="hold"/>
                                        <p:tgtEl>
                                          <p:spTgt spid="69634">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963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69634">
                                            <p:txEl>
                                              <p:pRg st="7" end="7"/>
                                            </p:txEl>
                                          </p:spTgt>
                                        </p:tgtEl>
                                        <p:attrNameLst>
                                          <p:attrName>style.visibility</p:attrName>
                                        </p:attrNameLst>
                                      </p:cBhvr>
                                      <p:to>
                                        <p:strVal val="visible"/>
                                      </p:to>
                                    </p:set>
                                    <p:anim calcmode="lin" valueType="num">
                                      <p:cBhvr additive="base">
                                        <p:cTn id="45" dur="500" fill="hold"/>
                                        <p:tgtEl>
                                          <p:spTgt spid="69634">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963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69644">
                                            <p:txEl>
                                              <p:pRg st="1" end="1"/>
                                            </p:txEl>
                                          </p:spTgt>
                                        </p:tgtEl>
                                        <p:attrNameLst>
                                          <p:attrName>style.visibility</p:attrName>
                                        </p:attrNameLst>
                                      </p:cBhvr>
                                      <p:to>
                                        <p:strVal val="visible"/>
                                      </p:to>
                                    </p:set>
                                    <p:anim calcmode="lin" valueType="num">
                                      <p:cBhvr additive="base">
                                        <p:cTn id="51" dur="500" fill="hold"/>
                                        <p:tgtEl>
                                          <p:spTgt spid="69644">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964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2260600"/>
          </a:xfrm>
          <a:prstGeom prst="rect">
            <a:avLst/>
          </a:prstGeom>
          <a:solidFill>
            <a:srgbClr val="EAEAEA"/>
          </a:solidFill>
          <a:ln w="9525">
            <a:noFill/>
            <a:miter lim="800000"/>
            <a:headEnd/>
            <a:tailEnd/>
          </a:ln>
        </p:spPr>
        <p:txBody>
          <a:bodyPr/>
          <a:lstStyle/>
          <a:p>
            <a:pPr marL="625475" indent="-625475" eaLnBrk="0" hangingPunct="0">
              <a:spcBef>
                <a:spcPct val="20000"/>
              </a:spcBef>
            </a:pPr>
            <a:r>
              <a:rPr lang="en-US" altLang="en-US" b="1">
                <a:solidFill>
                  <a:srgbClr val="000000"/>
                </a:solidFill>
              </a:rPr>
              <a:t>Nature of science: </a:t>
            </a:r>
            <a:r>
              <a:rPr lang="en-US" altLang="en-US">
                <a:solidFill>
                  <a:srgbClr val="000000"/>
                </a:solidFill>
              </a:rPr>
              <a:t>Pure science: Einstein based his theory of relativity on two postulates and deduced the rest by mathematical analysis. The first postulate integrates all of the laws of physics including the laws of electromagnetism, not only Newton’s laws of mechanics. </a:t>
            </a:r>
          </a:p>
        </p:txBody>
      </p:sp>
      <p:sp>
        <p:nvSpPr>
          <p:cNvPr id="3075"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A: Relativity</a:t>
            </a:r>
            <a:br>
              <a:rPr lang="en-US" altLang="en-US" sz="2800" b="1" smtClean="0"/>
            </a:br>
            <a:r>
              <a:rPr lang="en-US" altLang="en-US" sz="2800" smtClean="0">
                <a:solidFill>
                  <a:schemeClr val="tx1"/>
                </a:solidFill>
              </a:rPr>
              <a:t>A.2 – Lorentz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ChangeArrowheads="1"/>
          </p:cNvSpPr>
          <p:nvPr/>
        </p:nvSpPr>
        <p:spPr bwMode="auto">
          <a:xfrm>
            <a:off x="682625" y="5708650"/>
            <a:ext cx="7764463" cy="1149350"/>
          </a:xfrm>
          <a:prstGeom prst="rect">
            <a:avLst/>
          </a:prstGeom>
          <a:solidFill>
            <a:srgbClr val="FFCCCC"/>
          </a:solidFill>
          <a:ln w="9525">
            <a:noFill/>
            <a:miter lim="800000"/>
            <a:headEnd/>
            <a:tailEnd/>
          </a:ln>
        </p:spPr>
        <p:txBody>
          <a:bodyPr/>
          <a:lstStyle/>
          <a:p>
            <a:pPr eaLnBrk="0" hangingPunct="0"/>
            <a:r>
              <a:rPr lang="en-US" altLang="en-US" b="1" i="1"/>
              <a:t>FYI</a:t>
            </a:r>
          </a:p>
          <a:p>
            <a:pPr eaLnBrk="0" hangingPunct="0"/>
            <a:r>
              <a:rPr lang="en-US" altLang="en-US" b="1">
                <a:sym typeface="Symbol" pitchFamily="18" charset="2"/>
              </a:rPr>
              <a:t></a:t>
            </a:r>
            <a:r>
              <a:rPr lang="en-US" altLang="en-US">
                <a:sym typeface="Symbol" pitchFamily="18" charset="2"/>
              </a:rPr>
              <a:t>Newton’s belief in absolute time is incorrect! Time elapses differently in different inertial reference frames!</a:t>
            </a:r>
          </a:p>
        </p:txBody>
      </p:sp>
      <p:sp>
        <p:nvSpPr>
          <p:cNvPr id="71682" name="Rectangle 2"/>
          <p:cNvSpPr>
            <a:spLocks noChangeArrowheads="1"/>
          </p:cNvSpPr>
          <p:nvPr/>
        </p:nvSpPr>
        <p:spPr bwMode="auto">
          <a:xfrm>
            <a:off x="685800" y="1338263"/>
            <a:ext cx="7772400" cy="44132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Time dilation</a:t>
            </a:r>
            <a:r>
              <a:rPr lang="en-US" altLang="en-US">
                <a:solidFill>
                  <a:srgbClr val="333399"/>
                </a:solidFill>
              </a:rPr>
              <a:t> – the 2</a:t>
            </a:r>
            <a:r>
              <a:rPr lang="en-US" altLang="en-US" baseline="30000">
                <a:solidFill>
                  <a:srgbClr val="333399"/>
                </a:solidFill>
              </a:rPr>
              <a:t>nd</a:t>
            </a:r>
            <a:r>
              <a:rPr lang="en-US" altLang="en-US">
                <a:solidFill>
                  <a:srgbClr val="333399"/>
                </a:solidFill>
              </a:rPr>
              <a:t> postulate</a:t>
            </a:r>
            <a:endParaRPr lang="en-US" altLang="en-US" sz="2000">
              <a:solidFill>
                <a:srgbClr val="000000"/>
              </a:solidFill>
              <a:latin typeface="Courier New" pitchFamily="49" charset="0"/>
              <a:cs typeface="Times New Roman" pitchFamily="18" charset="0"/>
            </a:endParaRP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According to Newton </a:t>
            </a:r>
            <a:r>
              <a:rPr lang="en-US" altLang="en-US">
                <a:solidFill>
                  <a:schemeClr val="hlink"/>
                </a:solidFill>
                <a:cs typeface="Times New Roman" pitchFamily="18" charset="0"/>
              </a:rPr>
              <a:t>"Absolute, true time, of                  itself and from its own nature, flows equably               without relation to anything external."</a:t>
            </a: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Thus for Newton, ∆</a:t>
            </a:r>
            <a:r>
              <a:rPr lang="en-US" altLang="en-US" i="1">
                <a:solidFill>
                  <a:srgbClr val="000000"/>
                </a:solidFill>
                <a:cs typeface="Times New Roman" pitchFamily="18" charset="0"/>
              </a:rPr>
              <a:t>t</a:t>
            </a:r>
            <a:r>
              <a:rPr lang="en-US" altLang="en-US" i="1">
                <a:solidFill>
                  <a:srgbClr val="000000"/>
                </a:solidFill>
                <a:cs typeface="Courier New" pitchFamily="49" charset="0"/>
              </a:rPr>
              <a:t> </a:t>
            </a:r>
            <a:r>
              <a:rPr lang="en-US" altLang="en-US">
                <a:solidFill>
                  <a:srgbClr val="000000"/>
                </a:solidFill>
                <a:cs typeface="Courier New" pitchFamily="49" charset="0"/>
              </a:rPr>
              <a:t>=</a:t>
            </a:r>
            <a:r>
              <a:rPr lang="en-US" altLang="en-US" i="1">
                <a:solidFill>
                  <a:srgbClr val="000000"/>
                </a:solidFill>
                <a:cs typeface="Courier New" pitchFamily="49" charset="0"/>
              </a:rPr>
              <a:t> </a:t>
            </a:r>
            <a:r>
              <a:rPr lang="en-US" altLang="en-US">
                <a:solidFill>
                  <a:srgbClr val="000000"/>
                </a:solidFill>
                <a:cs typeface="Times New Roman" pitchFamily="18" charset="0"/>
              </a:rPr>
              <a:t>∆</a:t>
            </a:r>
            <a:r>
              <a:rPr lang="en-US" altLang="en-US" i="1">
                <a:solidFill>
                  <a:srgbClr val="000000"/>
                </a:solidFill>
                <a:cs typeface="Times New Roman" pitchFamily="18" charset="0"/>
              </a:rPr>
              <a:t>t</a:t>
            </a:r>
            <a:r>
              <a:rPr lang="en-US" altLang="en-US" baseline="-25000">
                <a:solidFill>
                  <a:srgbClr val="000000"/>
                </a:solidFill>
                <a:cs typeface="Courier New" pitchFamily="49" charset="0"/>
              </a:rPr>
              <a:t>0</a:t>
            </a:r>
            <a:r>
              <a:rPr lang="en-US" altLang="en-US">
                <a:solidFill>
                  <a:srgbClr val="000000"/>
                </a:solidFill>
                <a:cs typeface="Courier New" pitchFamily="49" charset="0"/>
              </a:rPr>
              <a:t>, regardless of speed.</a:t>
            </a: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From </a:t>
            </a:r>
            <a:r>
              <a:rPr lang="en-US" altLang="en-US">
                <a:solidFill>
                  <a:srgbClr val="000000"/>
                </a:solidFill>
                <a:cs typeface="Courier New" pitchFamily="49" charset="0"/>
              </a:rPr>
              <a:t>(</a:t>
            </a:r>
            <a:r>
              <a:rPr lang="en-US" altLang="en-US" i="1">
                <a:solidFill>
                  <a:srgbClr val="000000"/>
                </a:solidFill>
                <a:cs typeface="Courier New" pitchFamily="49" charset="0"/>
              </a:rPr>
              <a:t>c</a:t>
            </a:r>
            <a:r>
              <a:rPr lang="en-US" altLang="en-US">
                <a:solidFill>
                  <a:srgbClr val="000000"/>
                </a:solidFill>
                <a:cs typeface="Times New Roman" pitchFamily="18" charset="0"/>
              </a:rPr>
              <a:t>∆</a:t>
            </a:r>
            <a:r>
              <a:rPr lang="en-US" altLang="en-US" i="1">
                <a:solidFill>
                  <a:srgbClr val="000000"/>
                </a:solidFill>
                <a:cs typeface="Times New Roman" pitchFamily="18" charset="0"/>
              </a:rPr>
              <a:t>t</a:t>
            </a:r>
            <a:r>
              <a:rPr lang="en-US" altLang="en-US">
                <a:solidFill>
                  <a:srgbClr val="000000"/>
                </a:solidFill>
                <a:cs typeface="Courier New" pitchFamily="49" charset="0"/>
              </a:rPr>
              <a:t>)</a:t>
            </a:r>
            <a:r>
              <a:rPr lang="en-US" altLang="en-US" baseline="30000">
                <a:solidFill>
                  <a:srgbClr val="000000"/>
                </a:solidFill>
                <a:cs typeface="Courier New" pitchFamily="49" charset="0"/>
              </a:rPr>
              <a:t>2</a:t>
            </a:r>
            <a:r>
              <a:rPr lang="en-US" altLang="en-US">
                <a:solidFill>
                  <a:srgbClr val="000000"/>
                </a:solidFill>
                <a:cs typeface="Courier New" pitchFamily="49" charset="0"/>
              </a:rPr>
              <a:t> = (</a:t>
            </a:r>
            <a:r>
              <a:rPr lang="en-US" altLang="en-US" i="1">
                <a:solidFill>
                  <a:srgbClr val="000000"/>
                </a:solidFill>
                <a:cs typeface="Courier New" pitchFamily="49" charset="0"/>
              </a:rPr>
              <a:t>c</a:t>
            </a:r>
            <a:r>
              <a:rPr lang="en-US" altLang="en-US" baseline="-25000">
                <a:solidFill>
                  <a:srgbClr val="000000"/>
                </a:solidFill>
                <a:cs typeface="Courier New" pitchFamily="49" charset="0"/>
              </a:rPr>
              <a:t>0</a:t>
            </a:r>
            <a:r>
              <a:rPr lang="en-US" altLang="en-US">
                <a:solidFill>
                  <a:srgbClr val="000000"/>
                </a:solidFill>
                <a:cs typeface="Times New Roman" pitchFamily="18" charset="0"/>
              </a:rPr>
              <a:t>∆</a:t>
            </a:r>
            <a:r>
              <a:rPr lang="en-US" altLang="en-US" i="1">
                <a:solidFill>
                  <a:srgbClr val="000000"/>
                </a:solidFill>
                <a:cs typeface="Times New Roman" pitchFamily="18" charset="0"/>
              </a:rPr>
              <a:t>t</a:t>
            </a:r>
            <a:r>
              <a:rPr lang="en-US" altLang="en-US" baseline="-25000">
                <a:solidFill>
                  <a:srgbClr val="000000"/>
                </a:solidFill>
                <a:cs typeface="Times New Roman" pitchFamily="18" charset="0"/>
              </a:rPr>
              <a:t>0</a:t>
            </a:r>
            <a:r>
              <a:rPr lang="en-US" altLang="en-US">
                <a:solidFill>
                  <a:srgbClr val="000000"/>
                </a:solidFill>
                <a:cs typeface="Courier New" pitchFamily="49" charset="0"/>
              </a:rPr>
              <a:t>)</a:t>
            </a:r>
            <a:r>
              <a:rPr lang="en-US" altLang="en-US" baseline="30000">
                <a:solidFill>
                  <a:srgbClr val="000000"/>
                </a:solidFill>
                <a:cs typeface="Courier New" pitchFamily="49" charset="0"/>
              </a:rPr>
              <a:t>2</a:t>
            </a:r>
            <a:r>
              <a:rPr lang="en-US" altLang="en-US">
                <a:solidFill>
                  <a:srgbClr val="000000"/>
                </a:solidFill>
                <a:cs typeface="Courier New" pitchFamily="49" charset="0"/>
              </a:rPr>
              <a:t> + (</a:t>
            </a:r>
            <a:r>
              <a:rPr lang="en-US" altLang="en-US" i="1">
                <a:solidFill>
                  <a:srgbClr val="000000"/>
                </a:solidFill>
                <a:cs typeface="Times New Roman" pitchFamily="18" charset="0"/>
              </a:rPr>
              <a:t>v</a:t>
            </a:r>
            <a:r>
              <a:rPr lang="en-US" altLang="en-US">
                <a:solidFill>
                  <a:srgbClr val="000000"/>
                </a:solidFill>
                <a:cs typeface="Times New Roman" pitchFamily="18" charset="0"/>
              </a:rPr>
              <a:t>∆</a:t>
            </a:r>
            <a:r>
              <a:rPr lang="en-US" altLang="en-US" i="1">
                <a:solidFill>
                  <a:srgbClr val="000000"/>
                </a:solidFill>
                <a:cs typeface="Courier New" pitchFamily="49" charset="0"/>
              </a:rPr>
              <a:t>t</a:t>
            </a:r>
            <a:r>
              <a:rPr lang="en-US" altLang="en-US">
                <a:solidFill>
                  <a:srgbClr val="000000"/>
                </a:solidFill>
                <a:cs typeface="Courier New" pitchFamily="49" charset="0"/>
              </a:rPr>
              <a:t>)</a:t>
            </a:r>
            <a:r>
              <a:rPr lang="en-US" altLang="en-US" baseline="30000">
                <a:solidFill>
                  <a:srgbClr val="000000"/>
                </a:solidFill>
                <a:cs typeface="Courier New" pitchFamily="49" charset="0"/>
              </a:rPr>
              <a:t>2</a:t>
            </a:r>
            <a:r>
              <a:rPr lang="en-US" altLang="en-US">
                <a:solidFill>
                  <a:srgbClr val="000000"/>
                </a:solidFill>
                <a:cs typeface="Courier New" pitchFamily="49" charset="0"/>
              </a:rPr>
              <a:t>, then, we can                cancel the times and we arrive at </a:t>
            </a:r>
            <a:r>
              <a:rPr lang="en-US" altLang="en-US" i="1">
                <a:solidFill>
                  <a:srgbClr val="000000"/>
                </a:solidFill>
                <a:cs typeface="Courier New" pitchFamily="49" charset="0"/>
              </a:rPr>
              <a:t>c</a:t>
            </a:r>
            <a:r>
              <a:rPr lang="en-US" altLang="en-US" baseline="30000">
                <a:solidFill>
                  <a:srgbClr val="000000"/>
                </a:solidFill>
                <a:cs typeface="Courier New" pitchFamily="49" charset="0"/>
              </a:rPr>
              <a:t>2</a:t>
            </a:r>
            <a:r>
              <a:rPr lang="en-US" altLang="en-US">
                <a:solidFill>
                  <a:srgbClr val="000000"/>
                </a:solidFill>
                <a:cs typeface="Courier New" pitchFamily="49" charset="0"/>
              </a:rPr>
              <a:t> = </a:t>
            </a:r>
            <a:r>
              <a:rPr lang="en-US" altLang="en-US" i="1">
                <a:solidFill>
                  <a:srgbClr val="000000"/>
                </a:solidFill>
                <a:cs typeface="Courier New" pitchFamily="49" charset="0"/>
              </a:rPr>
              <a:t>c</a:t>
            </a:r>
            <a:r>
              <a:rPr lang="en-US" altLang="en-US" baseline="-25000">
                <a:solidFill>
                  <a:srgbClr val="000000"/>
                </a:solidFill>
                <a:cs typeface="Courier New" pitchFamily="49" charset="0"/>
              </a:rPr>
              <a:t>0</a:t>
            </a:r>
            <a:r>
              <a:rPr lang="en-US" altLang="en-US" baseline="30000">
                <a:solidFill>
                  <a:srgbClr val="000000"/>
                </a:solidFill>
                <a:cs typeface="Courier New" pitchFamily="49" charset="0"/>
              </a:rPr>
              <a:t>2</a:t>
            </a:r>
            <a:r>
              <a:rPr lang="en-US" altLang="en-US">
                <a:solidFill>
                  <a:srgbClr val="000000"/>
                </a:solidFill>
                <a:cs typeface="Courier New" pitchFamily="49" charset="0"/>
              </a:rPr>
              <a:t> + </a:t>
            </a:r>
            <a:r>
              <a:rPr lang="en-US" altLang="en-US" i="1">
                <a:solidFill>
                  <a:srgbClr val="000000"/>
                </a:solidFill>
                <a:cs typeface="Times New Roman" pitchFamily="18" charset="0"/>
              </a:rPr>
              <a:t>v</a:t>
            </a:r>
            <a:r>
              <a:rPr lang="en-US" altLang="en-US" baseline="30000">
                <a:solidFill>
                  <a:srgbClr val="000000"/>
                </a:solidFill>
                <a:cs typeface="Courier New" pitchFamily="49" charset="0"/>
              </a:rPr>
              <a:t>2</a:t>
            </a:r>
            <a:r>
              <a:rPr lang="en-US" altLang="en-US">
                <a:solidFill>
                  <a:srgbClr val="000000"/>
                </a:solidFill>
                <a:cs typeface="Courier New" pitchFamily="49" charset="0"/>
              </a:rPr>
              <a:t>,              which shows that </a:t>
            </a:r>
            <a:r>
              <a:rPr lang="en-US" altLang="en-US" i="1">
                <a:solidFill>
                  <a:srgbClr val="000000"/>
                </a:solidFill>
                <a:cs typeface="Courier New" pitchFamily="49" charset="0"/>
              </a:rPr>
              <a:t>c</a:t>
            </a:r>
            <a:r>
              <a:rPr lang="en-US" altLang="en-US">
                <a:solidFill>
                  <a:srgbClr val="000000"/>
                </a:solidFill>
                <a:cs typeface="Courier New" pitchFamily="49" charset="0"/>
              </a:rPr>
              <a:t> is greater than </a:t>
            </a:r>
            <a:r>
              <a:rPr lang="en-US" altLang="en-US" i="1">
                <a:solidFill>
                  <a:srgbClr val="000000"/>
                </a:solidFill>
                <a:cs typeface="Courier New" pitchFamily="49" charset="0"/>
              </a:rPr>
              <a:t>c</a:t>
            </a:r>
            <a:r>
              <a:rPr lang="en-US" altLang="en-US" baseline="-25000">
                <a:solidFill>
                  <a:srgbClr val="000000"/>
                </a:solidFill>
                <a:cs typeface="Courier New" pitchFamily="49" charset="0"/>
              </a:rPr>
              <a:t>0</a:t>
            </a:r>
            <a:r>
              <a:rPr lang="en-US" altLang="en-US">
                <a:solidFill>
                  <a:srgbClr val="000000"/>
                </a:solidFill>
                <a:cs typeface="Courier New" pitchFamily="49" charset="0"/>
              </a:rPr>
              <a:t>.</a:t>
            </a: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This is in violation of Einstein’s 2</a:t>
            </a:r>
            <a:r>
              <a:rPr lang="en-US" altLang="en-US" baseline="30000">
                <a:solidFill>
                  <a:srgbClr val="000000"/>
                </a:solidFill>
                <a:cs typeface="Times New Roman" pitchFamily="18" charset="0"/>
              </a:rPr>
              <a:t>nd</a:t>
            </a:r>
            <a:r>
              <a:rPr lang="en-US" altLang="en-US">
                <a:solidFill>
                  <a:srgbClr val="000000"/>
                </a:solidFill>
                <a:cs typeface="Times New Roman" pitchFamily="18" charset="0"/>
              </a:rPr>
              <a:t> postulate,          which says that the speed of light is the </a:t>
            </a:r>
            <a:r>
              <a:rPr lang="en-US" altLang="en-US" i="1">
                <a:solidFill>
                  <a:srgbClr val="000000"/>
                </a:solidFill>
                <a:cs typeface="Times New Roman" pitchFamily="18" charset="0"/>
              </a:rPr>
              <a:t>same</a:t>
            </a:r>
            <a:r>
              <a:rPr lang="en-US" altLang="en-US">
                <a:solidFill>
                  <a:srgbClr val="000000"/>
                </a:solidFill>
                <a:cs typeface="Times New Roman" pitchFamily="18" charset="0"/>
              </a:rPr>
              <a:t>                     in </a:t>
            </a:r>
            <a:r>
              <a:rPr lang="en-US" altLang="en-US" i="1">
                <a:solidFill>
                  <a:srgbClr val="000000"/>
                </a:solidFill>
                <a:cs typeface="Times New Roman" pitchFamily="18" charset="0"/>
              </a:rPr>
              <a:t>all</a:t>
            </a:r>
            <a:r>
              <a:rPr lang="en-US" altLang="en-US">
                <a:solidFill>
                  <a:srgbClr val="000000"/>
                </a:solidFill>
                <a:cs typeface="Times New Roman" pitchFamily="18" charset="0"/>
              </a:rPr>
              <a:t> IRFs.</a:t>
            </a:r>
          </a:p>
        </p:txBody>
      </p:sp>
      <p:sp>
        <p:nvSpPr>
          <p:cNvPr id="71685" name="Line 5"/>
          <p:cNvSpPr>
            <a:spLocks noChangeShapeType="1"/>
          </p:cNvSpPr>
          <p:nvPr/>
        </p:nvSpPr>
        <p:spPr bwMode="auto">
          <a:xfrm flipV="1">
            <a:off x="3248025" y="3103563"/>
            <a:ext cx="1130300" cy="107950"/>
          </a:xfrm>
          <a:prstGeom prst="line">
            <a:avLst/>
          </a:prstGeom>
          <a:noFill/>
          <a:ln w="19050">
            <a:solidFill>
              <a:srgbClr val="FF0000"/>
            </a:solidFill>
            <a:round/>
            <a:headEnd/>
            <a:tailEnd/>
          </a:ln>
        </p:spPr>
        <p:txBody>
          <a:bodyPr/>
          <a:lstStyle/>
          <a:p>
            <a:endParaRPr lang="en-US"/>
          </a:p>
        </p:txBody>
      </p:sp>
      <p:sp>
        <p:nvSpPr>
          <p:cNvPr id="71686" name="Line 6"/>
          <p:cNvSpPr>
            <a:spLocks noChangeShapeType="1"/>
          </p:cNvSpPr>
          <p:nvPr/>
        </p:nvSpPr>
        <p:spPr bwMode="auto">
          <a:xfrm flipV="1">
            <a:off x="5308600" y="3914775"/>
            <a:ext cx="1671638" cy="93663"/>
          </a:xfrm>
          <a:prstGeom prst="line">
            <a:avLst/>
          </a:prstGeom>
          <a:noFill/>
          <a:ln w="19050">
            <a:solidFill>
              <a:srgbClr val="FF0000"/>
            </a:solidFill>
            <a:round/>
            <a:headEnd/>
            <a:tailEnd/>
          </a:ln>
        </p:spPr>
        <p:txBody>
          <a:bodyPr/>
          <a:lstStyle/>
          <a:p>
            <a:endParaRPr lang="en-US"/>
          </a:p>
        </p:txBody>
      </p:sp>
      <p:sp>
        <p:nvSpPr>
          <p:cNvPr id="71687" name="Line 7"/>
          <p:cNvSpPr>
            <a:spLocks noChangeShapeType="1"/>
          </p:cNvSpPr>
          <p:nvPr/>
        </p:nvSpPr>
        <p:spPr bwMode="auto">
          <a:xfrm flipV="1">
            <a:off x="776288" y="1931988"/>
            <a:ext cx="6221412" cy="863600"/>
          </a:xfrm>
          <a:prstGeom prst="line">
            <a:avLst/>
          </a:prstGeom>
          <a:noFill/>
          <a:ln w="19050">
            <a:solidFill>
              <a:srgbClr val="FF0000"/>
            </a:solidFill>
            <a:round/>
            <a:headEnd/>
            <a:tailEnd/>
          </a:ln>
        </p:spPr>
        <p:txBody>
          <a:bodyPr/>
          <a:lstStyle/>
          <a:p>
            <a:endParaRPr lang="en-US"/>
          </a:p>
        </p:txBody>
      </p:sp>
      <p:pic>
        <p:nvPicPr>
          <p:cNvPr id="71688" name="Picture 8" descr="newton"/>
          <p:cNvPicPr>
            <a:picLocks noChangeAspect="1" noChangeArrowheads="1"/>
          </p:cNvPicPr>
          <p:nvPr/>
        </p:nvPicPr>
        <p:blipFill>
          <a:blip r:embed="rId6" cstate="print"/>
          <a:srcRect/>
          <a:stretch>
            <a:fillRect/>
          </a:stretch>
        </p:blipFill>
        <p:spPr bwMode="auto">
          <a:xfrm>
            <a:off x="7265988" y="911225"/>
            <a:ext cx="1679575" cy="2187575"/>
          </a:xfrm>
          <a:prstGeom prst="rect">
            <a:avLst/>
          </a:prstGeom>
          <a:ln>
            <a:noFill/>
          </a:ln>
          <a:effectLst>
            <a:outerShdw blurRad="292100" dist="139700" dir="2700000" algn="tl" rotWithShape="0">
              <a:srgbClr val="333333">
                <a:alpha val="65000"/>
              </a:srgbClr>
            </a:outerShdw>
          </a:effectLst>
        </p:spPr>
      </p:pic>
      <p:pic>
        <p:nvPicPr>
          <p:cNvPr id="71689" name="Picture 9" descr="einstein"/>
          <p:cNvPicPr>
            <a:picLocks noChangeAspect="1" noChangeArrowheads="1"/>
          </p:cNvPicPr>
          <p:nvPr/>
        </p:nvPicPr>
        <p:blipFill>
          <a:blip r:embed="rId7" cstate="print"/>
          <a:srcRect l="1947" t="824" r="4585" b="2846"/>
          <a:stretch>
            <a:fillRect/>
          </a:stretch>
        </p:blipFill>
        <p:spPr bwMode="auto">
          <a:xfrm>
            <a:off x="7250113" y="3497263"/>
            <a:ext cx="1682750" cy="2006600"/>
          </a:xfrm>
          <a:prstGeom prst="rect">
            <a:avLst/>
          </a:prstGeom>
          <a:ln>
            <a:noFill/>
          </a:ln>
          <a:effectLst>
            <a:outerShdw blurRad="292100" dist="139700" dir="2700000" algn="tl" rotWithShape="0">
              <a:srgbClr val="333333">
                <a:alpha val="65000"/>
              </a:srgbClr>
            </a:outerShdw>
          </a:effectLst>
        </p:spPr>
      </p:pic>
      <p:sp>
        <p:nvSpPr>
          <p:cNvPr id="21513"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682">
                                            <p:txEl>
                                              <p:pRg st="1" end="1"/>
                                            </p:txEl>
                                          </p:spTgt>
                                        </p:tgtEl>
                                        <p:attrNameLst>
                                          <p:attrName>style.visibility</p:attrName>
                                        </p:attrNameLst>
                                      </p:cBhvr>
                                      <p:to>
                                        <p:strVal val="visible"/>
                                      </p:to>
                                    </p:set>
                                    <p:anim calcmode="lin" valueType="num">
                                      <p:cBhvr additive="base">
                                        <p:cTn id="7" dur="500" fill="hold"/>
                                        <p:tgtEl>
                                          <p:spTgt spid="716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6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71688"/>
                                        </p:tgtEl>
                                        <p:attrNameLst>
                                          <p:attrName>style.visibility</p:attrName>
                                        </p:attrNameLst>
                                      </p:cBhvr>
                                      <p:to>
                                        <p:strVal val="visible"/>
                                      </p:to>
                                    </p:set>
                                    <p:anim calcmode="lin" valueType="num">
                                      <p:cBhvr>
                                        <p:cTn id="11" dur="500" fill="hold"/>
                                        <p:tgtEl>
                                          <p:spTgt spid="71688"/>
                                        </p:tgtEl>
                                        <p:attrNameLst>
                                          <p:attrName>ppt_w</p:attrName>
                                        </p:attrNameLst>
                                      </p:cBhvr>
                                      <p:tavLst>
                                        <p:tav tm="0">
                                          <p:val>
                                            <p:fltVal val="0"/>
                                          </p:val>
                                        </p:tav>
                                        <p:tav tm="100000">
                                          <p:val>
                                            <p:strVal val="#ppt_w"/>
                                          </p:val>
                                        </p:tav>
                                      </p:tavLst>
                                    </p:anim>
                                    <p:anim calcmode="lin" valueType="num">
                                      <p:cBhvr>
                                        <p:cTn id="12" dur="500" fill="hold"/>
                                        <p:tgtEl>
                                          <p:spTgt spid="71688"/>
                                        </p:tgtEl>
                                        <p:attrNameLst>
                                          <p:attrName>ppt_h</p:attrName>
                                        </p:attrNameLst>
                                      </p:cBhvr>
                                      <p:tavLst>
                                        <p:tav tm="0">
                                          <p:val>
                                            <p:fltVal val="0"/>
                                          </p:val>
                                        </p:tav>
                                        <p:tav tm="100000">
                                          <p:val>
                                            <p:strVal val="#ppt_h"/>
                                          </p:val>
                                        </p:tav>
                                      </p:tavLst>
                                    </p:anim>
                                    <p:animEffect transition="in" filter="fade">
                                      <p:cBhvr>
                                        <p:cTn id="13" dur="500"/>
                                        <p:tgtEl>
                                          <p:spTgt spid="7168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71682">
                                            <p:txEl>
                                              <p:pRg st="2" end="2"/>
                                            </p:txEl>
                                          </p:spTgt>
                                        </p:tgtEl>
                                        <p:attrNameLst>
                                          <p:attrName>style.visibility</p:attrName>
                                        </p:attrNameLst>
                                      </p:cBhvr>
                                      <p:to>
                                        <p:strVal val="visible"/>
                                      </p:to>
                                    </p:set>
                                    <p:anim calcmode="lin" valueType="num">
                                      <p:cBhvr additive="base">
                                        <p:cTn id="18" dur="500" fill="hold"/>
                                        <p:tgtEl>
                                          <p:spTgt spid="7168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16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71682">
                                            <p:txEl>
                                              <p:pRg st="3" end="3"/>
                                            </p:txEl>
                                          </p:spTgt>
                                        </p:tgtEl>
                                        <p:attrNameLst>
                                          <p:attrName>style.visibility</p:attrName>
                                        </p:attrNameLst>
                                      </p:cBhvr>
                                      <p:to>
                                        <p:strVal val="visible"/>
                                      </p:to>
                                    </p:set>
                                    <p:anim calcmode="lin" valueType="num">
                                      <p:cBhvr additive="base">
                                        <p:cTn id="24" dur="500" fill="hold"/>
                                        <p:tgtEl>
                                          <p:spTgt spid="71682">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16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71682">
                                            <p:txEl>
                                              <p:pRg st="4" end="4"/>
                                            </p:txEl>
                                          </p:spTgt>
                                        </p:tgtEl>
                                        <p:attrNameLst>
                                          <p:attrName>style.visibility</p:attrName>
                                        </p:attrNameLst>
                                      </p:cBhvr>
                                      <p:to>
                                        <p:strVal val="visible"/>
                                      </p:to>
                                    </p:set>
                                    <p:anim calcmode="lin" valueType="num">
                                      <p:cBhvr additive="base">
                                        <p:cTn id="30" dur="500" fill="hold"/>
                                        <p:tgtEl>
                                          <p:spTgt spid="71682">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16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par>
                                <p:cTn id="32" presetID="53" presetClass="entr" presetSubtype="0" fill="hold" nodeType="withEffect">
                                  <p:stCondLst>
                                    <p:cond delay="0"/>
                                  </p:stCondLst>
                                  <p:childTnLst>
                                    <p:set>
                                      <p:cBhvr>
                                        <p:cTn id="33" dur="1" fill="hold">
                                          <p:stCondLst>
                                            <p:cond delay="0"/>
                                          </p:stCondLst>
                                        </p:cTn>
                                        <p:tgtEl>
                                          <p:spTgt spid="71689"/>
                                        </p:tgtEl>
                                        <p:attrNameLst>
                                          <p:attrName>style.visibility</p:attrName>
                                        </p:attrNameLst>
                                      </p:cBhvr>
                                      <p:to>
                                        <p:strVal val="visible"/>
                                      </p:to>
                                    </p:set>
                                    <p:anim calcmode="lin" valueType="num">
                                      <p:cBhvr>
                                        <p:cTn id="34" dur="500" fill="hold"/>
                                        <p:tgtEl>
                                          <p:spTgt spid="71689"/>
                                        </p:tgtEl>
                                        <p:attrNameLst>
                                          <p:attrName>ppt_w</p:attrName>
                                        </p:attrNameLst>
                                      </p:cBhvr>
                                      <p:tavLst>
                                        <p:tav tm="0">
                                          <p:val>
                                            <p:fltVal val="0"/>
                                          </p:val>
                                        </p:tav>
                                        <p:tav tm="100000">
                                          <p:val>
                                            <p:strVal val="#ppt_w"/>
                                          </p:val>
                                        </p:tav>
                                      </p:tavLst>
                                    </p:anim>
                                    <p:anim calcmode="lin" valueType="num">
                                      <p:cBhvr>
                                        <p:cTn id="35" dur="500" fill="hold"/>
                                        <p:tgtEl>
                                          <p:spTgt spid="71689"/>
                                        </p:tgtEl>
                                        <p:attrNameLst>
                                          <p:attrName>ppt_h</p:attrName>
                                        </p:attrNameLst>
                                      </p:cBhvr>
                                      <p:tavLst>
                                        <p:tav tm="0">
                                          <p:val>
                                            <p:fltVal val="0"/>
                                          </p:val>
                                        </p:tav>
                                        <p:tav tm="100000">
                                          <p:val>
                                            <p:strVal val="#ppt_h"/>
                                          </p:val>
                                        </p:tav>
                                      </p:tavLst>
                                    </p:anim>
                                    <p:animEffect transition="in" filter="fade">
                                      <p:cBhvr>
                                        <p:cTn id="36" dur="500"/>
                                        <p:tgtEl>
                                          <p:spTgt spid="7168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71684">
                                            <p:txEl>
                                              <p:pRg st="1" end="1"/>
                                            </p:txEl>
                                          </p:spTgt>
                                        </p:tgtEl>
                                        <p:attrNameLst>
                                          <p:attrName>style.visibility</p:attrName>
                                        </p:attrNameLst>
                                      </p:cBhvr>
                                      <p:to>
                                        <p:strVal val="visible"/>
                                      </p:to>
                                    </p:set>
                                    <p:anim calcmode="lin" valueType="num">
                                      <p:cBhvr additive="base">
                                        <p:cTn id="41" dur="500" fill="hold"/>
                                        <p:tgtEl>
                                          <p:spTgt spid="71684">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168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1687"/>
                                        </p:tgtEl>
                                        <p:attrNameLst>
                                          <p:attrName>style.visibility</p:attrName>
                                        </p:attrNameLst>
                                      </p:cBhvr>
                                      <p:to>
                                        <p:strVal val="visible"/>
                                      </p:to>
                                    </p:set>
                                    <p:animEffect transition="in" filter="wipe(left)">
                                      <p:cBhvr>
                                        <p:cTn id="47" dur="500"/>
                                        <p:tgtEl>
                                          <p:spTgt spid="71687"/>
                                        </p:tgtEl>
                                      </p:cBhvr>
                                    </p:animEffect>
                                  </p:childTnLst>
                                  <p:subTnLst>
                                    <p:audio>
                                      <p:cMediaNode>
                                        <p:cTn display="0" masterRel="sameClick">
                                          <p:stCondLst>
                                            <p:cond evt="begin" delay="0">
                                              <p:tn val="45"/>
                                            </p:cond>
                                          </p:stCondLst>
                                          <p:endCondLst>
                                            <p:cond evt="onStopAudio" delay="0">
                                              <p:tgtEl>
                                                <p:sldTgt/>
                                              </p:tgtEl>
                                            </p:cond>
                                          </p:endCondLst>
                                        </p:cTn>
                                        <p:tgtEl>
                                          <p:sndTgt r:embed="rId5" name="hammer.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1685"/>
                                        </p:tgtEl>
                                        <p:attrNameLst>
                                          <p:attrName>style.visibility</p:attrName>
                                        </p:attrNameLst>
                                      </p:cBhvr>
                                      <p:to>
                                        <p:strVal val="visible"/>
                                      </p:to>
                                    </p:set>
                                    <p:animEffect transition="in" filter="wipe(left)">
                                      <p:cBhvr>
                                        <p:cTn id="52" dur="500"/>
                                        <p:tgtEl>
                                          <p:spTgt spid="71685"/>
                                        </p:tgtEl>
                                      </p:cBhvr>
                                    </p:animEffect>
                                  </p:childTnLst>
                                  <p:subTnLst>
                                    <p:audio>
                                      <p:cMediaNode>
                                        <p:cTn display="0" masterRel="sameClick">
                                          <p:stCondLst>
                                            <p:cond evt="begin" delay="0">
                                              <p:tn val="50"/>
                                            </p:cond>
                                          </p:stCondLst>
                                          <p:endCondLst>
                                            <p:cond evt="onStopAudio" delay="0">
                                              <p:tgtEl>
                                                <p:sldTgt/>
                                              </p:tgtEl>
                                            </p:cond>
                                          </p:endCondLst>
                                        </p:cTn>
                                        <p:tgtEl>
                                          <p:sndTgt r:embed="rId5" name="hammer.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71686"/>
                                        </p:tgtEl>
                                        <p:attrNameLst>
                                          <p:attrName>style.visibility</p:attrName>
                                        </p:attrNameLst>
                                      </p:cBhvr>
                                      <p:to>
                                        <p:strVal val="visible"/>
                                      </p:to>
                                    </p:set>
                                    <p:animEffect transition="in" filter="wipe(left)">
                                      <p:cBhvr>
                                        <p:cTn id="57" dur="500"/>
                                        <p:tgtEl>
                                          <p:spTgt spid="71686"/>
                                        </p:tgtEl>
                                      </p:cBhvr>
                                    </p:animEffect>
                                  </p:childTnLst>
                                  <p:subTnLst>
                                    <p:audio>
                                      <p:cMediaNode>
                                        <p:cTn display="0" masterRel="sameClick">
                                          <p:stCondLst>
                                            <p:cond evt="begin" delay="0">
                                              <p:tn val="55"/>
                                            </p:cond>
                                          </p:stCondLst>
                                          <p:endCondLst>
                                            <p:cond evt="onStopAudio" delay="0">
                                              <p:tgtEl>
                                                <p:sldTgt/>
                                              </p:tgtEl>
                                            </p:cond>
                                          </p:endCondLst>
                                        </p:cTn>
                                        <p:tgtEl>
                                          <p:sndTgt r:embed="rId5"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animBg="1"/>
      <p:bldP spid="71686" grpId="0" animBg="1"/>
      <p:bldP spid="7168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Time dilation</a:t>
            </a:r>
            <a:r>
              <a:rPr lang="en-US" altLang="en-US">
                <a:solidFill>
                  <a:srgbClr val="333399"/>
                </a:solidFill>
              </a:rPr>
              <a:t> – the 2</a:t>
            </a:r>
            <a:r>
              <a:rPr lang="en-US" altLang="en-US" baseline="30000">
                <a:solidFill>
                  <a:srgbClr val="333399"/>
                </a:solidFill>
              </a:rPr>
              <a:t>nd</a:t>
            </a:r>
            <a:r>
              <a:rPr lang="en-US" altLang="en-US">
                <a:solidFill>
                  <a:srgbClr val="333399"/>
                </a:solidFill>
              </a:rPr>
              <a:t> postulate</a:t>
            </a:r>
            <a:endParaRPr lang="en-US" altLang="en-US" sz="2000">
              <a:solidFill>
                <a:srgbClr val="000000"/>
              </a:solidFill>
              <a:latin typeface="Courier New" pitchFamily="49" charset="0"/>
              <a:cs typeface="Times New Roman" pitchFamily="18" charset="0"/>
            </a:endParaRP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According to Einstein </a:t>
            </a:r>
            <a:r>
              <a:rPr lang="en-US" altLang="en-US">
                <a:solidFill>
                  <a:schemeClr val="hlink"/>
                </a:solidFill>
                <a:cs typeface="Times New Roman" pitchFamily="18" charset="0"/>
              </a:rPr>
              <a:t>“The speed of light </a:t>
            </a:r>
            <a:r>
              <a:rPr lang="en-US" altLang="en-US" i="1">
                <a:solidFill>
                  <a:schemeClr val="hlink"/>
                </a:solidFill>
                <a:cs typeface="Times New Roman" pitchFamily="18" charset="0"/>
              </a:rPr>
              <a:t>c                </a:t>
            </a:r>
            <a:r>
              <a:rPr lang="en-US" altLang="en-US">
                <a:solidFill>
                  <a:schemeClr val="hlink"/>
                </a:solidFill>
                <a:cs typeface="Times New Roman" pitchFamily="18" charset="0"/>
              </a:rPr>
              <a:t>          is the same in all inertial reference frames."</a:t>
            </a:r>
          </a:p>
          <a:p>
            <a:pPr eaLnBrk="0" hangingPunct="0">
              <a:spcBef>
                <a:spcPct val="15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Thus for Einstein, </a:t>
            </a:r>
            <a:r>
              <a:rPr lang="en-US" altLang="en-US" i="1">
                <a:solidFill>
                  <a:srgbClr val="000000"/>
                </a:solidFill>
                <a:cs typeface="Times New Roman" pitchFamily="18" charset="0"/>
              </a:rPr>
              <a:t>c</a:t>
            </a:r>
            <a:r>
              <a:rPr lang="en-US" altLang="en-US" i="1">
                <a:solidFill>
                  <a:srgbClr val="000000"/>
                </a:solidFill>
                <a:cs typeface="Courier New" pitchFamily="49" charset="0"/>
              </a:rPr>
              <a:t> </a:t>
            </a:r>
            <a:r>
              <a:rPr lang="en-US" altLang="en-US">
                <a:solidFill>
                  <a:srgbClr val="000000"/>
                </a:solidFill>
                <a:cs typeface="Courier New" pitchFamily="49" charset="0"/>
              </a:rPr>
              <a:t>=</a:t>
            </a:r>
            <a:r>
              <a:rPr lang="en-US" altLang="en-US" i="1">
                <a:solidFill>
                  <a:srgbClr val="000000"/>
                </a:solidFill>
                <a:cs typeface="Courier New" pitchFamily="49" charset="0"/>
              </a:rPr>
              <a:t> </a:t>
            </a:r>
            <a:r>
              <a:rPr lang="en-US" altLang="en-US" i="1">
                <a:solidFill>
                  <a:srgbClr val="000000"/>
                </a:solidFill>
                <a:cs typeface="Times New Roman" pitchFamily="18" charset="0"/>
              </a:rPr>
              <a:t>c</a:t>
            </a:r>
            <a:r>
              <a:rPr lang="en-US" altLang="en-US" baseline="-25000">
                <a:solidFill>
                  <a:srgbClr val="000000"/>
                </a:solidFill>
                <a:cs typeface="Courier New" pitchFamily="49" charset="0"/>
              </a:rPr>
              <a:t>0</a:t>
            </a:r>
            <a:r>
              <a:rPr lang="en-US" altLang="en-US">
                <a:solidFill>
                  <a:srgbClr val="000000"/>
                </a:solidFill>
                <a:cs typeface="Courier New" pitchFamily="49" charset="0"/>
              </a:rPr>
              <a:t>.</a:t>
            </a:r>
          </a:p>
          <a:p>
            <a:pPr eaLnBrk="0" hangingPunct="0">
              <a:spcBef>
                <a:spcPct val="15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Then </a:t>
            </a:r>
            <a:r>
              <a:rPr lang="en-US" altLang="en-US">
                <a:solidFill>
                  <a:srgbClr val="000000"/>
                </a:solidFill>
                <a:cs typeface="Courier New" pitchFamily="49" charset="0"/>
              </a:rPr>
              <a:t>(</a:t>
            </a:r>
            <a:r>
              <a:rPr lang="en-US" altLang="en-US" i="1">
                <a:solidFill>
                  <a:srgbClr val="000000"/>
                </a:solidFill>
                <a:cs typeface="Courier New" pitchFamily="49" charset="0"/>
              </a:rPr>
              <a:t>c</a:t>
            </a:r>
            <a:r>
              <a:rPr lang="en-US" altLang="en-US">
                <a:solidFill>
                  <a:srgbClr val="000000"/>
                </a:solidFill>
                <a:cs typeface="Times New Roman" pitchFamily="18" charset="0"/>
              </a:rPr>
              <a:t>∆</a:t>
            </a:r>
            <a:r>
              <a:rPr lang="en-US" altLang="en-US" i="1">
                <a:solidFill>
                  <a:srgbClr val="000000"/>
                </a:solidFill>
                <a:cs typeface="Times New Roman" pitchFamily="18" charset="0"/>
              </a:rPr>
              <a:t>t</a:t>
            </a:r>
            <a:r>
              <a:rPr lang="en-US" altLang="en-US">
                <a:solidFill>
                  <a:srgbClr val="000000"/>
                </a:solidFill>
                <a:cs typeface="Courier New" pitchFamily="49" charset="0"/>
              </a:rPr>
              <a:t>)</a:t>
            </a:r>
            <a:r>
              <a:rPr lang="en-US" altLang="en-US" baseline="30000">
                <a:solidFill>
                  <a:srgbClr val="000000"/>
                </a:solidFill>
                <a:cs typeface="Courier New" pitchFamily="49" charset="0"/>
              </a:rPr>
              <a:t>2</a:t>
            </a:r>
            <a:r>
              <a:rPr lang="en-US" altLang="en-US">
                <a:solidFill>
                  <a:srgbClr val="000000"/>
                </a:solidFill>
                <a:cs typeface="Courier New" pitchFamily="49" charset="0"/>
              </a:rPr>
              <a:t> = (</a:t>
            </a:r>
            <a:r>
              <a:rPr lang="en-US" altLang="en-US" i="1">
                <a:solidFill>
                  <a:srgbClr val="000000"/>
                </a:solidFill>
                <a:cs typeface="Courier New" pitchFamily="49" charset="0"/>
              </a:rPr>
              <a:t>c</a:t>
            </a:r>
            <a:r>
              <a:rPr lang="en-US" altLang="en-US" baseline="-25000">
                <a:solidFill>
                  <a:srgbClr val="000000"/>
                </a:solidFill>
                <a:cs typeface="Courier New" pitchFamily="49" charset="0"/>
              </a:rPr>
              <a:t>0</a:t>
            </a:r>
            <a:r>
              <a:rPr lang="en-US" altLang="en-US">
                <a:solidFill>
                  <a:srgbClr val="000000"/>
                </a:solidFill>
                <a:cs typeface="Times New Roman" pitchFamily="18" charset="0"/>
              </a:rPr>
              <a:t>∆</a:t>
            </a:r>
            <a:r>
              <a:rPr lang="en-US" altLang="en-US" i="1">
                <a:solidFill>
                  <a:srgbClr val="000000"/>
                </a:solidFill>
                <a:cs typeface="Times New Roman" pitchFamily="18" charset="0"/>
              </a:rPr>
              <a:t>t</a:t>
            </a:r>
            <a:r>
              <a:rPr lang="en-US" altLang="en-US" baseline="-25000">
                <a:solidFill>
                  <a:srgbClr val="000000"/>
                </a:solidFill>
                <a:cs typeface="Times New Roman" pitchFamily="18" charset="0"/>
              </a:rPr>
              <a:t>0</a:t>
            </a:r>
            <a:r>
              <a:rPr lang="en-US" altLang="en-US">
                <a:solidFill>
                  <a:srgbClr val="000000"/>
                </a:solidFill>
                <a:cs typeface="Courier New" pitchFamily="49" charset="0"/>
              </a:rPr>
              <a:t>)</a:t>
            </a:r>
            <a:r>
              <a:rPr lang="en-US" altLang="en-US" baseline="30000">
                <a:solidFill>
                  <a:srgbClr val="000000"/>
                </a:solidFill>
                <a:cs typeface="Courier New" pitchFamily="49" charset="0"/>
              </a:rPr>
              <a:t>2</a:t>
            </a:r>
            <a:r>
              <a:rPr lang="en-US" altLang="en-US">
                <a:solidFill>
                  <a:srgbClr val="000000"/>
                </a:solidFill>
                <a:cs typeface="Courier New" pitchFamily="49" charset="0"/>
              </a:rPr>
              <a:t> + (</a:t>
            </a:r>
            <a:r>
              <a:rPr lang="en-US" altLang="en-US" i="1">
                <a:solidFill>
                  <a:srgbClr val="000000"/>
                </a:solidFill>
                <a:cs typeface="Times New Roman" pitchFamily="18" charset="0"/>
              </a:rPr>
              <a:t>v</a:t>
            </a:r>
            <a:r>
              <a:rPr lang="en-US" altLang="en-US">
                <a:solidFill>
                  <a:srgbClr val="000000"/>
                </a:solidFill>
                <a:cs typeface="Times New Roman" pitchFamily="18" charset="0"/>
              </a:rPr>
              <a:t>∆</a:t>
            </a:r>
            <a:r>
              <a:rPr lang="en-US" altLang="en-US" i="1">
                <a:solidFill>
                  <a:srgbClr val="000000"/>
                </a:solidFill>
                <a:cs typeface="Courier New" pitchFamily="49" charset="0"/>
              </a:rPr>
              <a:t>t</a:t>
            </a:r>
            <a:r>
              <a:rPr lang="en-US" altLang="en-US">
                <a:solidFill>
                  <a:srgbClr val="000000"/>
                </a:solidFill>
                <a:cs typeface="Courier New" pitchFamily="49" charset="0"/>
              </a:rPr>
              <a:t>)</a:t>
            </a:r>
            <a:r>
              <a:rPr lang="en-US" altLang="en-US" baseline="30000">
                <a:solidFill>
                  <a:srgbClr val="000000"/>
                </a:solidFill>
                <a:cs typeface="Courier New" pitchFamily="49" charset="0"/>
              </a:rPr>
              <a:t>2</a:t>
            </a:r>
            <a:r>
              <a:rPr lang="en-US" altLang="en-US">
                <a:solidFill>
                  <a:srgbClr val="000000"/>
                </a:solidFill>
                <a:cs typeface="Courier New" pitchFamily="49" charset="0"/>
              </a:rPr>
              <a:t> becomes</a:t>
            </a:r>
          </a:p>
          <a:p>
            <a:pPr eaLnBrk="0" hangingPunct="0">
              <a:spcBef>
                <a:spcPct val="15000"/>
              </a:spcBef>
            </a:pPr>
            <a:r>
              <a:rPr lang="en-US" altLang="en-US">
                <a:solidFill>
                  <a:srgbClr val="000000"/>
                </a:solidFill>
                <a:cs typeface="Courier New" pitchFamily="49" charset="0"/>
              </a:rPr>
              <a:t>            </a:t>
            </a:r>
            <a:r>
              <a:rPr lang="en-US" altLang="en-US" baseline="-25000">
                <a:solidFill>
                  <a:srgbClr val="000000"/>
                </a:solidFill>
                <a:cs typeface="Courier New" pitchFamily="49" charset="0"/>
              </a:rPr>
              <a:t>               </a:t>
            </a:r>
            <a:r>
              <a:rPr lang="en-US" altLang="en-US">
                <a:solidFill>
                  <a:srgbClr val="000000"/>
                </a:solidFill>
                <a:cs typeface="Courier New" pitchFamily="49" charset="0"/>
              </a:rPr>
              <a:t>(</a:t>
            </a:r>
            <a:r>
              <a:rPr lang="en-US" altLang="en-US" i="1">
                <a:solidFill>
                  <a:srgbClr val="000000"/>
                </a:solidFill>
                <a:cs typeface="Courier New" pitchFamily="49" charset="0"/>
              </a:rPr>
              <a:t>c</a:t>
            </a:r>
            <a:r>
              <a:rPr lang="en-US" altLang="en-US">
                <a:solidFill>
                  <a:srgbClr val="000000"/>
                </a:solidFill>
                <a:cs typeface="Times New Roman" pitchFamily="18" charset="0"/>
              </a:rPr>
              <a:t>∆</a:t>
            </a:r>
            <a:r>
              <a:rPr lang="en-US" altLang="en-US" i="1">
                <a:solidFill>
                  <a:srgbClr val="000000"/>
                </a:solidFill>
                <a:cs typeface="Times New Roman" pitchFamily="18" charset="0"/>
              </a:rPr>
              <a:t>t</a:t>
            </a:r>
            <a:r>
              <a:rPr lang="en-US" altLang="en-US">
                <a:solidFill>
                  <a:srgbClr val="000000"/>
                </a:solidFill>
                <a:cs typeface="Courier New" pitchFamily="49" charset="0"/>
              </a:rPr>
              <a:t>)</a:t>
            </a:r>
            <a:r>
              <a:rPr lang="en-US" altLang="en-US" baseline="30000">
                <a:solidFill>
                  <a:srgbClr val="000000"/>
                </a:solidFill>
                <a:cs typeface="Courier New" pitchFamily="49" charset="0"/>
              </a:rPr>
              <a:t>2</a:t>
            </a:r>
            <a:r>
              <a:rPr lang="en-US" altLang="en-US">
                <a:solidFill>
                  <a:srgbClr val="000000"/>
                </a:solidFill>
                <a:cs typeface="Courier New" pitchFamily="49" charset="0"/>
              </a:rPr>
              <a:t> 	= (</a:t>
            </a:r>
            <a:r>
              <a:rPr lang="en-US" altLang="en-US" i="1">
                <a:solidFill>
                  <a:srgbClr val="000000"/>
                </a:solidFill>
                <a:cs typeface="Courier New" pitchFamily="49" charset="0"/>
              </a:rPr>
              <a:t>c</a:t>
            </a:r>
            <a:r>
              <a:rPr lang="en-US" altLang="en-US">
                <a:solidFill>
                  <a:srgbClr val="000000"/>
                </a:solidFill>
                <a:cs typeface="Times New Roman" pitchFamily="18" charset="0"/>
              </a:rPr>
              <a:t>∆</a:t>
            </a:r>
            <a:r>
              <a:rPr lang="en-US" altLang="en-US" i="1">
                <a:solidFill>
                  <a:srgbClr val="000000"/>
                </a:solidFill>
                <a:cs typeface="Times New Roman" pitchFamily="18" charset="0"/>
              </a:rPr>
              <a:t>t</a:t>
            </a:r>
            <a:r>
              <a:rPr lang="en-US" altLang="en-US" baseline="-25000">
                <a:solidFill>
                  <a:srgbClr val="000000"/>
                </a:solidFill>
                <a:cs typeface="Times New Roman" pitchFamily="18" charset="0"/>
              </a:rPr>
              <a:t>0</a:t>
            </a:r>
            <a:r>
              <a:rPr lang="en-US" altLang="en-US">
                <a:solidFill>
                  <a:srgbClr val="000000"/>
                </a:solidFill>
                <a:cs typeface="Courier New" pitchFamily="49" charset="0"/>
              </a:rPr>
              <a:t>)</a:t>
            </a:r>
            <a:r>
              <a:rPr lang="en-US" altLang="en-US" baseline="30000">
                <a:solidFill>
                  <a:srgbClr val="000000"/>
                </a:solidFill>
                <a:cs typeface="Courier New" pitchFamily="49" charset="0"/>
              </a:rPr>
              <a:t>2</a:t>
            </a:r>
            <a:r>
              <a:rPr lang="en-US" altLang="en-US">
                <a:solidFill>
                  <a:srgbClr val="000000"/>
                </a:solidFill>
                <a:cs typeface="Courier New" pitchFamily="49" charset="0"/>
              </a:rPr>
              <a:t> + (</a:t>
            </a:r>
            <a:r>
              <a:rPr lang="en-US" altLang="en-US" i="1">
                <a:solidFill>
                  <a:srgbClr val="000000"/>
                </a:solidFill>
                <a:cs typeface="Times New Roman" pitchFamily="18" charset="0"/>
              </a:rPr>
              <a:t>v</a:t>
            </a:r>
            <a:r>
              <a:rPr lang="en-US" altLang="en-US">
                <a:solidFill>
                  <a:srgbClr val="000000"/>
                </a:solidFill>
                <a:cs typeface="Times New Roman" pitchFamily="18" charset="0"/>
              </a:rPr>
              <a:t>∆</a:t>
            </a:r>
            <a:r>
              <a:rPr lang="en-US" altLang="en-US" i="1">
                <a:solidFill>
                  <a:srgbClr val="000000"/>
                </a:solidFill>
                <a:cs typeface="Courier New" pitchFamily="49" charset="0"/>
              </a:rPr>
              <a:t>t</a:t>
            </a:r>
            <a:r>
              <a:rPr lang="en-US" altLang="en-US">
                <a:solidFill>
                  <a:srgbClr val="000000"/>
                </a:solidFill>
                <a:cs typeface="Courier New" pitchFamily="49" charset="0"/>
              </a:rPr>
              <a:t>)</a:t>
            </a:r>
            <a:r>
              <a:rPr lang="en-US" altLang="en-US" baseline="30000">
                <a:solidFill>
                  <a:srgbClr val="000000"/>
                </a:solidFill>
                <a:cs typeface="Courier New" pitchFamily="49" charset="0"/>
              </a:rPr>
              <a:t>2</a:t>
            </a:r>
          </a:p>
          <a:p>
            <a:pPr eaLnBrk="0" hangingPunct="0">
              <a:spcBef>
                <a:spcPct val="15000"/>
              </a:spcBef>
            </a:pPr>
            <a:r>
              <a:rPr lang="en-US" altLang="en-US">
                <a:solidFill>
                  <a:srgbClr val="000000"/>
                </a:solidFill>
                <a:cs typeface="Courier New" pitchFamily="49" charset="0"/>
              </a:rPr>
              <a:t>          (</a:t>
            </a:r>
            <a:r>
              <a:rPr lang="en-US" altLang="en-US" i="1">
                <a:solidFill>
                  <a:srgbClr val="000000"/>
                </a:solidFill>
                <a:cs typeface="Courier New" pitchFamily="49" charset="0"/>
              </a:rPr>
              <a:t>c</a:t>
            </a:r>
            <a:r>
              <a:rPr lang="en-US" altLang="en-US">
                <a:solidFill>
                  <a:srgbClr val="000000"/>
                </a:solidFill>
                <a:cs typeface="Times New Roman" pitchFamily="18" charset="0"/>
              </a:rPr>
              <a:t>∆</a:t>
            </a:r>
            <a:r>
              <a:rPr lang="en-US" altLang="en-US" i="1">
                <a:solidFill>
                  <a:srgbClr val="000000"/>
                </a:solidFill>
                <a:cs typeface="Times New Roman" pitchFamily="18" charset="0"/>
              </a:rPr>
              <a:t>t</a:t>
            </a:r>
            <a:r>
              <a:rPr lang="en-US" altLang="en-US">
                <a:solidFill>
                  <a:srgbClr val="000000"/>
                </a:solidFill>
                <a:cs typeface="Courier New" pitchFamily="49" charset="0"/>
              </a:rPr>
              <a:t>)</a:t>
            </a:r>
            <a:r>
              <a:rPr lang="en-US" altLang="en-US" baseline="30000">
                <a:solidFill>
                  <a:srgbClr val="000000"/>
                </a:solidFill>
                <a:cs typeface="Courier New" pitchFamily="49" charset="0"/>
              </a:rPr>
              <a:t>2</a:t>
            </a:r>
            <a:r>
              <a:rPr lang="en-US" altLang="en-US">
                <a:solidFill>
                  <a:srgbClr val="000000"/>
                </a:solidFill>
                <a:cs typeface="Courier New" pitchFamily="49" charset="0"/>
              </a:rPr>
              <a:t> - (</a:t>
            </a:r>
            <a:r>
              <a:rPr lang="en-US" altLang="en-US" i="1">
                <a:solidFill>
                  <a:srgbClr val="000000"/>
                </a:solidFill>
                <a:cs typeface="Times New Roman" pitchFamily="18" charset="0"/>
              </a:rPr>
              <a:t>v</a:t>
            </a:r>
            <a:r>
              <a:rPr lang="en-US" altLang="en-US">
                <a:solidFill>
                  <a:srgbClr val="000000"/>
                </a:solidFill>
                <a:cs typeface="Times New Roman" pitchFamily="18" charset="0"/>
              </a:rPr>
              <a:t>∆</a:t>
            </a:r>
            <a:r>
              <a:rPr lang="en-US" altLang="en-US" i="1">
                <a:solidFill>
                  <a:srgbClr val="000000"/>
                </a:solidFill>
                <a:cs typeface="Courier New" pitchFamily="49" charset="0"/>
              </a:rPr>
              <a:t>t</a:t>
            </a:r>
            <a:r>
              <a:rPr lang="en-US" altLang="en-US">
                <a:solidFill>
                  <a:srgbClr val="000000"/>
                </a:solidFill>
                <a:cs typeface="Courier New" pitchFamily="49" charset="0"/>
              </a:rPr>
              <a:t>)</a:t>
            </a:r>
            <a:r>
              <a:rPr lang="en-US" altLang="en-US" baseline="30000">
                <a:solidFill>
                  <a:srgbClr val="000000"/>
                </a:solidFill>
                <a:cs typeface="Courier New" pitchFamily="49" charset="0"/>
              </a:rPr>
              <a:t>2</a:t>
            </a:r>
            <a:r>
              <a:rPr lang="en-US" altLang="en-US">
                <a:solidFill>
                  <a:srgbClr val="000000"/>
                </a:solidFill>
                <a:cs typeface="Courier New" pitchFamily="49" charset="0"/>
              </a:rPr>
              <a:t> 	= (</a:t>
            </a:r>
            <a:r>
              <a:rPr lang="en-US" altLang="en-US" i="1">
                <a:solidFill>
                  <a:srgbClr val="000000"/>
                </a:solidFill>
                <a:cs typeface="Courier New" pitchFamily="49" charset="0"/>
              </a:rPr>
              <a:t>c</a:t>
            </a:r>
            <a:r>
              <a:rPr lang="en-US" altLang="en-US">
                <a:solidFill>
                  <a:srgbClr val="000000"/>
                </a:solidFill>
                <a:cs typeface="Times New Roman" pitchFamily="18" charset="0"/>
              </a:rPr>
              <a:t>∆</a:t>
            </a:r>
            <a:r>
              <a:rPr lang="en-US" altLang="en-US" i="1">
                <a:solidFill>
                  <a:srgbClr val="000000"/>
                </a:solidFill>
                <a:cs typeface="Times New Roman" pitchFamily="18" charset="0"/>
              </a:rPr>
              <a:t>t</a:t>
            </a:r>
            <a:r>
              <a:rPr lang="en-US" altLang="en-US" baseline="-25000">
                <a:solidFill>
                  <a:srgbClr val="000000"/>
                </a:solidFill>
                <a:cs typeface="Times New Roman" pitchFamily="18" charset="0"/>
              </a:rPr>
              <a:t>0</a:t>
            </a:r>
            <a:r>
              <a:rPr lang="en-US" altLang="en-US">
                <a:solidFill>
                  <a:srgbClr val="000000"/>
                </a:solidFill>
                <a:cs typeface="Courier New" pitchFamily="49" charset="0"/>
              </a:rPr>
              <a:t>)</a:t>
            </a:r>
            <a:r>
              <a:rPr lang="en-US" altLang="en-US" baseline="30000">
                <a:solidFill>
                  <a:srgbClr val="000000"/>
                </a:solidFill>
                <a:cs typeface="Courier New" pitchFamily="49" charset="0"/>
              </a:rPr>
              <a:t>2</a:t>
            </a:r>
          </a:p>
          <a:p>
            <a:pPr eaLnBrk="0" hangingPunct="0">
              <a:spcBef>
                <a:spcPct val="15000"/>
              </a:spcBef>
            </a:pPr>
            <a:r>
              <a:rPr lang="en-US" altLang="en-US" i="1">
                <a:solidFill>
                  <a:srgbClr val="000000"/>
                </a:solidFill>
                <a:cs typeface="Courier New" pitchFamily="49" charset="0"/>
              </a:rPr>
              <a:t>      </a:t>
            </a:r>
            <a:r>
              <a:rPr lang="en-US" altLang="en-US" i="1" baseline="-25000">
                <a:solidFill>
                  <a:srgbClr val="000000"/>
                </a:solidFill>
                <a:cs typeface="Courier New" pitchFamily="49" charset="0"/>
              </a:rPr>
              <a:t>        </a:t>
            </a:r>
            <a:r>
              <a:rPr lang="en-US" altLang="en-US" i="1">
                <a:solidFill>
                  <a:srgbClr val="000000"/>
                </a:solidFill>
                <a:cs typeface="Courier New" pitchFamily="49" charset="0"/>
              </a:rPr>
              <a:t>c</a:t>
            </a:r>
            <a:r>
              <a:rPr lang="en-US" altLang="en-US" baseline="30000">
                <a:solidFill>
                  <a:srgbClr val="000000"/>
                </a:solidFill>
                <a:cs typeface="Courier New" pitchFamily="49" charset="0"/>
              </a:rPr>
              <a:t>2</a:t>
            </a:r>
            <a:r>
              <a:rPr lang="en-US" altLang="en-US">
                <a:solidFill>
                  <a:srgbClr val="000000"/>
                </a:solidFill>
                <a:cs typeface="Times New Roman" pitchFamily="18" charset="0"/>
              </a:rPr>
              <a:t>∆</a:t>
            </a:r>
            <a:r>
              <a:rPr lang="en-US" altLang="en-US" i="1">
                <a:solidFill>
                  <a:srgbClr val="000000"/>
                </a:solidFill>
                <a:cs typeface="Times New Roman" pitchFamily="18" charset="0"/>
              </a:rPr>
              <a:t>t</a:t>
            </a:r>
            <a:r>
              <a:rPr lang="en-US" altLang="en-US" baseline="30000">
                <a:solidFill>
                  <a:srgbClr val="000000"/>
                </a:solidFill>
                <a:cs typeface="Courier New" pitchFamily="49" charset="0"/>
              </a:rPr>
              <a:t> 2</a:t>
            </a:r>
            <a:r>
              <a:rPr lang="en-US" altLang="en-US">
                <a:solidFill>
                  <a:srgbClr val="000000"/>
                </a:solidFill>
                <a:cs typeface="Courier New" pitchFamily="49" charset="0"/>
              </a:rPr>
              <a:t> - </a:t>
            </a:r>
            <a:r>
              <a:rPr lang="en-US" altLang="en-US" i="1">
                <a:solidFill>
                  <a:srgbClr val="000000"/>
                </a:solidFill>
                <a:cs typeface="Times New Roman" pitchFamily="18" charset="0"/>
              </a:rPr>
              <a:t>v</a:t>
            </a:r>
            <a:r>
              <a:rPr lang="en-US" altLang="en-US" baseline="30000">
                <a:solidFill>
                  <a:srgbClr val="000000"/>
                </a:solidFill>
                <a:cs typeface="Courier New" pitchFamily="49" charset="0"/>
              </a:rPr>
              <a:t>2</a:t>
            </a:r>
            <a:r>
              <a:rPr lang="en-US" altLang="en-US">
                <a:solidFill>
                  <a:srgbClr val="000000"/>
                </a:solidFill>
                <a:cs typeface="Times New Roman" pitchFamily="18" charset="0"/>
              </a:rPr>
              <a:t>∆</a:t>
            </a:r>
            <a:r>
              <a:rPr lang="en-US" altLang="en-US" i="1">
                <a:solidFill>
                  <a:srgbClr val="000000"/>
                </a:solidFill>
                <a:cs typeface="Courier New" pitchFamily="49" charset="0"/>
              </a:rPr>
              <a:t>t</a:t>
            </a:r>
            <a:r>
              <a:rPr lang="en-US" altLang="en-US" baseline="30000">
                <a:solidFill>
                  <a:srgbClr val="000000"/>
                </a:solidFill>
                <a:cs typeface="Courier New" pitchFamily="49" charset="0"/>
              </a:rPr>
              <a:t> 2</a:t>
            </a:r>
            <a:r>
              <a:rPr lang="en-US" altLang="en-US">
                <a:solidFill>
                  <a:srgbClr val="000000"/>
                </a:solidFill>
                <a:cs typeface="Courier New" pitchFamily="49" charset="0"/>
              </a:rPr>
              <a:t> 	= </a:t>
            </a:r>
            <a:r>
              <a:rPr lang="en-US" altLang="en-US" i="1">
                <a:solidFill>
                  <a:srgbClr val="000000"/>
                </a:solidFill>
                <a:cs typeface="Courier New" pitchFamily="49" charset="0"/>
              </a:rPr>
              <a:t>c</a:t>
            </a:r>
            <a:r>
              <a:rPr lang="en-US" altLang="en-US" baseline="30000">
                <a:solidFill>
                  <a:srgbClr val="000000"/>
                </a:solidFill>
                <a:cs typeface="Courier New" pitchFamily="49" charset="0"/>
              </a:rPr>
              <a:t>2</a:t>
            </a:r>
            <a:r>
              <a:rPr lang="en-US" altLang="en-US">
                <a:solidFill>
                  <a:srgbClr val="000000"/>
                </a:solidFill>
                <a:cs typeface="Times New Roman" pitchFamily="18" charset="0"/>
              </a:rPr>
              <a:t>∆</a:t>
            </a:r>
            <a:r>
              <a:rPr lang="en-US" altLang="en-US" i="1">
                <a:solidFill>
                  <a:srgbClr val="000000"/>
                </a:solidFill>
                <a:cs typeface="Times New Roman" pitchFamily="18" charset="0"/>
              </a:rPr>
              <a:t>t</a:t>
            </a:r>
            <a:r>
              <a:rPr lang="en-US" altLang="en-US" baseline="-25000">
                <a:solidFill>
                  <a:srgbClr val="000000"/>
                </a:solidFill>
                <a:cs typeface="Times New Roman" pitchFamily="18" charset="0"/>
              </a:rPr>
              <a:t>0</a:t>
            </a:r>
            <a:r>
              <a:rPr lang="en-US" altLang="en-US" baseline="30000">
                <a:solidFill>
                  <a:srgbClr val="000000"/>
                </a:solidFill>
                <a:cs typeface="Courier New" pitchFamily="49" charset="0"/>
              </a:rPr>
              <a:t>2</a:t>
            </a:r>
          </a:p>
          <a:p>
            <a:pPr eaLnBrk="0" hangingPunct="0">
              <a:spcBef>
                <a:spcPct val="15000"/>
              </a:spcBef>
            </a:pPr>
            <a:r>
              <a:rPr lang="en-US" altLang="en-US">
                <a:solidFill>
                  <a:srgbClr val="000000"/>
                </a:solidFill>
                <a:cs typeface="Courier New" pitchFamily="49" charset="0"/>
              </a:rPr>
              <a:t>       </a:t>
            </a:r>
            <a:r>
              <a:rPr lang="en-US" altLang="en-US" baseline="30000">
                <a:solidFill>
                  <a:srgbClr val="000000"/>
                </a:solidFill>
                <a:cs typeface="Courier New" pitchFamily="49" charset="0"/>
              </a:rPr>
              <a:t>          </a:t>
            </a:r>
            <a:r>
              <a:rPr lang="en-US" altLang="en-US">
                <a:solidFill>
                  <a:srgbClr val="000000"/>
                </a:solidFill>
                <a:cs typeface="Courier New" pitchFamily="49" charset="0"/>
              </a:rPr>
              <a:t>(</a:t>
            </a:r>
            <a:r>
              <a:rPr lang="en-US" altLang="en-US" i="1">
                <a:solidFill>
                  <a:srgbClr val="000000"/>
                </a:solidFill>
                <a:cs typeface="Courier New" pitchFamily="49" charset="0"/>
              </a:rPr>
              <a:t>c</a:t>
            </a:r>
            <a:r>
              <a:rPr lang="en-US" altLang="en-US" baseline="30000">
                <a:solidFill>
                  <a:srgbClr val="000000"/>
                </a:solidFill>
                <a:cs typeface="Courier New" pitchFamily="49" charset="0"/>
              </a:rPr>
              <a:t>2</a:t>
            </a:r>
            <a:r>
              <a:rPr lang="en-US" altLang="en-US">
                <a:solidFill>
                  <a:srgbClr val="000000"/>
                </a:solidFill>
                <a:cs typeface="Courier New" pitchFamily="49" charset="0"/>
              </a:rPr>
              <a:t> - </a:t>
            </a:r>
            <a:r>
              <a:rPr lang="en-US" altLang="en-US" i="1">
                <a:solidFill>
                  <a:srgbClr val="000000"/>
                </a:solidFill>
                <a:cs typeface="Times New Roman" pitchFamily="18" charset="0"/>
              </a:rPr>
              <a:t>v</a:t>
            </a:r>
            <a:r>
              <a:rPr lang="en-US" altLang="en-US" baseline="30000">
                <a:solidFill>
                  <a:srgbClr val="000000"/>
                </a:solidFill>
                <a:cs typeface="Courier New" pitchFamily="49" charset="0"/>
              </a:rPr>
              <a:t>2</a:t>
            </a:r>
            <a:r>
              <a:rPr lang="en-US" altLang="en-US">
                <a:solidFill>
                  <a:srgbClr val="000000"/>
                </a:solidFill>
                <a:cs typeface="Courier New" pitchFamily="49" charset="0"/>
              </a:rPr>
              <a:t>)</a:t>
            </a:r>
            <a:r>
              <a:rPr lang="en-US" altLang="en-US">
                <a:solidFill>
                  <a:srgbClr val="000000"/>
                </a:solidFill>
                <a:cs typeface="Times New Roman" pitchFamily="18" charset="0"/>
              </a:rPr>
              <a:t>∆</a:t>
            </a:r>
            <a:r>
              <a:rPr lang="en-US" altLang="en-US" i="1">
                <a:solidFill>
                  <a:srgbClr val="000000"/>
                </a:solidFill>
                <a:cs typeface="Courier New" pitchFamily="49" charset="0"/>
              </a:rPr>
              <a:t>t</a:t>
            </a:r>
            <a:r>
              <a:rPr lang="en-US" altLang="en-US" baseline="30000">
                <a:solidFill>
                  <a:srgbClr val="000000"/>
                </a:solidFill>
                <a:cs typeface="Courier New" pitchFamily="49" charset="0"/>
              </a:rPr>
              <a:t> 2</a:t>
            </a:r>
            <a:r>
              <a:rPr lang="en-US" altLang="en-US">
                <a:solidFill>
                  <a:srgbClr val="000000"/>
                </a:solidFill>
                <a:cs typeface="Courier New" pitchFamily="49" charset="0"/>
              </a:rPr>
              <a:t> 	= </a:t>
            </a:r>
            <a:r>
              <a:rPr lang="en-US" altLang="en-US" i="1">
                <a:solidFill>
                  <a:srgbClr val="000000"/>
                </a:solidFill>
                <a:cs typeface="Courier New" pitchFamily="49" charset="0"/>
              </a:rPr>
              <a:t>c</a:t>
            </a:r>
            <a:r>
              <a:rPr lang="en-US" altLang="en-US" baseline="30000">
                <a:solidFill>
                  <a:srgbClr val="000000"/>
                </a:solidFill>
                <a:cs typeface="Courier New" pitchFamily="49" charset="0"/>
              </a:rPr>
              <a:t>2</a:t>
            </a:r>
            <a:r>
              <a:rPr lang="en-US" altLang="en-US">
                <a:solidFill>
                  <a:srgbClr val="000000"/>
                </a:solidFill>
                <a:cs typeface="Times New Roman" pitchFamily="18" charset="0"/>
              </a:rPr>
              <a:t>∆</a:t>
            </a:r>
            <a:r>
              <a:rPr lang="en-US" altLang="en-US" i="1">
                <a:solidFill>
                  <a:srgbClr val="000000"/>
                </a:solidFill>
                <a:cs typeface="Times New Roman" pitchFamily="18" charset="0"/>
              </a:rPr>
              <a:t>t</a:t>
            </a:r>
            <a:r>
              <a:rPr lang="en-US" altLang="en-US" baseline="-25000">
                <a:solidFill>
                  <a:srgbClr val="000000"/>
                </a:solidFill>
                <a:cs typeface="Times New Roman" pitchFamily="18" charset="0"/>
              </a:rPr>
              <a:t>0</a:t>
            </a:r>
            <a:r>
              <a:rPr lang="en-US" altLang="en-US" baseline="30000">
                <a:solidFill>
                  <a:srgbClr val="000000"/>
                </a:solidFill>
                <a:cs typeface="Courier New" pitchFamily="49" charset="0"/>
              </a:rPr>
              <a:t>2</a:t>
            </a:r>
          </a:p>
          <a:p>
            <a:pPr eaLnBrk="0" hangingPunct="0">
              <a:spcBef>
                <a:spcPct val="15000"/>
              </a:spcBef>
            </a:pPr>
            <a:r>
              <a:rPr lang="en-US" altLang="en-US">
                <a:solidFill>
                  <a:srgbClr val="000000"/>
                </a:solidFill>
                <a:cs typeface="Courier New" pitchFamily="49" charset="0"/>
              </a:rPr>
              <a:t>     </a:t>
            </a:r>
            <a:r>
              <a:rPr lang="en-US" altLang="en-US" baseline="-25000">
                <a:solidFill>
                  <a:srgbClr val="000000"/>
                </a:solidFill>
                <a:cs typeface="Courier New" pitchFamily="49" charset="0"/>
              </a:rPr>
              <a:t>      </a:t>
            </a:r>
            <a:r>
              <a:rPr lang="en-US" altLang="en-US">
                <a:solidFill>
                  <a:srgbClr val="000000"/>
                </a:solidFill>
                <a:cs typeface="Courier New" pitchFamily="49" charset="0"/>
              </a:rPr>
              <a:t>(1 - </a:t>
            </a:r>
            <a:r>
              <a:rPr lang="en-US" altLang="en-US" i="1">
                <a:solidFill>
                  <a:srgbClr val="000000"/>
                </a:solidFill>
                <a:cs typeface="Times New Roman" pitchFamily="18" charset="0"/>
              </a:rPr>
              <a:t>v</a:t>
            </a:r>
            <a:r>
              <a:rPr lang="en-US" altLang="en-US" baseline="30000">
                <a:solidFill>
                  <a:srgbClr val="000000"/>
                </a:solidFill>
                <a:cs typeface="Courier New" pitchFamily="49" charset="0"/>
              </a:rPr>
              <a:t>2 </a:t>
            </a:r>
            <a:r>
              <a:rPr lang="en-US" altLang="en-US" i="1">
                <a:solidFill>
                  <a:srgbClr val="000000"/>
                </a:solidFill>
                <a:cs typeface="Courier New" pitchFamily="49" charset="0"/>
              </a:rPr>
              <a:t>/</a:t>
            </a:r>
            <a:r>
              <a:rPr lang="en-US" altLang="en-US">
                <a:solidFill>
                  <a:srgbClr val="000000"/>
                </a:solidFill>
                <a:cs typeface="Courier New" pitchFamily="49" charset="0"/>
              </a:rPr>
              <a:t> </a:t>
            </a:r>
            <a:r>
              <a:rPr lang="en-US" altLang="en-US" i="1">
                <a:solidFill>
                  <a:srgbClr val="000000"/>
                </a:solidFill>
                <a:cs typeface="Courier New" pitchFamily="49" charset="0"/>
              </a:rPr>
              <a:t>c</a:t>
            </a:r>
            <a:r>
              <a:rPr lang="en-US" altLang="en-US" baseline="30000">
                <a:solidFill>
                  <a:srgbClr val="000000"/>
                </a:solidFill>
                <a:cs typeface="Courier New" pitchFamily="49" charset="0"/>
              </a:rPr>
              <a:t>2</a:t>
            </a:r>
            <a:r>
              <a:rPr lang="en-US" altLang="en-US">
                <a:solidFill>
                  <a:srgbClr val="000000"/>
                </a:solidFill>
                <a:cs typeface="Courier New" pitchFamily="49" charset="0"/>
              </a:rPr>
              <a:t>)</a:t>
            </a:r>
            <a:r>
              <a:rPr lang="en-US" altLang="en-US">
                <a:solidFill>
                  <a:srgbClr val="000000"/>
                </a:solidFill>
                <a:cs typeface="Times New Roman" pitchFamily="18" charset="0"/>
              </a:rPr>
              <a:t>∆</a:t>
            </a:r>
            <a:r>
              <a:rPr lang="en-US" altLang="en-US" i="1">
                <a:solidFill>
                  <a:srgbClr val="000000"/>
                </a:solidFill>
                <a:cs typeface="Courier New" pitchFamily="49" charset="0"/>
              </a:rPr>
              <a:t>t</a:t>
            </a:r>
            <a:r>
              <a:rPr lang="en-US" altLang="en-US" baseline="30000">
                <a:solidFill>
                  <a:srgbClr val="000000"/>
                </a:solidFill>
                <a:cs typeface="Courier New" pitchFamily="49" charset="0"/>
              </a:rPr>
              <a:t> 2</a:t>
            </a:r>
            <a:r>
              <a:rPr lang="en-US" altLang="en-US">
                <a:solidFill>
                  <a:srgbClr val="000000"/>
                </a:solidFill>
                <a:cs typeface="Courier New" pitchFamily="49" charset="0"/>
              </a:rPr>
              <a:t> 	= </a:t>
            </a:r>
            <a:r>
              <a:rPr lang="en-US" altLang="en-US">
                <a:solidFill>
                  <a:srgbClr val="000000"/>
                </a:solidFill>
                <a:cs typeface="Times New Roman" pitchFamily="18" charset="0"/>
              </a:rPr>
              <a:t>∆</a:t>
            </a:r>
            <a:r>
              <a:rPr lang="en-US" altLang="en-US" i="1">
                <a:solidFill>
                  <a:srgbClr val="000000"/>
                </a:solidFill>
                <a:cs typeface="Times New Roman" pitchFamily="18" charset="0"/>
              </a:rPr>
              <a:t>t</a:t>
            </a:r>
            <a:r>
              <a:rPr lang="en-US" altLang="en-US" baseline="-25000">
                <a:solidFill>
                  <a:srgbClr val="000000"/>
                </a:solidFill>
                <a:cs typeface="Times New Roman" pitchFamily="18" charset="0"/>
              </a:rPr>
              <a:t>0</a:t>
            </a:r>
            <a:r>
              <a:rPr lang="en-US" altLang="en-US" baseline="30000">
                <a:solidFill>
                  <a:srgbClr val="000000"/>
                </a:solidFill>
                <a:cs typeface="Courier New" pitchFamily="49" charset="0"/>
              </a:rPr>
              <a:t>2</a:t>
            </a:r>
          </a:p>
          <a:p>
            <a:pPr eaLnBrk="0" hangingPunct="0">
              <a:spcBef>
                <a:spcPct val="15000"/>
              </a:spcBef>
            </a:pPr>
            <a:r>
              <a:rPr lang="en-US" altLang="en-US">
                <a:solidFill>
                  <a:srgbClr val="000000"/>
                </a:solidFill>
                <a:cs typeface="Courier New" pitchFamily="49" charset="0"/>
              </a:rPr>
              <a:t>                	    </a:t>
            </a:r>
            <a:r>
              <a:rPr lang="en-US" altLang="en-US">
                <a:solidFill>
                  <a:srgbClr val="000000"/>
                </a:solidFill>
                <a:cs typeface="Times New Roman" pitchFamily="18" charset="0"/>
              </a:rPr>
              <a:t>∆</a:t>
            </a:r>
            <a:r>
              <a:rPr lang="en-US" altLang="en-US" i="1">
                <a:solidFill>
                  <a:srgbClr val="000000"/>
                </a:solidFill>
                <a:cs typeface="Courier New" pitchFamily="49" charset="0"/>
              </a:rPr>
              <a:t>t</a:t>
            </a:r>
            <a:r>
              <a:rPr lang="en-US" altLang="en-US" baseline="30000">
                <a:solidFill>
                  <a:srgbClr val="000000"/>
                </a:solidFill>
                <a:cs typeface="Courier New" pitchFamily="49" charset="0"/>
              </a:rPr>
              <a:t> 2</a:t>
            </a:r>
            <a:r>
              <a:rPr lang="en-US" altLang="en-US">
                <a:solidFill>
                  <a:srgbClr val="000000"/>
                </a:solidFill>
                <a:cs typeface="Courier New" pitchFamily="49" charset="0"/>
              </a:rPr>
              <a:t> 	= </a:t>
            </a:r>
            <a:r>
              <a:rPr lang="en-US" altLang="en-US">
                <a:solidFill>
                  <a:srgbClr val="000000"/>
                </a:solidFill>
                <a:cs typeface="Times New Roman" pitchFamily="18" charset="0"/>
              </a:rPr>
              <a:t>∆</a:t>
            </a:r>
            <a:r>
              <a:rPr lang="en-US" altLang="en-US" i="1">
                <a:solidFill>
                  <a:srgbClr val="000000"/>
                </a:solidFill>
                <a:cs typeface="Times New Roman" pitchFamily="18" charset="0"/>
              </a:rPr>
              <a:t>t</a:t>
            </a:r>
            <a:r>
              <a:rPr lang="en-US" altLang="en-US" baseline="-25000">
                <a:solidFill>
                  <a:srgbClr val="000000"/>
                </a:solidFill>
                <a:cs typeface="Times New Roman" pitchFamily="18" charset="0"/>
              </a:rPr>
              <a:t>0</a:t>
            </a:r>
            <a:r>
              <a:rPr lang="en-US" altLang="en-US" baseline="30000">
                <a:solidFill>
                  <a:srgbClr val="000000"/>
                </a:solidFill>
                <a:cs typeface="Courier New" pitchFamily="49" charset="0"/>
              </a:rPr>
              <a:t>2 </a:t>
            </a:r>
            <a:r>
              <a:rPr lang="en-US" altLang="en-US" i="1">
                <a:solidFill>
                  <a:srgbClr val="000000"/>
                </a:solidFill>
                <a:cs typeface="Courier New" pitchFamily="49" charset="0"/>
              </a:rPr>
              <a:t>/</a:t>
            </a:r>
            <a:r>
              <a:rPr lang="en-US" altLang="en-US">
                <a:solidFill>
                  <a:srgbClr val="000000"/>
                </a:solidFill>
                <a:cs typeface="Courier New" pitchFamily="49" charset="0"/>
              </a:rPr>
              <a:t> (1 - </a:t>
            </a:r>
            <a:r>
              <a:rPr lang="en-US" altLang="en-US" i="1">
                <a:solidFill>
                  <a:srgbClr val="000000"/>
                </a:solidFill>
                <a:cs typeface="Times New Roman" pitchFamily="18" charset="0"/>
              </a:rPr>
              <a:t>v</a:t>
            </a:r>
            <a:r>
              <a:rPr lang="en-US" altLang="en-US" baseline="30000">
                <a:solidFill>
                  <a:srgbClr val="000000"/>
                </a:solidFill>
                <a:cs typeface="Courier New" pitchFamily="49" charset="0"/>
              </a:rPr>
              <a:t>2 </a:t>
            </a:r>
            <a:r>
              <a:rPr lang="en-US" altLang="en-US" i="1">
                <a:solidFill>
                  <a:srgbClr val="000000"/>
                </a:solidFill>
                <a:cs typeface="Courier New" pitchFamily="49" charset="0"/>
              </a:rPr>
              <a:t>/</a:t>
            </a:r>
            <a:r>
              <a:rPr lang="en-US" altLang="en-US">
                <a:solidFill>
                  <a:srgbClr val="000000"/>
                </a:solidFill>
                <a:cs typeface="Courier New" pitchFamily="49" charset="0"/>
              </a:rPr>
              <a:t> </a:t>
            </a:r>
            <a:r>
              <a:rPr lang="en-US" altLang="en-US" i="1">
                <a:solidFill>
                  <a:srgbClr val="000000"/>
                </a:solidFill>
                <a:cs typeface="Courier New" pitchFamily="49" charset="0"/>
              </a:rPr>
              <a:t>c</a:t>
            </a:r>
            <a:r>
              <a:rPr lang="en-US" altLang="en-US" baseline="30000">
                <a:solidFill>
                  <a:srgbClr val="000000"/>
                </a:solidFill>
                <a:cs typeface="Courier New" pitchFamily="49" charset="0"/>
              </a:rPr>
              <a:t>2</a:t>
            </a:r>
            <a:r>
              <a:rPr lang="en-US" altLang="en-US">
                <a:solidFill>
                  <a:srgbClr val="000000"/>
                </a:solidFill>
                <a:cs typeface="Courier New" pitchFamily="49" charset="0"/>
              </a:rPr>
              <a:t>)</a:t>
            </a:r>
          </a:p>
        </p:txBody>
      </p:sp>
      <p:pic>
        <p:nvPicPr>
          <p:cNvPr id="73732" name="Picture 4" descr="einstein"/>
          <p:cNvPicPr>
            <a:picLocks noChangeAspect="1" noChangeArrowheads="1"/>
          </p:cNvPicPr>
          <p:nvPr/>
        </p:nvPicPr>
        <p:blipFill>
          <a:blip r:embed="rId5" cstate="print"/>
          <a:srcRect l="1947" t="824" r="4585" b="2846"/>
          <a:stretch>
            <a:fillRect/>
          </a:stretch>
        </p:blipFill>
        <p:spPr bwMode="auto">
          <a:xfrm>
            <a:off x="6910388" y="1041400"/>
            <a:ext cx="1976437" cy="2355850"/>
          </a:xfrm>
          <a:prstGeom prst="rect">
            <a:avLst/>
          </a:prstGeom>
          <a:ln>
            <a:noFill/>
          </a:ln>
          <a:effectLst>
            <a:outerShdw blurRad="292100" dist="139700" dir="2700000" algn="tl" rotWithShape="0">
              <a:srgbClr val="333333">
                <a:alpha val="65000"/>
              </a:srgbClr>
            </a:outerShdw>
          </a:effectLst>
        </p:spPr>
      </p:pic>
      <p:grpSp>
        <p:nvGrpSpPr>
          <p:cNvPr id="2" name="Group 20"/>
          <p:cNvGrpSpPr>
            <a:grpSpLocks/>
          </p:cNvGrpSpPr>
          <p:nvPr/>
        </p:nvGrpSpPr>
        <p:grpSpPr bwMode="auto">
          <a:xfrm>
            <a:off x="873125" y="5938838"/>
            <a:ext cx="7369175" cy="825500"/>
            <a:chOff x="550" y="3741"/>
            <a:chExt cx="4642" cy="520"/>
          </a:xfrm>
        </p:grpSpPr>
        <p:sp>
          <p:nvSpPr>
            <p:cNvPr id="22535" name="Text Box 7"/>
            <p:cNvSpPr txBox="1">
              <a:spLocks noChangeArrowheads="1"/>
            </p:cNvSpPr>
            <p:nvPr/>
          </p:nvSpPr>
          <p:spPr bwMode="auto">
            <a:xfrm>
              <a:off x="4053" y="3743"/>
              <a:ext cx="1137" cy="51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time dilation</a:t>
              </a:r>
            </a:p>
          </p:txBody>
        </p:sp>
        <p:sp>
          <p:nvSpPr>
            <p:cNvPr id="22536" name="Rectangle 8"/>
            <p:cNvSpPr>
              <a:spLocks noChangeArrowheads="1"/>
            </p:cNvSpPr>
            <p:nvPr/>
          </p:nvSpPr>
          <p:spPr bwMode="auto">
            <a:xfrm>
              <a:off x="550" y="3741"/>
              <a:ext cx="4642" cy="520"/>
            </a:xfrm>
            <a:prstGeom prst="rect">
              <a:avLst/>
            </a:prstGeom>
            <a:noFill/>
            <a:ln w="12700">
              <a:solidFill>
                <a:schemeClr val="tx1"/>
              </a:solidFill>
              <a:miter lim="800000"/>
              <a:headEnd/>
              <a:tailEnd/>
            </a:ln>
          </p:spPr>
          <p:txBody>
            <a:bodyPr wrap="none" anchor="ctr"/>
            <a:lstStyle/>
            <a:p>
              <a:endParaRPr lang="en-US" altLang="en-US"/>
            </a:p>
          </p:txBody>
        </p:sp>
        <p:sp>
          <p:nvSpPr>
            <p:cNvPr id="22537" name="Rectangle 9"/>
            <p:cNvSpPr>
              <a:spLocks noChangeArrowheads="1"/>
            </p:cNvSpPr>
            <p:nvPr/>
          </p:nvSpPr>
          <p:spPr bwMode="auto">
            <a:xfrm>
              <a:off x="719" y="3832"/>
              <a:ext cx="1226" cy="293"/>
            </a:xfrm>
            <a:prstGeom prst="rect">
              <a:avLst/>
            </a:prstGeom>
            <a:noFill/>
            <a:ln w="9525">
              <a:noFill/>
              <a:miter lim="800000"/>
              <a:headEnd/>
              <a:tailEnd/>
            </a:ln>
          </p:spPr>
          <p:txBody>
            <a:bodyPr/>
            <a:lstStyle/>
            <a:p>
              <a:pPr eaLnBrk="0" hangingPunct="0">
                <a:lnSpc>
                  <a:spcPct val="90000"/>
                </a:lnSpc>
                <a:spcBef>
                  <a:spcPct val="20000"/>
                </a:spcBef>
              </a:pPr>
              <a:r>
                <a:rPr lang="en-US" altLang="en-US">
                  <a:solidFill>
                    <a:srgbClr val="000000"/>
                  </a:solidFill>
                  <a:cs typeface="Times New Roman" pitchFamily="18" charset="0"/>
                </a:rPr>
                <a:t>∆</a:t>
              </a:r>
              <a:r>
                <a:rPr lang="en-US" altLang="en-US" i="1">
                  <a:solidFill>
                    <a:srgbClr val="000000"/>
                  </a:solidFill>
                  <a:cs typeface="Courier New" pitchFamily="49" charset="0"/>
                </a:rPr>
                <a:t>t</a:t>
              </a:r>
              <a:r>
                <a:rPr lang="en-US" altLang="en-US">
                  <a:sym typeface="Symbol" pitchFamily="18" charset="2"/>
                </a:rPr>
                <a:t> =  </a:t>
              </a:r>
              <a:r>
                <a:rPr lang="en-US" altLang="en-US">
                  <a:solidFill>
                    <a:srgbClr val="000000"/>
                  </a:solidFill>
                  <a:cs typeface="Times New Roman" pitchFamily="18" charset="0"/>
                </a:rPr>
                <a:t>∆</a:t>
              </a:r>
              <a:r>
                <a:rPr lang="en-US" altLang="en-US" i="1">
                  <a:solidFill>
                    <a:srgbClr val="000000"/>
                  </a:solidFill>
                  <a:cs typeface="Times New Roman" pitchFamily="18" charset="0"/>
                </a:rPr>
                <a:t>t</a:t>
              </a:r>
              <a:r>
                <a:rPr lang="en-US" altLang="en-US" baseline="-25000">
                  <a:solidFill>
                    <a:srgbClr val="000000"/>
                  </a:solidFill>
                  <a:cs typeface="Times New Roman" pitchFamily="18" charset="0"/>
                </a:rPr>
                <a:t>0</a:t>
              </a:r>
            </a:p>
          </p:txBody>
        </p:sp>
        <p:sp>
          <p:nvSpPr>
            <p:cNvPr id="22538" name="Rectangle 10"/>
            <p:cNvSpPr>
              <a:spLocks noChangeArrowheads="1"/>
            </p:cNvSpPr>
            <p:nvPr/>
          </p:nvSpPr>
          <p:spPr bwMode="auto">
            <a:xfrm>
              <a:off x="1869" y="3839"/>
              <a:ext cx="2039" cy="202"/>
            </a:xfrm>
            <a:prstGeom prst="rect">
              <a:avLst/>
            </a:prstGeom>
            <a:noFill/>
            <a:ln w="9525">
              <a:noFill/>
              <a:miter lim="800000"/>
              <a:headEnd/>
              <a:tailEnd/>
            </a:ln>
          </p:spPr>
          <p:txBody>
            <a:bodyPr/>
            <a:lstStyle/>
            <a:p>
              <a:pPr eaLnBrk="0" hangingPunct="0">
                <a:lnSpc>
                  <a:spcPct val="90000"/>
                </a:lnSpc>
                <a:spcBef>
                  <a:spcPct val="20000"/>
                </a:spcBef>
              </a:pPr>
              <a:r>
                <a:rPr lang="en-US" altLang="en-US">
                  <a:solidFill>
                    <a:schemeClr val="hlink"/>
                  </a:solidFill>
                  <a:cs typeface="Courier New" pitchFamily="49" charset="0"/>
                </a:rPr>
                <a:t>where</a:t>
              </a:r>
              <a:r>
                <a:rPr lang="en-US" altLang="en-US">
                  <a:sym typeface="Symbol" pitchFamily="18" charset="2"/>
                </a:rPr>
                <a:t>  </a:t>
              </a:r>
              <a:r>
                <a:rPr lang="en-US" altLang="en-US">
                  <a:solidFill>
                    <a:srgbClr val="000000"/>
                  </a:solidFill>
                  <a:cs typeface="Times New Roman" pitchFamily="18" charset="0"/>
                </a:rPr>
                <a:t>=</a:t>
              </a:r>
              <a:endParaRPr lang="en-US" altLang="en-US" baseline="30000">
                <a:solidFill>
                  <a:srgbClr val="000000"/>
                </a:solidFill>
                <a:cs typeface="Times New Roman" pitchFamily="18" charset="0"/>
              </a:endParaRPr>
            </a:p>
          </p:txBody>
        </p:sp>
        <p:sp>
          <p:nvSpPr>
            <p:cNvPr id="22539" name="Freeform 11"/>
            <p:cNvSpPr>
              <a:spLocks/>
            </p:cNvSpPr>
            <p:nvPr/>
          </p:nvSpPr>
          <p:spPr bwMode="auto">
            <a:xfrm>
              <a:off x="2880" y="3986"/>
              <a:ext cx="905" cy="179"/>
            </a:xfrm>
            <a:custGeom>
              <a:avLst/>
              <a:gdLst>
                <a:gd name="T0" fmla="*/ 0 w 1020"/>
                <a:gd name="T1" fmla="*/ 121 h 179"/>
                <a:gd name="T2" fmla="*/ 28 w 1020"/>
                <a:gd name="T3" fmla="*/ 179 h 179"/>
                <a:gd name="T4" fmla="*/ 57 w 1020"/>
                <a:gd name="T5" fmla="*/ 0 h 179"/>
                <a:gd name="T6" fmla="*/ 498 w 1020"/>
                <a:gd name="T7" fmla="*/ 0 h 179"/>
                <a:gd name="T8" fmla="*/ 0 60000 65536"/>
                <a:gd name="T9" fmla="*/ 0 60000 65536"/>
                <a:gd name="T10" fmla="*/ 0 60000 65536"/>
                <a:gd name="T11" fmla="*/ 0 60000 65536"/>
                <a:gd name="T12" fmla="*/ 0 w 1020"/>
                <a:gd name="T13" fmla="*/ 0 h 179"/>
                <a:gd name="T14" fmla="*/ 1020 w 1020"/>
                <a:gd name="T15" fmla="*/ 179 h 179"/>
              </a:gdLst>
              <a:ahLst/>
              <a:cxnLst>
                <a:cxn ang="T8">
                  <a:pos x="T0" y="T1"/>
                </a:cxn>
                <a:cxn ang="T9">
                  <a:pos x="T2" y="T3"/>
                </a:cxn>
                <a:cxn ang="T10">
                  <a:pos x="T4" y="T5"/>
                </a:cxn>
                <a:cxn ang="T11">
                  <a:pos x="T6" y="T7"/>
                </a:cxn>
              </a:cxnLst>
              <a:rect l="T12" t="T13" r="T14" b="T15"/>
              <a:pathLst>
                <a:path w="1020" h="179">
                  <a:moveTo>
                    <a:pt x="0" y="121"/>
                  </a:moveTo>
                  <a:lnTo>
                    <a:pt x="58" y="179"/>
                  </a:lnTo>
                  <a:lnTo>
                    <a:pt x="116" y="0"/>
                  </a:lnTo>
                  <a:lnTo>
                    <a:pt x="1020" y="0"/>
                  </a:lnTo>
                </a:path>
              </a:pathLst>
            </a:custGeom>
            <a:noFill/>
            <a:ln w="9525">
              <a:solidFill>
                <a:schemeClr val="tx1"/>
              </a:solidFill>
              <a:round/>
              <a:headEnd/>
              <a:tailEnd/>
            </a:ln>
          </p:spPr>
          <p:txBody>
            <a:bodyPr/>
            <a:lstStyle/>
            <a:p>
              <a:endParaRPr lang="en-US"/>
            </a:p>
          </p:txBody>
        </p:sp>
        <p:sp>
          <p:nvSpPr>
            <p:cNvPr id="22540" name="Rectangle 12"/>
            <p:cNvSpPr>
              <a:spLocks noChangeArrowheads="1"/>
            </p:cNvSpPr>
            <p:nvPr/>
          </p:nvSpPr>
          <p:spPr bwMode="auto">
            <a:xfrm>
              <a:off x="3215" y="3758"/>
              <a:ext cx="265" cy="202"/>
            </a:xfrm>
            <a:prstGeom prst="rect">
              <a:avLst/>
            </a:prstGeom>
            <a:noFill/>
            <a:ln w="9525">
              <a:noFill/>
              <a:miter lim="800000"/>
              <a:headEnd/>
              <a:tailEnd/>
            </a:ln>
          </p:spPr>
          <p:txBody>
            <a:bodyPr/>
            <a:lstStyle/>
            <a:p>
              <a:pPr eaLnBrk="0" hangingPunct="0">
                <a:lnSpc>
                  <a:spcPct val="90000"/>
                </a:lnSpc>
                <a:spcBef>
                  <a:spcPct val="20000"/>
                </a:spcBef>
              </a:pPr>
              <a:r>
                <a:rPr lang="en-US" altLang="en-US" sz="2000">
                  <a:solidFill>
                    <a:srgbClr val="000000"/>
                  </a:solidFill>
                  <a:cs typeface="Courier New" pitchFamily="49" charset="0"/>
                </a:rPr>
                <a:t>1</a:t>
              </a:r>
              <a:endParaRPr lang="en-US" altLang="en-US" sz="2000" baseline="30000">
                <a:solidFill>
                  <a:srgbClr val="000000"/>
                </a:solidFill>
                <a:cs typeface="Times New Roman" pitchFamily="18" charset="0"/>
              </a:endParaRPr>
            </a:p>
          </p:txBody>
        </p:sp>
        <p:sp>
          <p:nvSpPr>
            <p:cNvPr id="22541" name="Line 13"/>
            <p:cNvSpPr>
              <a:spLocks noChangeShapeType="1"/>
            </p:cNvSpPr>
            <p:nvPr/>
          </p:nvSpPr>
          <p:spPr bwMode="auto">
            <a:xfrm>
              <a:off x="2820" y="3954"/>
              <a:ext cx="1053" cy="0"/>
            </a:xfrm>
            <a:prstGeom prst="line">
              <a:avLst/>
            </a:prstGeom>
            <a:noFill/>
            <a:ln w="9525">
              <a:solidFill>
                <a:schemeClr val="tx1"/>
              </a:solidFill>
              <a:round/>
              <a:headEnd/>
              <a:tailEnd/>
            </a:ln>
          </p:spPr>
          <p:txBody>
            <a:bodyPr/>
            <a:lstStyle/>
            <a:p>
              <a:endParaRPr lang="en-US"/>
            </a:p>
          </p:txBody>
        </p:sp>
        <p:sp>
          <p:nvSpPr>
            <p:cNvPr id="22542" name="Rectangle 14"/>
            <p:cNvSpPr>
              <a:spLocks noChangeArrowheads="1"/>
            </p:cNvSpPr>
            <p:nvPr/>
          </p:nvSpPr>
          <p:spPr bwMode="auto">
            <a:xfrm>
              <a:off x="2925" y="3990"/>
              <a:ext cx="963" cy="202"/>
            </a:xfrm>
            <a:prstGeom prst="rect">
              <a:avLst/>
            </a:prstGeom>
            <a:noFill/>
            <a:ln w="9525">
              <a:noFill/>
              <a:miter lim="800000"/>
              <a:headEnd/>
              <a:tailEnd/>
            </a:ln>
          </p:spPr>
          <p:txBody>
            <a:bodyPr/>
            <a:lstStyle/>
            <a:p>
              <a:pPr eaLnBrk="0" hangingPunct="0">
                <a:lnSpc>
                  <a:spcPct val="90000"/>
                </a:lnSpc>
                <a:spcBef>
                  <a:spcPct val="20000"/>
                </a:spcBef>
              </a:pPr>
              <a:r>
                <a:rPr lang="en-US" altLang="en-US">
                  <a:solidFill>
                    <a:srgbClr val="000000"/>
                  </a:solidFill>
                  <a:cs typeface="Courier New" pitchFamily="49" charset="0"/>
                </a:rPr>
                <a:t>1 – </a:t>
              </a:r>
              <a:r>
                <a:rPr lang="en-US" altLang="en-US" i="1">
                  <a:solidFill>
                    <a:srgbClr val="000000"/>
                  </a:solidFill>
                  <a:cs typeface="Times New Roman" pitchFamily="18" charset="0"/>
                </a:rPr>
                <a:t>v</a:t>
              </a:r>
              <a:r>
                <a:rPr lang="en-US" altLang="en-US" baseline="30000">
                  <a:solidFill>
                    <a:srgbClr val="000000"/>
                  </a:solidFill>
                  <a:cs typeface="Courier New" pitchFamily="49" charset="0"/>
                </a:rPr>
                <a:t>2 </a:t>
              </a:r>
              <a:r>
                <a:rPr lang="en-US" altLang="en-US" i="1">
                  <a:solidFill>
                    <a:srgbClr val="000000"/>
                  </a:solidFill>
                  <a:cs typeface="Courier New" pitchFamily="49" charset="0"/>
                </a:rPr>
                <a:t>/</a:t>
              </a:r>
              <a:r>
                <a:rPr lang="en-US" altLang="en-US">
                  <a:solidFill>
                    <a:srgbClr val="000000"/>
                  </a:solidFill>
                  <a:cs typeface="Courier New" pitchFamily="49" charset="0"/>
                </a:rPr>
                <a:t> </a:t>
              </a:r>
              <a:r>
                <a:rPr lang="en-US" altLang="en-US" i="1">
                  <a:solidFill>
                    <a:srgbClr val="000000"/>
                  </a:solidFill>
                  <a:cs typeface="Courier New" pitchFamily="49" charset="0"/>
                </a:rPr>
                <a:t>c</a:t>
              </a:r>
              <a:r>
                <a:rPr lang="en-US" altLang="en-US" baseline="30000">
                  <a:solidFill>
                    <a:srgbClr val="000000"/>
                  </a:solidFill>
                  <a:cs typeface="Courier New" pitchFamily="49" charset="0"/>
                </a:rPr>
                <a:t>2</a:t>
              </a:r>
            </a:p>
          </p:txBody>
        </p:sp>
      </p:grpSp>
      <p:sp>
        <p:nvSpPr>
          <p:cNvPr id="73743" name="Text Box 15"/>
          <p:cNvSpPr txBox="1">
            <a:spLocks noChangeArrowheads="1"/>
          </p:cNvSpPr>
          <p:nvPr/>
        </p:nvSpPr>
        <p:spPr bwMode="auto">
          <a:xfrm>
            <a:off x="4937125" y="4537075"/>
            <a:ext cx="3446463" cy="1187450"/>
          </a:xfrm>
          <a:prstGeom prst="rect">
            <a:avLst/>
          </a:prstGeom>
          <a:noFill/>
          <a:ln w="9525">
            <a:noFill/>
            <a:miter lim="800000"/>
            <a:headEnd/>
            <a:tailEnd/>
          </a:ln>
        </p:spPr>
        <p:txBody>
          <a:bodyPr>
            <a:spAutoFit/>
          </a:bodyPr>
          <a:lstStyle/>
          <a:p>
            <a:pPr algn="r"/>
            <a:r>
              <a:rPr lang="en-US" altLang="en-US">
                <a:solidFill>
                  <a:schemeClr val="hlink"/>
                </a:solidFill>
              </a:rPr>
              <a:t>The IBO expects you to be able to derive this formula! Sorry :(</a:t>
            </a:r>
          </a:p>
        </p:txBody>
      </p:sp>
      <p:sp>
        <p:nvSpPr>
          <p:cNvPr id="22534"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3730">
                                            <p:txEl>
                                              <p:pRg st="1" end="1"/>
                                            </p:txEl>
                                          </p:spTgt>
                                        </p:tgtEl>
                                        <p:attrNameLst>
                                          <p:attrName>style.visibility</p:attrName>
                                        </p:attrNameLst>
                                      </p:cBhvr>
                                      <p:to>
                                        <p:strVal val="visible"/>
                                      </p:to>
                                    </p:set>
                                    <p:anim calcmode="lin" valueType="num">
                                      <p:cBhvr additive="base">
                                        <p:cTn id="7" dur="500" fill="hold"/>
                                        <p:tgtEl>
                                          <p:spTgt spid="737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73732"/>
                                        </p:tgtEl>
                                        <p:attrNameLst>
                                          <p:attrName>style.visibility</p:attrName>
                                        </p:attrNameLst>
                                      </p:cBhvr>
                                      <p:to>
                                        <p:strVal val="visible"/>
                                      </p:to>
                                    </p:set>
                                    <p:anim calcmode="lin" valueType="num">
                                      <p:cBhvr>
                                        <p:cTn id="11" dur="500" fill="hold"/>
                                        <p:tgtEl>
                                          <p:spTgt spid="73732"/>
                                        </p:tgtEl>
                                        <p:attrNameLst>
                                          <p:attrName>ppt_w</p:attrName>
                                        </p:attrNameLst>
                                      </p:cBhvr>
                                      <p:tavLst>
                                        <p:tav tm="0">
                                          <p:val>
                                            <p:fltVal val="0"/>
                                          </p:val>
                                        </p:tav>
                                        <p:tav tm="100000">
                                          <p:val>
                                            <p:strVal val="#ppt_w"/>
                                          </p:val>
                                        </p:tav>
                                      </p:tavLst>
                                    </p:anim>
                                    <p:anim calcmode="lin" valueType="num">
                                      <p:cBhvr>
                                        <p:cTn id="12" dur="500" fill="hold"/>
                                        <p:tgtEl>
                                          <p:spTgt spid="73732"/>
                                        </p:tgtEl>
                                        <p:attrNameLst>
                                          <p:attrName>ppt_h</p:attrName>
                                        </p:attrNameLst>
                                      </p:cBhvr>
                                      <p:tavLst>
                                        <p:tav tm="0">
                                          <p:val>
                                            <p:fltVal val="0"/>
                                          </p:val>
                                        </p:tav>
                                        <p:tav tm="100000">
                                          <p:val>
                                            <p:strVal val="#ppt_h"/>
                                          </p:val>
                                        </p:tav>
                                      </p:tavLst>
                                    </p:anim>
                                    <p:animEffect transition="in" filter="fade">
                                      <p:cBhvr>
                                        <p:cTn id="13" dur="500"/>
                                        <p:tgtEl>
                                          <p:spTgt spid="7373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73730">
                                            <p:txEl>
                                              <p:pRg st="2" end="2"/>
                                            </p:txEl>
                                          </p:spTgt>
                                        </p:tgtEl>
                                        <p:attrNameLst>
                                          <p:attrName>style.visibility</p:attrName>
                                        </p:attrNameLst>
                                      </p:cBhvr>
                                      <p:to>
                                        <p:strVal val="visible"/>
                                      </p:to>
                                    </p:set>
                                    <p:anim calcmode="lin" valueType="num">
                                      <p:cBhvr additive="base">
                                        <p:cTn id="18" dur="500" fill="hold"/>
                                        <p:tgtEl>
                                          <p:spTgt spid="73730">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37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73730">
                                            <p:txEl>
                                              <p:pRg st="3" end="3"/>
                                            </p:txEl>
                                          </p:spTgt>
                                        </p:tgtEl>
                                        <p:attrNameLst>
                                          <p:attrName>style.visibility</p:attrName>
                                        </p:attrNameLst>
                                      </p:cBhvr>
                                      <p:to>
                                        <p:strVal val="visible"/>
                                      </p:to>
                                    </p:set>
                                    <p:anim calcmode="lin" valueType="num">
                                      <p:cBhvr additive="base">
                                        <p:cTn id="24" dur="500" fill="hold"/>
                                        <p:tgtEl>
                                          <p:spTgt spid="73730">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37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73730">
                                            <p:txEl>
                                              <p:pRg st="4" end="4"/>
                                            </p:txEl>
                                          </p:spTgt>
                                        </p:tgtEl>
                                        <p:attrNameLst>
                                          <p:attrName>style.visibility</p:attrName>
                                        </p:attrNameLst>
                                      </p:cBhvr>
                                      <p:to>
                                        <p:strVal val="visible"/>
                                      </p:to>
                                    </p:set>
                                    <p:anim calcmode="lin" valueType="num">
                                      <p:cBhvr additive="base">
                                        <p:cTn id="30" dur="500" fill="hold"/>
                                        <p:tgtEl>
                                          <p:spTgt spid="73730">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37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73730">
                                            <p:txEl>
                                              <p:pRg st="5" end="5"/>
                                            </p:txEl>
                                          </p:spTgt>
                                        </p:tgtEl>
                                        <p:attrNameLst>
                                          <p:attrName>style.visibility</p:attrName>
                                        </p:attrNameLst>
                                      </p:cBhvr>
                                      <p:to>
                                        <p:strVal val="visible"/>
                                      </p:to>
                                    </p:set>
                                    <p:anim calcmode="lin" valueType="num">
                                      <p:cBhvr additive="base">
                                        <p:cTn id="36" dur="500" fill="hold"/>
                                        <p:tgtEl>
                                          <p:spTgt spid="73730">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373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73730">
                                            <p:txEl>
                                              <p:pRg st="6" end="6"/>
                                            </p:txEl>
                                          </p:spTgt>
                                        </p:tgtEl>
                                        <p:attrNameLst>
                                          <p:attrName>style.visibility</p:attrName>
                                        </p:attrNameLst>
                                      </p:cBhvr>
                                      <p:to>
                                        <p:strVal val="visible"/>
                                      </p:to>
                                    </p:set>
                                    <p:anim calcmode="lin" valueType="num">
                                      <p:cBhvr additive="base">
                                        <p:cTn id="42" dur="500" fill="hold"/>
                                        <p:tgtEl>
                                          <p:spTgt spid="73730">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373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73730">
                                            <p:txEl>
                                              <p:pRg st="7" end="7"/>
                                            </p:txEl>
                                          </p:spTgt>
                                        </p:tgtEl>
                                        <p:attrNameLst>
                                          <p:attrName>style.visibility</p:attrName>
                                        </p:attrNameLst>
                                      </p:cBhvr>
                                      <p:to>
                                        <p:strVal val="visible"/>
                                      </p:to>
                                    </p:set>
                                    <p:anim calcmode="lin" valueType="num">
                                      <p:cBhvr additive="base">
                                        <p:cTn id="48" dur="500" fill="hold"/>
                                        <p:tgtEl>
                                          <p:spTgt spid="73730">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7373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73730">
                                            <p:txEl>
                                              <p:pRg st="8" end="8"/>
                                            </p:txEl>
                                          </p:spTgt>
                                        </p:tgtEl>
                                        <p:attrNameLst>
                                          <p:attrName>style.visibility</p:attrName>
                                        </p:attrNameLst>
                                      </p:cBhvr>
                                      <p:to>
                                        <p:strVal val="visible"/>
                                      </p:to>
                                    </p:set>
                                    <p:anim calcmode="lin" valueType="num">
                                      <p:cBhvr additive="base">
                                        <p:cTn id="54" dur="500" fill="hold"/>
                                        <p:tgtEl>
                                          <p:spTgt spid="73730">
                                            <p:txEl>
                                              <p:pRg st="8" end="8"/>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7373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73730">
                                            <p:txEl>
                                              <p:pRg st="9" end="9"/>
                                            </p:txEl>
                                          </p:spTgt>
                                        </p:tgtEl>
                                        <p:attrNameLst>
                                          <p:attrName>style.visibility</p:attrName>
                                        </p:attrNameLst>
                                      </p:cBhvr>
                                      <p:to>
                                        <p:strVal val="visible"/>
                                      </p:to>
                                    </p:set>
                                    <p:anim calcmode="lin" valueType="num">
                                      <p:cBhvr additive="base">
                                        <p:cTn id="60" dur="500" fill="hold"/>
                                        <p:tgtEl>
                                          <p:spTgt spid="73730">
                                            <p:txEl>
                                              <p:pRg st="9" end="9"/>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73730">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53" presetClass="entr" presetSubtype="0" fill="hold" nodeType="clickEffect">
                                  <p:stCondLst>
                                    <p:cond delay="0"/>
                                  </p:stCondLst>
                                  <p:childTnLst>
                                    <p:set>
                                      <p:cBhvr>
                                        <p:cTn id="65" dur="1" fill="hold">
                                          <p:stCondLst>
                                            <p:cond delay="0"/>
                                          </p:stCondLst>
                                        </p:cTn>
                                        <p:tgtEl>
                                          <p:spTgt spid="2"/>
                                        </p:tgtEl>
                                        <p:attrNameLst>
                                          <p:attrName>style.visibility</p:attrName>
                                        </p:attrNameLst>
                                      </p:cBhvr>
                                      <p:to>
                                        <p:strVal val="visible"/>
                                      </p:to>
                                    </p:set>
                                    <p:anim calcmode="lin" valueType="num">
                                      <p:cBhvr>
                                        <p:cTn id="66" dur="500" fill="hold"/>
                                        <p:tgtEl>
                                          <p:spTgt spid="2"/>
                                        </p:tgtEl>
                                        <p:attrNameLst>
                                          <p:attrName>ppt_w</p:attrName>
                                        </p:attrNameLst>
                                      </p:cBhvr>
                                      <p:tavLst>
                                        <p:tav tm="0">
                                          <p:val>
                                            <p:fltVal val="0"/>
                                          </p:val>
                                        </p:tav>
                                        <p:tav tm="100000">
                                          <p:val>
                                            <p:strVal val="#ppt_w"/>
                                          </p:val>
                                        </p:tav>
                                      </p:tavLst>
                                    </p:anim>
                                    <p:anim calcmode="lin" valueType="num">
                                      <p:cBhvr>
                                        <p:cTn id="67" dur="500" fill="hold"/>
                                        <p:tgtEl>
                                          <p:spTgt spid="2"/>
                                        </p:tgtEl>
                                        <p:attrNameLst>
                                          <p:attrName>ppt_h</p:attrName>
                                        </p:attrNameLst>
                                      </p:cBhvr>
                                      <p:tavLst>
                                        <p:tav tm="0">
                                          <p:val>
                                            <p:fltVal val="0"/>
                                          </p:val>
                                        </p:tav>
                                        <p:tav tm="100000">
                                          <p:val>
                                            <p:strVal val="#ppt_h"/>
                                          </p:val>
                                        </p:tav>
                                      </p:tavLst>
                                    </p:anim>
                                    <p:animEffect transition="in" filter="fade">
                                      <p:cBhvr>
                                        <p:cTn id="68" dur="500"/>
                                        <p:tgtEl>
                                          <p:spTgt spid="2"/>
                                        </p:tgtEl>
                                      </p:cBhvr>
                                    </p:animEffect>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73743"/>
                                        </p:tgtEl>
                                        <p:attrNameLst>
                                          <p:attrName>style.visibility</p:attrName>
                                        </p:attrNameLst>
                                      </p:cBhvr>
                                      <p:to>
                                        <p:strVal val="visible"/>
                                      </p:to>
                                    </p:set>
                                    <p:anim calcmode="lin" valueType="num">
                                      <p:cBhvr additive="base">
                                        <p:cTn id="73" dur="500" fill="hold"/>
                                        <p:tgtEl>
                                          <p:spTgt spid="73743"/>
                                        </p:tgtEl>
                                        <p:attrNameLst>
                                          <p:attrName>ppt_x</p:attrName>
                                        </p:attrNameLst>
                                      </p:cBhvr>
                                      <p:tavLst>
                                        <p:tav tm="0">
                                          <p:val>
                                            <p:strVal val="1+#ppt_w/2"/>
                                          </p:val>
                                        </p:tav>
                                        <p:tav tm="100000">
                                          <p:val>
                                            <p:strVal val="#ppt_x"/>
                                          </p:val>
                                        </p:tav>
                                      </p:tavLst>
                                    </p:anim>
                                    <p:anim calcmode="lin" valueType="num">
                                      <p:cBhvr additive="base">
                                        <p:cTn id="74" dur="500" fill="hold"/>
                                        <p:tgtEl>
                                          <p:spTgt spid="7374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Time dilation</a:t>
            </a:r>
            <a:r>
              <a:rPr lang="en-US" altLang="en-US">
                <a:solidFill>
                  <a:srgbClr val="333399"/>
                </a:solidFill>
              </a:rPr>
              <a:t> – proper time</a:t>
            </a:r>
            <a:endParaRPr lang="en-US" altLang="en-US" sz="2000">
              <a:solidFill>
                <a:srgbClr val="000000"/>
              </a:solidFill>
              <a:latin typeface="Courier New" pitchFamily="49" charset="0"/>
              <a:cs typeface="Times New Roman" pitchFamily="18" charset="0"/>
            </a:endParaRP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From the time dilation formula we see that each IRF has its own time. There is no absolute time!</a:t>
            </a:r>
          </a:p>
          <a:p>
            <a:pPr eaLnBrk="0" hangingPunct="0">
              <a:spcBef>
                <a:spcPct val="20000"/>
              </a:spcBef>
            </a:pPr>
            <a:endParaRPr lang="en-US" altLang="en-US">
              <a:solidFill>
                <a:srgbClr val="000000"/>
              </a:solidFill>
              <a:cs typeface="Times New Roman" pitchFamily="18" charset="0"/>
            </a:endParaRPr>
          </a:p>
          <a:p>
            <a:pPr eaLnBrk="0" hangingPunct="0">
              <a:spcBef>
                <a:spcPct val="20000"/>
              </a:spcBef>
            </a:pPr>
            <a:endParaRPr lang="en-US" altLang="en-US">
              <a:solidFill>
                <a:srgbClr val="000000"/>
              </a:solidFill>
              <a:cs typeface="Times New Roman" pitchFamily="18" charset="0"/>
            </a:endParaRP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We will explore the differences between the two times in the following examples. But first…</a:t>
            </a: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We define the </a:t>
            </a:r>
            <a:r>
              <a:rPr lang="en-US" altLang="en-US" b="1">
                <a:solidFill>
                  <a:srgbClr val="000000"/>
                </a:solidFill>
                <a:cs typeface="Times New Roman" pitchFamily="18" charset="0"/>
              </a:rPr>
              <a:t>proper time</a:t>
            </a:r>
            <a:r>
              <a:rPr lang="en-US" altLang="en-US">
                <a:solidFill>
                  <a:srgbClr val="000000"/>
                </a:solidFill>
                <a:cs typeface="Times New Roman" pitchFamily="18" charset="0"/>
              </a:rPr>
              <a:t> ∆</a:t>
            </a:r>
            <a:r>
              <a:rPr lang="en-US" altLang="en-US" i="1">
                <a:solidFill>
                  <a:srgbClr val="000000"/>
                </a:solidFill>
                <a:cs typeface="Times New Roman" pitchFamily="18" charset="0"/>
              </a:rPr>
              <a:t>t</a:t>
            </a:r>
            <a:r>
              <a:rPr lang="en-US" altLang="en-US" baseline="-25000">
                <a:solidFill>
                  <a:srgbClr val="000000"/>
                </a:solidFill>
                <a:cs typeface="Times New Roman" pitchFamily="18" charset="0"/>
              </a:rPr>
              <a:t>0</a:t>
            </a:r>
            <a:r>
              <a:rPr lang="en-US" altLang="en-US">
                <a:solidFill>
                  <a:srgbClr val="000000"/>
                </a:solidFill>
                <a:cs typeface="Times New Roman" pitchFamily="18" charset="0"/>
              </a:rPr>
              <a:t> as                                   the time measured in the frame in                                 which the events do not change                                   spatial position. Dobson (S</a:t>
            </a:r>
            <a:r>
              <a:rPr lang="en-US" altLang="en-US" baseline="-25000">
                <a:solidFill>
                  <a:srgbClr val="000000"/>
                </a:solidFill>
                <a:cs typeface="Times New Roman" pitchFamily="18" charset="0"/>
              </a:rPr>
              <a:t>0</a:t>
            </a:r>
            <a:r>
              <a:rPr lang="en-US" altLang="en-US">
                <a:solidFill>
                  <a:srgbClr val="000000"/>
                </a:solidFill>
                <a:cs typeface="Times New Roman" pitchFamily="18" charset="0"/>
              </a:rPr>
              <a:t>) is in the                          proper reference frame for the events                              (</a:t>
            </a:r>
            <a:r>
              <a:rPr lang="en-US" altLang="en-US">
                <a:solidFill>
                  <a:srgbClr val="FF0000"/>
                </a:solidFill>
                <a:cs typeface="Times New Roman" pitchFamily="18" charset="0"/>
              </a:rPr>
              <a:t>the light beam leaving the floor</a:t>
            </a:r>
            <a:r>
              <a:rPr lang="en-US" altLang="en-US">
                <a:solidFill>
                  <a:srgbClr val="000000"/>
                </a:solidFill>
                <a:cs typeface="Times New Roman" pitchFamily="18" charset="0"/>
              </a:rPr>
              <a:t>, and                                 </a:t>
            </a:r>
            <a:r>
              <a:rPr lang="en-US" altLang="en-US">
                <a:solidFill>
                  <a:schemeClr val="accent2"/>
                </a:solidFill>
                <a:cs typeface="Times New Roman" pitchFamily="18" charset="0"/>
              </a:rPr>
              <a:t>the light beam returning to the floor</a:t>
            </a:r>
            <a:r>
              <a:rPr lang="en-US" altLang="en-US">
                <a:solidFill>
                  <a:srgbClr val="000000"/>
                </a:solidFill>
                <a:cs typeface="Times New Roman" pitchFamily="18" charset="0"/>
              </a:rPr>
              <a:t>).</a:t>
            </a:r>
          </a:p>
        </p:txBody>
      </p:sp>
      <p:pic>
        <p:nvPicPr>
          <p:cNvPr id="75809" name="Picture 33"/>
          <p:cNvPicPr>
            <a:picLocks noChangeAspect="1" noChangeArrowheads="1"/>
          </p:cNvPicPr>
          <p:nvPr/>
        </p:nvPicPr>
        <p:blipFill>
          <a:blip r:embed="rId8" cstate="print"/>
          <a:srcRect/>
          <a:stretch>
            <a:fillRect/>
          </a:stretch>
        </p:blipFill>
        <p:spPr bwMode="auto">
          <a:xfrm>
            <a:off x="5935663" y="3852863"/>
            <a:ext cx="2001837" cy="2298700"/>
          </a:xfrm>
          <a:prstGeom prst="rect">
            <a:avLst/>
          </a:prstGeom>
          <a:ln>
            <a:noFill/>
          </a:ln>
          <a:effectLst>
            <a:outerShdw blurRad="292100" dist="139700" dir="2700000" algn="tl" rotWithShape="0">
              <a:srgbClr val="333333">
                <a:alpha val="65000"/>
              </a:srgbClr>
            </a:outerShdw>
          </a:effectLst>
        </p:spPr>
      </p:pic>
      <p:sp>
        <p:nvSpPr>
          <p:cNvPr id="75790" name="Text Box 14"/>
          <p:cNvSpPr txBox="1">
            <a:spLocks noChangeArrowheads="1"/>
          </p:cNvSpPr>
          <p:nvPr/>
        </p:nvSpPr>
        <p:spPr bwMode="auto">
          <a:xfrm>
            <a:off x="7877175" y="4189413"/>
            <a:ext cx="1266825" cy="1631950"/>
          </a:xfrm>
          <a:prstGeom prst="rect">
            <a:avLst/>
          </a:prstGeom>
          <a:noFill/>
          <a:ln w="9525">
            <a:noFill/>
            <a:miter lim="800000"/>
            <a:headEnd/>
            <a:tailEnd/>
          </a:ln>
        </p:spPr>
        <p:txBody>
          <a:bodyPr>
            <a:spAutoFit/>
          </a:bodyPr>
          <a:lstStyle/>
          <a:p>
            <a:pPr algn="r"/>
            <a:r>
              <a:rPr lang="en-US" altLang="en-US" sz="2000">
                <a:solidFill>
                  <a:schemeClr val="hlink"/>
                </a:solidFill>
              </a:rPr>
              <a:t>Spatial position </a:t>
            </a:r>
            <a:r>
              <a:rPr lang="en-US" altLang="en-US" sz="2000" u="sng">
                <a:solidFill>
                  <a:schemeClr val="hlink"/>
                </a:solidFill>
              </a:rPr>
              <a:t>does not change</a:t>
            </a:r>
            <a:r>
              <a:rPr lang="en-US" altLang="en-US" sz="2000">
                <a:solidFill>
                  <a:schemeClr val="hlink"/>
                </a:solidFill>
              </a:rPr>
              <a:t> in S</a:t>
            </a:r>
            <a:r>
              <a:rPr lang="en-US" altLang="en-US" sz="2000" baseline="-25000">
                <a:solidFill>
                  <a:schemeClr val="hlink"/>
                </a:solidFill>
              </a:rPr>
              <a:t>0</a:t>
            </a:r>
            <a:r>
              <a:rPr lang="en-US" altLang="en-US" sz="2000">
                <a:solidFill>
                  <a:schemeClr val="hlink"/>
                </a:solidFill>
              </a:rPr>
              <a:t>.</a:t>
            </a:r>
          </a:p>
        </p:txBody>
      </p:sp>
      <p:sp>
        <p:nvSpPr>
          <p:cNvPr id="75791" name="Text Box 15"/>
          <p:cNvSpPr txBox="1">
            <a:spLocks noChangeArrowheads="1"/>
          </p:cNvSpPr>
          <p:nvPr/>
        </p:nvSpPr>
        <p:spPr bwMode="auto">
          <a:xfrm>
            <a:off x="5922963" y="6110288"/>
            <a:ext cx="3052762" cy="708025"/>
          </a:xfrm>
          <a:prstGeom prst="rect">
            <a:avLst/>
          </a:prstGeom>
          <a:noFill/>
          <a:ln w="9525">
            <a:noFill/>
            <a:miter lim="800000"/>
            <a:headEnd/>
            <a:tailEnd/>
          </a:ln>
        </p:spPr>
        <p:txBody>
          <a:bodyPr>
            <a:spAutoFit/>
          </a:bodyPr>
          <a:lstStyle/>
          <a:p>
            <a:pPr algn="r"/>
            <a:r>
              <a:rPr lang="en-US" altLang="en-US" sz="2000">
                <a:solidFill>
                  <a:schemeClr val="hlink"/>
                </a:solidFill>
              </a:rPr>
              <a:t>Thus Dobson measures  proper time ∆</a:t>
            </a:r>
            <a:r>
              <a:rPr lang="en-US" altLang="en-US" sz="2000" i="1">
                <a:solidFill>
                  <a:schemeClr val="hlink"/>
                </a:solidFill>
                <a:cs typeface="Courier New" pitchFamily="49" charset="0"/>
              </a:rPr>
              <a:t>t</a:t>
            </a:r>
            <a:r>
              <a:rPr lang="en-US" altLang="en-US" sz="2000" baseline="-25000">
                <a:solidFill>
                  <a:schemeClr val="hlink"/>
                </a:solidFill>
                <a:cs typeface="Courier New" pitchFamily="49" charset="0"/>
              </a:rPr>
              <a:t>0</a:t>
            </a:r>
            <a:r>
              <a:rPr lang="en-US" altLang="en-US" sz="2000">
                <a:solidFill>
                  <a:schemeClr val="hlink"/>
                </a:solidFill>
                <a:cs typeface="Courier New" pitchFamily="49" charset="0"/>
              </a:rPr>
              <a:t>.</a:t>
            </a:r>
          </a:p>
        </p:txBody>
      </p:sp>
      <p:sp>
        <p:nvSpPr>
          <p:cNvPr id="75792" name="Oval 16"/>
          <p:cNvSpPr>
            <a:spLocks noChangeArrowheads="1"/>
          </p:cNvSpPr>
          <p:nvPr/>
        </p:nvSpPr>
        <p:spPr bwMode="auto">
          <a:xfrm>
            <a:off x="6808788" y="5540375"/>
            <a:ext cx="88900" cy="88900"/>
          </a:xfrm>
          <a:prstGeom prst="ellipse">
            <a:avLst/>
          </a:prstGeom>
          <a:solidFill>
            <a:srgbClr val="FF0000"/>
          </a:solidFill>
          <a:ln w="9525">
            <a:solidFill>
              <a:schemeClr val="tx1"/>
            </a:solidFill>
            <a:round/>
            <a:headEnd/>
            <a:tailEnd/>
          </a:ln>
        </p:spPr>
        <p:txBody>
          <a:bodyPr wrap="none" anchor="ctr"/>
          <a:lstStyle/>
          <a:p>
            <a:endParaRPr lang="en-US" altLang="en-US"/>
          </a:p>
        </p:txBody>
      </p:sp>
      <p:sp>
        <p:nvSpPr>
          <p:cNvPr id="75793" name="Oval 17"/>
          <p:cNvSpPr>
            <a:spLocks noChangeArrowheads="1"/>
          </p:cNvSpPr>
          <p:nvPr/>
        </p:nvSpPr>
        <p:spPr bwMode="auto">
          <a:xfrm>
            <a:off x="6902450" y="5540375"/>
            <a:ext cx="88900" cy="88900"/>
          </a:xfrm>
          <a:prstGeom prst="ellipse">
            <a:avLst/>
          </a:prstGeom>
          <a:solidFill>
            <a:schemeClr val="accent2"/>
          </a:solidFill>
          <a:ln w="9525">
            <a:solidFill>
              <a:schemeClr val="tx1"/>
            </a:solidFill>
            <a:round/>
            <a:headEnd/>
            <a:tailEnd/>
          </a:ln>
        </p:spPr>
        <p:txBody>
          <a:bodyPr wrap="none" anchor="ctr"/>
          <a:lstStyle/>
          <a:p>
            <a:endParaRPr lang="en-US" altLang="en-US"/>
          </a:p>
        </p:txBody>
      </p:sp>
      <p:pic>
        <p:nvPicPr>
          <p:cNvPr id="75794" name="Picture 1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465888" y="4102100"/>
            <a:ext cx="630237" cy="798513"/>
          </a:xfrm>
          <a:prstGeom prst="rect">
            <a:avLst/>
          </a:prstGeom>
          <a:noFill/>
          <a:ln w="9525">
            <a:noFill/>
            <a:miter lim="800000"/>
            <a:headEnd/>
            <a:tailEnd/>
          </a:ln>
        </p:spPr>
      </p:pic>
      <p:grpSp>
        <p:nvGrpSpPr>
          <p:cNvPr id="2" name="Group 19"/>
          <p:cNvGrpSpPr>
            <a:grpSpLocks/>
          </p:cNvGrpSpPr>
          <p:nvPr/>
        </p:nvGrpSpPr>
        <p:grpSpPr bwMode="auto">
          <a:xfrm>
            <a:off x="6577013" y="4386263"/>
            <a:ext cx="411162" cy="411162"/>
            <a:chOff x="2090" y="3563"/>
            <a:chExt cx="321" cy="321"/>
          </a:xfrm>
        </p:grpSpPr>
        <p:sp>
          <p:nvSpPr>
            <p:cNvPr id="23573" name="Oval 20"/>
            <p:cNvSpPr>
              <a:spLocks noChangeArrowheads="1"/>
            </p:cNvSpPr>
            <p:nvPr/>
          </p:nvSpPr>
          <p:spPr bwMode="auto">
            <a:xfrm>
              <a:off x="2090" y="3563"/>
              <a:ext cx="321" cy="321"/>
            </a:xfrm>
            <a:prstGeom prst="ellipse">
              <a:avLst/>
            </a:prstGeom>
            <a:solidFill>
              <a:srgbClr val="DDDDDD"/>
            </a:solidFill>
            <a:ln w="9525">
              <a:noFill/>
              <a:round/>
              <a:headEnd/>
              <a:tailEnd/>
            </a:ln>
          </p:spPr>
          <p:txBody>
            <a:bodyPr wrap="none" anchor="ctr"/>
            <a:lstStyle/>
            <a:p>
              <a:endParaRPr lang="en-US" altLang="en-US"/>
            </a:p>
          </p:txBody>
        </p:sp>
        <p:sp>
          <p:nvSpPr>
            <p:cNvPr id="23574" name="Line 21"/>
            <p:cNvSpPr>
              <a:spLocks noChangeShapeType="1"/>
            </p:cNvSpPr>
            <p:nvPr/>
          </p:nvSpPr>
          <p:spPr bwMode="auto">
            <a:xfrm flipV="1">
              <a:off x="2252" y="3600"/>
              <a:ext cx="0" cy="121"/>
            </a:xfrm>
            <a:prstGeom prst="line">
              <a:avLst/>
            </a:prstGeom>
            <a:noFill/>
            <a:ln w="19050">
              <a:solidFill>
                <a:srgbClr val="FF0000"/>
              </a:solidFill>
              <a:round/>
              <a:headEnd/>
              <a:tailEnd/>
            </a:ln>
          </p:spPr>
          <p:txBody>
            <a:bodyPr/>
            <a:lstStyle/>
            <a:p>
              <a:endParaRPr lang="en-US"/>
            </a:p>
          </p:txBody>
        </p:sp>
      </p:grpSp>
      <p:sp>
        <p:nvSpPr>
          <p:cNvPr id="23562"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grpSp>
        <p:nvGrpSpPr>
          <p:cNvPr id="3" name="Group 24"/>
          <p:cNvGrpSpPr>
            <a:grpSpLocks/>
          </p:cNvGrpSpPr>
          <p:nvPr/>
        </p:nvGrpSpPr>
        <p:grpSpPr bwMode="auto">
          <a:xfrm>
            <a:off x="873125" y="2593975"/>
            <a:ext cx="7369175" cy="825500"/>
            <a:chOff x="550" y="3741"/>
            <a:chExt cx="4642" cy="520"/>
          </a:xfrm>
        </p:grpSpPr>
        <p:sp>
          <p:nvSpPr>
            <p:cNvPr id="23565" name="Text Box 25"/>
            <p:cNvSpPr txBox="1">
              <a:spLocks noChangeArrowheads="1"/>
            </p:cNvSpPr>
            <p:nvPr/>
          </p:nvSpPr>
          <p:spPr bwMode="auto">
            <a:xfrm>
              <a:off x="4053" y="3743"/>
              <a:ext cx="1137" cy="51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time dilation</a:t>
              </a:r>
            </a:p>
          </p:txBody>
        </p:sp>
        <p:sp>
          <p:nvSpPr>
            <p:cNvPr id="23566" name="Rectangle 26"/>
            <p:cNvSpPr>
              <a:spLocks noChangeArrowheads="1"/>
            </p:cNvSpPr>
            <p:nvPr/>
          </p:nvSpPr>
          <p:spPr bwMode="auto">
            <a:xfrm>
              <a:off x="550" y="3741"/>
              <a:ext cx="4642" cy="520"/>
            </a:xfrm>
            <a:prstGeom prst="rect">
              <a:avLst/>
            </a:prstGeom>
            <a:noFill/>
            <a:ln w="12700">
              <a:solidFill>
                <a:schemeClr val="tx1"/>
              </a:solidFill>
              <a:miter lim="800000"/>
              <a:headEnd/>
              <a:tailEnd/>
            </a:ln>
          </p:spPr>
          <p:txBody>
            <a:bodyPr wrap="none" anchor="ctr"/>
            <a:lstStyle/>
            <a:p>
              <a:endParaRPr lang="en-US" altLang="en-US"/>
            </a:p>
          </p:txBody>
        </p:sp>
        <p:sp>
          <p:nvSpPr>
            <p:cNvPr id="23567" name="Rectangle 27"/>
            <p:cNvSpPr>
              <a:spLocks noChangeArrowheads="1"/>
            </p:cNvSpPr>
            <p:nvPr/>
          </p:nvSpPr>
          <p:spPr bwMode="auto">
            <a:xfrm>
              <a:off x="719" y="3832"/>
              <a:ext cx="1226" cy="293"/>
            </a:xfrm>
            <a:prstGeom prst="rect">
              <a:avLst/>
            </a:prstGeom>
            <a:noFill/>
            <a:ln w="9525">
              <a:noFill/>
              <a:miter lim="800000"/>
              <a:headEnd/>
              <a:tailEnd/>
            </a:ln>
          </p:spPr>
          <p:txBody>
            <a:bodyPr/>
            <a:lstStyle/>
            <a:p>
              <a:pPr eaLnBrk="0" hangingPunct="0">
                <a:lnSpc>
                  <a:spcPct val="90000"/>
                </a:lnSpc>
                <a:spcBef>
                  <a:spcPct val="20000"/>
                </a:spcBef>
              </a:pPr>
              <a:r>
                <a:rPr lang="en-US" altLang="en-US">
                  <a:solidFill>
                    <a:srgbClr val="000000"/>
                  </a:solidFill>
                  <a:cs typeface="Times New Roman" pitchFamily="18" charset="0"/>
                </a:rPr>
                <a:t>∆</a:t>
              </a:r>
              <a:r>
                <a:rPr lang="en-US" altLang="en-US" i="1">
                  <a:solidFill>
                    <a:srgbClr val="000000"/>
                  </a:solidFill>
                  <a:cs typeface="Courier New" pitchFamily="49" charset="0"/>
                </a:rPr>
                <a:t>t</a:t>
              </a:r>
              <a:r>
                <a:rPr lang="en-US" altLang="en-US">
                  <a:sym typeface="Symbol" pitchFamily="18" charset="2"/>
                </a:rPr>
                <a:t> =  </a:t>
              </a:r>
              <a:r>
                <a:rPr lang="en-US" altLang="en-US">
                  <a:solidFill>
                    <a:srgbClr val="000000"/>
                  </a:solidFill>
                  <a:cs typeface="Times New Roman" pitchFamily="18" charset="0"/>
                </a:rPr>
                <a:t>∆</a:t>
              </a:r>
              <a:r>
                <a:rPr lang="en-US" altLang="en-US" i="1">
                  <a:solidFill>
                    <a:srgbClr val="000000"/>
                  </a:solidFill>
                  <a:cs typeface="Times New Roman" pitchFamily="18" charset="0"/>
                </a:rPr>
                <a:t>t</a:t>
              </a:r>
              <a:r>
                <a:rPr lang="en-US" altLang="en-US" baseline="-25000">
                  <a:solidFill>
                    <a:srgbClr val="000000"/>
                  </a:solidFill>
                  <a:cs typeface="Times New Roman" pitchFamily="18" charset="0"/>
                </a:rPr>
                <a:t>0</a:t>
              </a:r>
            </a:p>
          </p:txBody>
        </p:sp>
        <p:sp>
          <p:nvSpPr>
            <p:cNvPr id="23568" name="Rectangle 28"/>
            <p:cNvSpPr>
              <a:spLocks noChangeArrowheads="1"/>
            </p:cNvSpPr>
            <p:nvPr/>
          </p:nvSpPr>
          <p:spPr bwMode="auto">
            <a:xfrm>
              <a:off x="1869" y="3839"/>
              <a:ext cx="2039" cy="202"/>
            </a:xfrm>
            <a:prstGeom prst="rect">
              <a:avLst/>
            </a:prstGeom>
            <a:noFill/>
            <a:ln w="9525">
              <a:noFill/>
              <a:miter lim="800000"/>
              <a:headEnd/>
              <a:tailEnd/>
            </a:ln>
          </p:spPr>
          <p:txBody>
            <a:bodyPr/>
            <a:lstStyle/>
            <a:p>
              <a:pPr eaLnBrk="0" hangingPunct="0">
                <a:lnSpc>
                  <a:spcPct val="90000"/>
                </a:lnSpc>
                <a:spcBef>
                  <a:spcPct val="20000"/>
                </a:spcBef>
              </a:pPr>
              <a:r>
                <a:rPr lang="en-US" altLang="en-US">
                  <a:solidFill>
                    <a:schemeClr val="hlink"/>
                  </a:solidFill>
                  <a:cs typeface="Courier New" pitchFamily="49" charset="0"/>
                </a:rPr>
                <a:t>where</a:t>
              </a:r>
              <a:r>
                <a:rPr lang="en-US" altLang="en-US">
                  <a:sym typeface="Symbol" pitchFamily="18" charset="2"/>
                </a:rPr>
                <a:t>  </a:t>
              </a:r>
              <a:r>
                <a:rPr lang="en-US" altLang="en-US">
                  <a:solidFill>
                    <a:srgbClr val="000000"/>
                  </a:solidFill>
                  <a:cs typeface="Times New Roman" pitchFamily="18" charset="0"/>
                </a:rPr>
                <a:t>=</a:t>
              </a:r>
              <a:endParaRPr lang="en-US" altLang="en-US" baseline="30000">
                <a:solidFill>
                  <a:srgbClr val="000000"/>
                </a:solidFill>
                <a:cs typeface="Times New Roman" pitchFamily="18" charset="0"/>
              </a:endParaRPr>
            </a:p>
          </p:txBody>
        </p:sp>
        <p:sp>
          <p:nvSpPr>
            <p:cNvPr id="23569" name="Freeform 29"/>
            <p:cNvSpPr>
              <a:spLocks/>
            </p:cNvSpPr>
            <p:nvPr/>
          </p:nvSpPr>
          <p:spPr bwMode="auto">
            <a:xfrm>
              <a:off x="2880" y="3986"/>
              <a:ext cx="905" cy="179"/>
            </a:xfrm>
            <a:custGeom>
              <a:avLst/>
              <a:gdLst>
                <a:gd name="T0" fmla="*/ 0 w 1020"/>
                <a:gd name="T1" fmla="*/ 121 h 179"/>
                <a:gd name="T2" fmla="*/ 28 w 1020"/>
                <a:gd name="T3" fmla="*/ 179 h 179"/>
                <a:gd name="T4" fmla="*/ 57 w 1020"/>
                <a:gd name="T5" fmla="*/ 0 h 179"/>
                <a:gd name="T6" fmla="*/ 498 w 1020"/>
                <a:gd name="T7" fmla="*/ 0 h 179"/>
                <a:gd name="T8" fmla="*/ 0 60000 65536"/>
                <a:gd name="T9" fmla="*/ 0 60000 65536"/>
                <a:gd name="T10" fmla="*/ 0 60000 65536"/>
                <a:gd name="T11" fmla="*/ 0 60000 65536"/>
                <a:gd name="T12" fmla="*/ 0 w 1020"/>
                <a:gd name="T13" fmla="*/ 0 h 179"/>
                <a:gd name="T14" fmla="*/ 1020 w 1020"/>
                <a:gd name="T15" fmla="*/ 179 h 179"/>
              </a:gdLst>
              <a:ahLst/>
              <a:cxnLst>
                <a:cxn ang="T8">
                  <a:pos x="T0" y="T1"/>
                </a:cxn>
                <a:cxn ang="T9">
                  <a:pos x="T2" y="T3"/>
                </a:cxn>
                <a:cxn ang="T10">
                  <a:pos x="T4" y="T5"/>
                </a:cxn>
                <a:cxn ang="T11">
                  <a:pos x="T6" y="T7"/>
                </a:cxn>
              </a:cxnLst>
              <a:rect l="T12" t="T13" r="T14" b="T15"/>
              <a:pathLst>
                <a:path w="1020" h="179">
                  <a:moveTo>
                    <a:pt x="0" y="121"/>
                  </a:moveTo>
                  <a:lnTo>
                    <a:pt x="58" y="179"/>
                  </a:lnTo>
                  <a:lnTo>
                    <a:pt x="116" y="0"/>
                  </a:lnTo>
                  <a:lnTo>
                    <a:pt x="1020" y="0"/>
                  </a:lnTo>
                </a:path>
              </a:pathLst>
            </a:custGeom>
            <a:noFill/>
            <a:ln w="9525">
              <a:solidFill>
                <a:schemeClr val="tx1"/>
              </a:solidFill>
              <a:round/>
              <a:headEnd/>
              <a:tailEnd/>
            </a:ln>
          </p:spPr>
          <p:txBody>
            <a:bodyPr/>
            <a:lstStyle/>
            <a:p>
              <a:endParaRPr lang="en-US"/>
            </a:p>
          </p:txBody>
        </p:sp>
        <p:sp>
          <p:nvSpPr>
            <p:cNvPr id="23570" name="Rectangle 30"/>
            <p:cNvSpPr>
              <a:spLocks noChangeArrowheads="1"/>
            </p:cNvSpPr>
            <p:nvPr/>
          </p:nvSpPr>
          <p:spPr bwMode="auto">
            <a:xfrm>
              <a:off x="3215" y="3758"/>
              <a:ext cx="265" cy="202"/>
            </a:xfrm>
            <a:prstGeom prst="rect">
              <a:avLst/>
            </a:prstGeom>
            <a:noFill/>
            <a:ln w="9525">
              <a:noFill/>
              <a:miter lim="800000"/>
              <a:headEnd/>
              <a:tailEnd/>
            </a:ln>
          </p:spPr>
          <p:txBody>
            <a:bodyPr/>
            <a:lstStyle/>
            <a:p>
              <a:pPr eaLnBrk="0" hangingPunct="0">
                <a:lnSpc>
                  <a:spcPct val="90000"/>
                </a:lnSpc>
                <a:spcBef>
                  <a:spcPct val="20000"/>
                </a:spcBef>
              </a:pPr>
              <a:r>
                <a:rPr lang="en-US" altLang="en-US" sz="2000">
                  <a:solidFill>
                    <a:srgbClr val="000000"/>
                  </a:solidFill>
                  <a:cs typeface="Courier New" pitchFamily="49" charset="0"/>
                </a:rPr>
                <a:t>1</a:t>
              </a:r>
              <a:endParaRPr lang="en-US" altLang="en-US" sz="2000" baseline="30000">
                <a:solidFill>
                  <a:srgbClr val="000000"/>
                </a:solidFill>
                <a:cs typeface="Times New Roman" pitchFamily="18" charset="0"/>
              </a:endParaRPr>
            </a:p>
          </p:txBody>
        </p:sp>
        <p:sp>
          <p:nvSpPr>
            <p:cNvPr id="23571" name="Line 31"/>
            <p:cNvSpPr>
              <a:spLocks noChangeShapeType="1"/>
            </p:cNvSpPr>
            <p:nvPr/>
          </p:nvSpPr>
          <p:spPr bwMode="auto">
            <a:xfrm>
              <a:off x="2820" y="3954"/>
              <a:ext cx="1053" cy="0"/>
            </a:xfrm>
            <a:prstGeom prst="line">
              <a:avLst/>
            </a:prstGeom>
            <a:noFill/>
            <a:ln w="9525">
              <a:solidFill>
                <a:schemeClr val="tx1"/>
              </a:solidFill>
              <a:round/>
              <a:headEnd/>
              <a:tailEnd/>
            </a:ln>
          </p:spPr>
          <p:txBody>
            <a:bodyPr/>
            <a:lstStyle/>
            <a:p>
              <a:endParaRPr lang="en-US"/>
            </a:p>
          </p:txBody>
        </p:sp>
        <p:sp>
          <p:nvSpPr>
            <p:cNvPr id="23572" name="Rectangle 32"/>
            <p:cNvSpPr>
              <a:spLocks noChangeArrowheads="1"/>
            </p:cNvSpPr>
            <p:nvPr/>
          </p:nvSpPr>
          <p:spPr bwMode="auto">
            <a:xfrm>
              <a:off x="2925" y="3990"/>
              <a:ext cx="963" cy="202"/>
            </a:xfrm>
            <a:prstGeom prst="rect">
              <a:avLst/>
            </a:prstGeom>
            <a:noFill/>
            <a:ln w="9525">
              <a:noFill/>
              <a:miter lim="800000"/>
              <a:headEnd/>
              <a:tailEnd/>
            </a:ln>
          </p:spPr>
          <p:txBody>
            <a:bodyPr/>
            <a:lstStyle/>
            <a:p>
              <a:pPr eaLnBrk="0" hangingPunct="0">
                <a:lnSpc>
                  <a:spcPct val="90000"/>
                </a:lnSpc>
                <a:spcBef>
                  <a:spcPct val="20000"/>
                </a:spcBef>
              </a:pPr>
              <a:r>
                <a:rPr lang="en-US" altLang="en-US">
                  <a:solidFill>
                    <a:srgbClr val="000000"/>
                  </a:solidFill>
                  <a:cs typeface="Courier New" pitchFamily="49" charset="0"/>
                </a:rPr>
                <a:t>1 – </a:t>
              </a:r>
              <a:r>
                <a:rPr lang="en-US" altLang="en-US" i="1">
                  <a:solidFill>
                    <a:srgbClr val="000000"/>
                  </a:solidFill>
                  <a:cs typeface="Times New Roman" pitchFamily="18" charset="0"/>
                </a:rPr>
                <a:t>v</a:t>
              </a:r>
              <a:r>
                <a:rPr lang="en-US" altLang="en-US" baseline="30000">
                  <a:solidFill>
                    <a:srgbClr val="000000"/>
                  </a:solidFill>
                  <a:cs typeface="Courier New" pitchFamily="49" charset="0"/>
                </a:rPr>
                <a:t>2 </a:t>
              </a:r>
              <a:r>
                <a:rPr lang="en-US" altLang="en-US" i="1">
                  <a:solidFill>
                    <a:srgbClr val="000000"/>
                  </a:solidFill>
                  <a:cs typeface="Courier New" pitchFamily="49" charset="0"/>
                </a:rPr>
                <a:t>/</a:t>
              </a:r>
              <a:r>
                <a:rPr lang="en-US" altLang="en-US">
                  <a:solidFill>
                    <a:srgbClr val="000000"/>
                  </a:solidFill>
                  <a:cs typeface="Courier New" pitchFamily="49" charset="0"/>
                </a:rPr>
                <a:t> </a:t>
              </a:r>
              <a:r>
                <a:rPr lang="en-US" altLang="en-US" i="1">
                  <a:solidFill>
                    <a:srgbClr val="000000"/>
                  </a:solidFill>
                  <a:cs typeface="Courier New" pitchFamily="49" charset="0"/>
                </a:rPr>
                <a:t>c</a:t>
              </a:r>
              <a:r>
                <a:rPr lang="en-US" altLang="en-US" baseline="30000">
                  <a:solidFill>
                    <a:srgbClr val="000000"/>
                  </a:solidFill>
                  <a:cs typeface="Courier New" pitchFamily="49" charset="0"/>
                </a:rPr>
                <a:t>2</a:t>
              </a:r>
            </a:p>
          </p:txBody>
        </p:sp>
      </p:grpSp>
      <p:sp>
        <p:nvSpPr>
          <p:cNvPr id="75810" name="Freeform 34"/>
          <p:cNvSpPr>
            <a:spLocks/>
          </p:cNvSpPr>
          <p:nvPr/>
        </p:nvSpPr>
        <p:spPr bwMode="auto">
          <a:xfrm>
            <a:off x="6883400" y="4194175"/>
            <a:ext cx="58738" cy="1431925"/>
          </a:xfrm>
          <a:custGeom>
            <a:avLst/>
            <a:gdLst>
              <a:gd name="T0" fmla="*/ 0 w 75"/>
              <a:gd name="T1" fmla="*/ 2147483647 h 1038"/>
              <a:gd name="T2" fmla="*/ 2147483647 w 75"/>
              <a:gd name="T3" fmla="*/ 0 h 1038"/>
              <a:gd name="T4" fmla="*/ 2147483647 w 75"/>
              <a:gd name="T5" fmla="*/ 2147483647 h 1038"/>
              <a:gd name="T6" fmla="*/ 0 60000 65536"/>
              <a:gd name="T7" fmla="*/ 0 60000 65536"/>
              <a:gd name="T8" fmla="*/ 0 60000 65536"/>
              <a:gd name="T9" fmla="*/ 0 w 75"/>
              <a:gd name="T10" fmla="*/ 0 h 1038"/>
              <a:gd name="T11" fmla="*/ 75 w 75"/>
              <a:gd name="T12" fmla="*/ 1038 h 1038"/>
            </a:gdLst>
            <a:ahLst/>
            <a:cxnLst>
              <a:cxn ang="T6">
                <a:pos x="T0" y="T1"/>
              </a:cxn>
              <a:cxn ang="T7">
                <a:pos x="T2" y="T3"/>
              </a:cxn>
              <a:cxn ang="T8">
                <a:pos x="T4" y="T5"/>
              </a:cxn>
            </a:cxnLst>
            <a:rect l="T9" t="T10" r="T11" b="T12"/>
            <a:pathLst>
              <a:path w="75" h="1038">
                <a:moveTo>
                  <a:pt x="0" y="1038"/>
                </a:moveTo>
                <a:lnTo>
                  <a:pt x="30" y="0"/>
                </a:lnTo>
                <a:lnTo>
                  <a:pt x="75" y="1038"/>
                </a:lnTo>
              </a:path>
            </a:pathLst>
          </a:custGeom>
          <a:noFill/>
          <a:ln w="19050" cmpd="sng">
            <a:solidFill>
              <a:srgbClr val="FF3399"/>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5778">
                                            <p:txEl>
                                              <p:pRg st="1" end="1"/>
                                            </p:txEl>
                                          </p:spTgt>
                                        </p:tgtEl>
                                        <p:attrNameLst>
                                          <p:attrName>style.visibility</p:attrName>
                                        </p:attrNameLst>
                                      </p:cBhvr>
                                      <p:to>
                                        <p:strVal val="visible"/>
                                      </p:to>
                                    </p:set>
                                    <p:anim calcmode="lin" valueType="num">
                                      <p:cBhvr additive="base">
                                        <p:cTn id="7" dur="500" fill="hold"/>
                                        <p:tgtEl>
                                          <p:spTgt spid="757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75778">
                                            <p:txEl>
                                              <p:pRg st="4" end="4"/>
                                            </p:txEl>
                                          </p:spTgt>
                                        </p:tgtEl>
                                        <p:attrNameLst>
                                          <p:attrName>style.visibility</p:attrName>
                                        </p:attrNameLst>
                                      </p:cBhvr>
                                      <p:to>
                                        <p:strVal val="visible"/>
                                      </p:to>
                                    </p:set>
                                    <p:anim calcmode="lin" valueType="num">
                                      <p:cBhvr additive="base">
                                        <p:cTn id="20" dur="500" fill="hold"/>
                                        <p:tgtEl>
                                          <p:spTgt spid="75778">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57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75778">
                                            <p:txEl>
                                              <p:pRg st="5" end="5"/>
                                            </p:txEl>
                                          </p:spTgt>
                                        </p:tgtEl>
                                        <p:attrNameLst>
                                          <p:attrName>style.visibility</p:attrName>
                                        </p:attrNameLst>
                                      </p:cBhvr>
                                      <p:to>
                                        <p:strVal val="visible"/>
                                      </p:to>
                                    </p:set>
                                    <p:anim calcmode="lin" valueType="num">
                                      <p:cBhvr additive="base">
                                        <p:cTn id="26" dur="500" fill="hold"/>
                                        <p:tgtEl>
                                          <p:spTgt spid="75778">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577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par>
                                <p:cTn id="28" presetID="10" presetClass="entr" presetSubtype="0" fill="hold" nodeType="withEffect">
                                  <p:stCondLst>
                                    <p:cond delay="0"/>
                                  </p:stCondLst>
                                  <p:childTnLst>
                                    <p:set>
                                      <p:cBhvr>
                                        <p:cTn id="29" dur="1" fill="hold">
                                          <p:stCondLst>
                                            <p:cond delay="0"/>
                                          </p:stCondLst>
                                        </p:cTn>
                                        <p:tgtEl>
                                          <p:spTgt spid="75809"/>
                                        </p:tgtEl>
                                        <p:attrNameLst>
                                          <p:attrName>style.visibility</p:attrName>
                                        </p:attrNameLst>
                                      </p:cBhvr>
                                      <p:to>
                                        <p:strVal val="visible"/>
                                      </p:to>
                                    </p:set>
                                    <p:animEffect transition="in" filter="fade">
                                      <p:cBhvr>
                                        <p:cTn id="30" dur="2000"/>
                                        <p:tgtEl>
                                          <p:spTgt spid="7580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75794"/>
                                        </p:tgtEl>
                                        <p:attrNameLst>
                                          <p:attrName>style.visibility</p:attrName>
                                        </p:attrNameLst>
                                      </p:cBhvr>
                                      <p:to>
                                        <p:strVal val="visible"/>
                                      </p:to>
                                    </p:set>
                                    <p:anim calcmode="lin" valueType="num">
                                      <p:cBhvr>
                                        <p:cTn id="35" dur="500" fill="hold"/>
                                        <p:tgtEl>
                                          <p:spTgt spid="75794"/>
                                        </p:tgtEl>
                                        <p:attrNameLst>
                                          <p:attrName>ppt_w</p:attrName>
                                        </p:attrNameLst>
                                      </p:cBhvr>
                                      <p:tavLst>
                                        <p:tav tm="0">
                                          <p:val>
                                            <p:fltVal val="0"/>
                                          </p:val>
                                        </p:tav>
                                        <p:tav tm="100000">
                                          <p:val>
                                            <p:strVal val="#ppt_w"/>
                                          </p:val>
                                        </p:tav>
                                      </p:tavLst>
                                    </p:anim>
                                    <p:anim calcmode="lin" valueType="num">
                                      <p:cBhvr>
                                        <p:cTn id="36" dur="500" fill="hold"/>
                                        <p:tgtEl>
                                          <p:spTgt spid="75794"/>
                                        </p:tgtEl>
                                        <p:attrNameLst>
                                          <p:attrName>ppt_h</p:attrName>
                                        </p:attrNameLst>
                                      </p:cBhvr>
                                      <p:tavLst>
                                        <p:tav tm="0">
                                          <p:val>
                                            <p:fltVal val="0"/>
                                          </p:val>
                                        </p:tav>
                                        <p:tav tm="100000">
                                          <p:val>
                                            <p:strVal val="#ppt_h"/>
                                          </p:val>
                                        </p:tav>
                                      </p:tavLst>
                                    </p:anim>
                                    <p:animEffect transition="in" filter="fade">
                                      <p:cBhvr>
                                        <p:cTn id="37" dur="500"/>
                                        <p:tgtEl>
                                          <p:spTgt spid="75794"/>
                                        </p:tgtEl>
                                      </p:cBhvr>
                                    </p:animEffect>
                                  </p:childTnLst>
                                  <p:subTnLst>
                                    <p:audio>
                                      <p:cMediaNode>
                                        <p:cTn display="0" masterRel="sameClick">
                                          <p:stCondLst>
                                            <p:cond evt="begin" delay="0">
                                              <p:tn val="33"/>
                                            </p:cond>
                                          </p:stCondLst>
                                          <p:endCondLst>
                                            <p:cond evt="onStopAudio" delay="0">
                                              <p:tgtEl>
                                                <p:sldTgt/>
                                              </p:tgtEl>
                                            </p:cond>
                                          </p:endCondLst>
                                        </p:cTn>
                                        <p:tgtEl>
                                          <p:sndTgt r:embed="rId5" name="camera.wav"/>
                                        </p:tgtEl>
                                      </p:cMediaNode>
                                    </p:audio>
                                  </p:subTnLst>
                                </p:cTn>
                              </p:par>
                              <p:par>
                                <p:cTn id="38" presetID="53" presetClass="entr" presetSubtype="0" fill="hold" nodeType="with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ppt_w</p:attrName>
                                        </p:attrNameLst>
                                      </p:cBhvr>
                                      <p:tavLst>
                                        <p:tav tm="0">
                                          <p:val>
                                            <p:fltVal val="0"/>
                                          </p:val>
                                        </p:tav>
                                        <p:tav tm="100000">
                                          <p:val>
                                            <p:strVal val="#ppt_w"/>
                                          </p:val>
                                        </p:tav>
                                      </p:tavLst>
                                    </p:anim>
                                    <p:anim calcmode="lin" valueType="num">
                                      <p:cBhvr>
                                        <p:cTn id="41" dur="500" fill="hold"/>
                                        <p:tgtEl>
                                          <p:spTgt spid="2"/>
                                        </p:tgtEl>
                                        <p:attrNameLst>
                                          <p:attrName>ppt_h</p:attrName>
                                        </p:attrNameLst>
                                      </p:cBhvr>
                                      <p:tavLst>
                                        <p:tav tm="0">
                                          <p:val>
                                            <p:fltVal val="0"/>
                                          </p:val>
                                        </p:tav>
                                        <p:tav tm="100000">
                                          <p:val>
                                            <p:strVal val="#ppt_h"/>
                                          </p:val>
                                        </p:tav>
                                      </p:tavLst>
                                    </p:anim>
                                    <p:animEffect transition="in" filter="fade">
                                      <p:cBhvr>
                                        <p:cTn id="42" dur="500"/>
                                        <p:tgtEl>
                                          <p:spTgt spid="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75792"/>
                                        </p:tgtEl>
                                        <p:attrNameLst>
                                          <p:attrName>style.visibility</p:attrName>
                                        </p:attrNameLst>
                                      </p:cBhvr>
                                      <p:to>
                                        <p:strVal val="visible"/>
                                      </p:to>
                                    </p:set>
                                    <p:anim calcmode="lin" valueType="num">
                                      <p:cBhvr>
                                        <p:cTn id="47" dur="500" fill="hold"/>
                                        <p:tgtEl>
                                          <p:spTgt spid="75792"/>
                                        </p:tgtEl>
                                        <p:attrNameLst>
                                          <p:attrName>ppt_w</p:attrName>
                                        </p:attrNameLst>
                                      </p:cBhvr>
                                      <p:tavLst>
                                        <p:tav tm="0">
                                          <p:val>
                                            <p:fltVal val="0"/>
                                          </p:val>
                                        </p:tav>
                                        <p:tav tm="100000">
                                          <p:val>
                                            <p:strVal val="#ppt_w"/>
                                          </p:val>
                                        </p:tav>
                                      </p:tavLst>
                                    </p:anim>
                                    <p:anim calcmode="lin" valueType="num">
                                      <p:cBhvr>
                                        <p:cTn id="48" dur="500" fill="hold"/>
                                        <p:tgtEl>
                                          <p:spTgt spid="75792"/>
                                        </p:tgtEl>
                                        <p:attrNameLst>
                                          <p:attrName>ppt_h</p:attrName>
                                        </p:attrNameLst>
                                      </p:cBhvr>
                                      <p:tavLst>
                                        <p:tav tm="0">
                                          <p:val>
                                            <p:fltVal val="0"/>
                                          </p:val>
                                        </p:tav>
                                        <p:tav tm="100000">
                                          <p:val>
                                            <p:strVal val="#ppt_h"/>
                                          </p:val>
                                        </p:tav>
                                      </p:tavLst>
                                    </p:anim>
                                    <p:animEffect transition="in" filter="fade">
                                      <p:cBhvr>
                                        <p:cTn id="49" dur="500"/>
                                        <p:tgtEl>
                                          <p:spTgt spid="75792"/>
                                        </p:tgtEl>
                                      </p:cBhvr>
                                    </p:animEffect>
                                  </p:childTnLst>
                                  <p:subTnLst>
                                    <p:audio>
                                      <p:cMediaNode>
                                        <p:cTn display="0" masterRel="sameClick">
                                          <p:stCondLst>
                                            <p:cond evt="begin" delay="0">
                                              <p:tn val="45"/>
                                            </p:cond>
                                          </p:stCondLst>
                                          <p:endCondLst>
                                            <p:cond evt="onStopAudio" delay="0">
                                              <p:tgtEl>
                                                <p:sldTgt/>
                                              </p:tgtEl>
                                            </p:cond>
                                          </p:endCondLst>
                                        </p:cTn>
                                        <p:tgtEl>
                                          <p:sndTgt r:embed="rId6" name="cashreg.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75793"/>
                                        </p:tgtEl>
                                        <p:attrNameLst>
                                          <p:attrName>style.visibility</p:attrName>
                                        </p:attrNameLst>
                                      </p:cBhvr>
                                      <p:to>
                                        <p:strVal val="visible"/>
                                      </p:to>
                                    </p:set>
                                    <p:anim calcmode="lin" valueType="num">
                                      <p:cBhvr>
                                        <p:cTn id="54" dur="500" fill="hold"/>
                                        <p:tgtEl>
                                          <p:spTgt spid="75793"/>
                                        </p:tgtEl>
                                        <p:attrNameLst>
                                          <p:attrName>ppt_w</p:attrName>
                                        </p:attrNameLst>
                                      </p:cBhvr>
                                      <p:tavLst>
                                        <p:tav tm="0">
                                          <p:val>
                                            <p:fltVal val="0"/>
                                          </p:val>
                                        </p:tav>
                                        <p:tav tm="100000">
                                          <p:val>
                                            <p:strVal val="#ppt_w"/>
                                          </p:val>
                                        </p:tav>
                                      </p:tavLst>
                                    </p:anim>
                                    <p:anim calcmode="lin" valueType="num">
                                      <p:cBhvr>
                                        <p:cTn id="55" dur="500" fill="hold"/>
                                        <p:tgtEl>
                                          <p:spTgt spid="75793"/>
                                        </p:tgtEl>
                                        <p:attrNameLst>
                                          <p:attrName>ppt_h</p:attrName>
                                        </p:attrNameLst>
                                      </p:cBhvr>
                                      <p:tavLst>
                                        <p:tav tm="0">
                                          <p:val>
                                            <p:fltVal val="0"/>
                                          </p:val>
                                        </p:tav>
                                        <p:tav tm="100000">
                                          <p:val>
                                            <p:strVal val="#ppt_h"/>
                                          </p:val>
                                        </p:tav>
                                      </p:tavLst>
                                    </p:anim>
                                    <p:animEffect transition="in" filter="fade">
                                      <p:cBhvr>
                                        <p:cTn id="56" dur="500"/>
                                        <p:tgtEl>
                                          <p:spTgt spid="75793"/>
                                        </p:tgtEl>
                                      </p:cBhvr>
                                    </p:animEffect>
                                  </p:childTnLst>
                                  <p:subTnLst>
                                    <p:audio>
                                      <p:cMediaNode>
                                        <p:cTn display="0" masterRel="sameClick">
                                          <p:stCondLst>
                                            <p:cond evt="begin" delay="0">
                                              <p:tn val="52"/>
                                            </p:cond>
                                          </p:stCondLst>
                                          <p:endCondLst>
                                            <p:cond evt="onStopAudio" delay="0">
                                              <p:tgtEl>
                                                <p:sldTgt/>
                                              </p:tgtEl>
                                            </p:cond>
                                          </p:endCondLst>
                                        </p:cTn>
                                        <p:tgtEl>
                                          <p:sndTgt r:embed="rId6" name="cashreg.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75810"/>
                                        </p:tgtEl>
                                        <p:attrNameLst>
                                          <p:attrName>style.visibility</p:attrName>
                                        </p:attrNameLst>
                                      </p:cBhvr>
                                      <p:to>
                                        <p:strVal val="visible"/>
                                      </p:to>
                                    </p:set>
                                    <p:animEffect transition="in" filter="wipe(left)">
                                      <p:cBhvr>
                                        <p:cTn id="61" dur="1000"/>
                                        <p:tgtEl>
                                          <p:spTgt spid="75810"/>
                                        </p:tgtEl>
                                      </p:cBhvr>
                                    </p:animEffect>
                                  </p:childTnLst>
                                  <p:subTnLst>
                                    <p:audio>
                                      <p:cMediaNode>
                                        <p:cTn display="0" masterRel="sameClick">
                                          <p:stCondLst>
                                            <p:cond evt="begin" delay="0">
                                              <p:tn val="59"/>
                                            </p:cond>
                                          </p:stCondLst>
                                          <p:endCondLst>
                                            <p:cond evt="onStopAudio" delay="0">
                                              <p:tgtEl>
                                                <p:sldTgt/>
                                              </p:tgtEl>
                                            </p:cond>
                                          </p:endCondLst>
                                        </p:cTn>
                                        <p:tgtEl>
                                          <p:sndTgt r:embed="rId5" name="camera.wav"/>
                                        </p:tgtEl>
                                      </p:cMediaNode>
                                    </p:audio>
                                  </p:subTnLst>
                                </p:cTn>
                              </p:par>
                              <p:par>
                                <p:cTn id="62" presetID="8" presetClass="emph" presetSubtype="0" fill="hold" nodeType="withEffect">
                                  <p:stCondLst>
                                    <p:cond delay="0"/>
                                  </p:stCondLst>
                                  <p:childTnLst>
                                    <p:animRot by="5400000">
                                      <p:cBhvr>
                                        <p:cTn id="63" dur="2000" fill="hold"/>
                                        <p:tgtEl>
                                          <p:spTgt spid="2"/>
                                        </p:tgtEl>
                                        <p:attrNameLst>
                                          <p:attrName>r</p:attrName>
                                        </p:attrNameLst>
                                      </p:cBhvr>
                                    </p:animRot>
                                  </p:childTnLst>
                                  <p:subTnLst>
                                    <p:audio>
                                      <p:cMediaNode>
                                        <p:cTn display="0" masterRel="sameClick">
                                          <p:stCondLst>
                                            <p:cond evt="begin" delay="0">
                                              <p:tn val="62"/>
                                            </p:cond>
                                          </p:stCondLst>
                                          <p:endCondLst>
                                            <p:cond evt="onStopAudio" delay="0">
                                              <p:tgtEl>
                                                <p:sldTgt/>
                                              </p:tgtEl>
                                            </p:cond>
                                          </p:endCondLst>
                                        </p:cTn>
                                        <p:tgtEl>
                                          <p:sndTgt r:embed="rId7" name="drumroll.wav"/>
                                        </p:tgtEl>
                                      </p:cMediaNode>
                                    </p:audio>
                                  </p:subTnLst>
                                </p:cTn>
                              </p:par>
                            </p:childTnLst>
                          </p:cTn>
                        </p:par>
                        <p:par>
                          <p:cTn id="64" fill="hold" nodeType="afterGroup">
                            <p:stCondLst>
                              <p:cond delay="2000"/>
                            </p:stCondLst>
                            <p:childTnLst>
                              <p:par>
                                <p:cTn id="65" presetID="22" presetClass="exit" presetSubtype="8" fill="hold" grpId="1" nodeType="afterEffect">
                                  <p:stCondLst>
                                    <p:cond delay="0"/>
                                  </p:stCondLst>
                                  <p:childTnLst>
                                    <p:animEffect transition="out" filter="wipe(left)">
                                      <p:cBhvr>
                                        <p:cTn id="66" dur="2000"/>
                                        <p:tgtEl>
                                          <p:spTgt spid="75810"/>
                                        </p:tgtEl>
                                      </p:cBhvr>
                                    </p:animEffect>
                                    <p:set>
                                      <p:cBhvr>
                                        <p:cTn id="67" dur="1" fill="hold">
                                          <p:stCondLst>
                                            <p:cond delay="1999"/>
                                          </p:stCondLst>
                                        </p:cTn>
                                        <p:tgtEl>
                                          <p:spTgt spid="75810"/>
                                        </p:tgtEl>
                                        <p:attrNameLst>
                                          <p:attrName>style.visibility</p:attrName>
                                        </p:attrNameLst>
                                      </p:cBhvr>
                                      <p:to>
                                        <p:strVal val="hidden"/>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2" fill="hold" grpId="0" nodeType="clickEffect">
                                  <p:stCondLst>
                                    <p:cond delay="0"/>
                                  </p:stCondLst>
                                  <p:childTnLst>
                                    <p:set>
                                      <p:cBhvr>
                                        <p:cTn id="71" dur="1" fill="hold">
                                          <p:stCondLst>
                                            <p:cond delay="0"/>
                                          </p:stCondLst>
                                        </p:cTn>
                                        <p:tgtEl>
                                          <p:spTgt spid="75790"/>
                                        </p:tgtEl>
                                        <p:attrNameLst>
                                          <p:attrName>style.visibility</p:attrName>
                                        </p:attrNameLst>
                                      </p:cBhvr>
                                      <p:to>
                                        <p:strVal val="visible"/>
                                      </p:to>
                                    </p:set>
                                    <p:anim calcmode="lin" valueType="num">
                                      <p:cBhvr additive="base">
                                        <p:cTn id="72" dur="500" fill="hold"/>
                                        <p:tgtEl>
                                          <p:spTgt spid="75790"/>
                                        </p:tgtEl>
                                        <p:attrNameLst>
                                          <p:attrName>ppt_x</p:attrName>
                                        </p:attrNameLst>
                                      </p:cBhvr>
                                      <p:tavLst>
                                        <p:tav tm="0">
                                          <p:val>
                                            <p:strVal val="1+#ppt_w/2"/>
                                          </p:val>
                                        </p:tav>
                                        <p:tav tm="100000">
                                          <p:val>
                                            <p:strVal val="#ppt_x"/>
                                          </p:val>
                                        </p:tav>
                                      </p:tavLst>
                                    </p:anim>
                                    <p:anim calcmode="lin" valueType="num">
                                      <p:cBhvr additive="base">
                                        <p:cTn id="73" dur="500" fill="hold"/>
                                        <p:tgtEl>
                                          <p:spTgt spid="7579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2" fill="hold" grpId="0" nodeType="clickEffect">
                                  <p:stCondLst>
                                    <p:cond delay="0"/>
                                  </p:stCondLst>
                                  <p:childTnLst>
                                    <p:set>
                                      <p:cBhvr>
                                        <p:cTn id="77" dur="1" fill="hold">
                                          <p:stCondLst>
                                            <p:cond delay="0"/>
                                          </p:stCondLst>
                                        </p:cTn>
                                        <p:tgtEl>
                                          <p:spTgt spid="75791"/>
                                        </p:tgtEl>
                                        <p:attrNameLst>
                                          <p:attrName>style.visibility</p:attrName>
                                        </p:attrNameLst>
                                      </p:cBhvr>
                                      <p:to>
                                        <p:strVal val="visible"/>
                                      </p:to>
                                    </p:set>
                                    <p:anim calcmode="lin" valueType="num">
                                      <p:cBhvr additive="base">
                                        <p:cTn id="78" dur="500" fill="hold"/>
                                        <p:tgtEl>
                                          <p:spTgt spid="75791"/>
                                        </p:tgtEl>
                                        <p:attrNameLst>
                                          <p:attrName>ppt_x</p:attrName>
                                        </p:attrNameLst>
                                      </p:cBhvr>
                                      <p:tavLst>
                                        <p:tav tm="0">
                                          <p:val>
                                            <p:strVal val="1+#ppt_w/2"/>
                                          </p:val>
                                        </p:tav>
                                        <p:tav tm="100000">
                                          <p:val>
                                            <p:strVal val="#ppt_x"/>
                                          </p:val>
                                        </p:tav>
                                      </p:tavLst>
                                    </p:anim>
                                    <p:anim calcmode="lin" valueType="num">
                                      <p:cBhvr additive="base">
                                        <p:cTn id="79" dur="500" fill="hold"/>
                                        <p:tgtEl>
                                          <p:spTgt spid="7579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90" grpId="0"/>
      <p:bldP spid="75791" grpId="0"/>
      <p:bldP spid="75792" grpId="0" animBg="1"/>
      <p:bldP spid="75793" grpId="0" animBg="1"/>
      <p:bldP spid="75810" grpId="0" animBg="1"/>
      <p:bldP spid="7581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85" name="Rectangle 13"/>
          <p:cNvSpPr>
            <a:spLocks noChangeArrowheads="1"/>
          </p:cNvSpPr>
          <p:nvPr/>
        </p:nvSpPr>
        <p:spPr bwMode="auto">
          <a:xfrm>
            <a:off x="681038" y="2689225"/>
            <a:ext cx="7772400" cy="4168775"/>
          </a:xfrm>
          <a:prstGeom prst="rect">
            <a:avLst/>
          </a:prstGeom>
          <a:solidFill>
            <a:srgbClr val="CCFFCC"/>
          </a:solidFill>
          <a:ln w="9525">
            <a:noFill/>
            <a:miter lim="800000"/>
            <a:headEnd/>
            <a:tailEnd/>
          </a:ln>
        </p:spPr>
        <p:txBody>
          <a:bodyPr/>
          <a:lstStyle/>
          <a:p>
            <a:r>
              <a:rPr lang="en-US" altLang="en-US"/>
              <a:t>PRACTICE: Suppose S</a:t>
            </a:r>
            <a:r>
              <a:rPr lang="en-US" altLang="en-US" baseline="-25000"/>
              <a:t>0</a:t>
            </a:r>
            <a:r>
              <a:rPr lang="en-US" altLang="en-US"/>
              <a:t> has relative speed of </a:t>
            </a:r>
            <a:r>
              <a:rPr lang="en-US" altLang="en-US" i="1"/>
              <a:t>v</a:t>
            </a:r>
            <a:r>
              <a:rPr lang="en-US" altLang="en-US"/>
              <a:t> = 0.75</a:t>
            </a:r>
            <a:r>
              <a:rPr lang="en-US" altLang="en-US" i="1"/>
              <a:t>c</a:t>
            </a:r>
            <a:r>
              <a:rPr lang="en-US" altLang="en-US"/>
              <a:t> with respect to S. (a) Find the value of </a:t>
            </a:r>
            <a:r>
              <a:rPr lang="en-US" altLang="en-US">
                <a:sym typeface="Symbol" pitchFamily="18" charset="2"/>
              </a:rPr>
              <a:t></a:t>
            </a:r>
            <a:r>
              <a:rPr lang="en-US" altLang="en-US"/>
              <a:t>. (b) If Dobson measures the time to cook a 3-minute egg in S</a:t>
            </a:r>
            <a:r>
              <a:rPr lang="en-US" altLang="en-US" baseline="-25000"/>
              <a:t>0</a:t>
            </a:r>
            <a:r>
              <a:rPr lang="en-US" altLang="en-US"/>
              <a:t>, how long does Nosbod measure the same event in S?</a:t>
            </a:r>
          </a:p>
          <a:p>
            <a:r>
              <a:rPr lang="en-US" altLang="en-US"/>
              <a:t>SOLUTION:</a:t>
            </a:r>
          </a:p>
          <a:p>
            <a:r>
              <a:rPr lang="en-US" altLang="en-US">
                <a:sym typeface="Symbol" pitchFamily="18" charset="2"/>
              </a:rPr>
              <a:t>(a)   </a:t>
            </a:r>
            <a:r>
              <a:rPr lang="en-US" altLang="en-US"/>
              <a:t> 	= [ 1 - </a:t>
            </a:r>
            <a:r>
              <a:rPr lang="en-US" altLang="en-US" i="1"/>
              <a:t>v</a:t>
            </a:r>
            <a:r>
              <a:rPr lang="en-US" altLang="en-US" baseline="30000"/>
              <a:t>2 </a:t>
            </a:r>
            <a:r>
              <a:rPr lang="en-US" altLang="en-US" i="1"/>
              <a:t>/ c</a:t>
            </a:r>
            <a:r>
              <a:rPr lang="en-US" altLang="en-US" baseline="30000"/>
              <a:t>2 </a:t>
            </a:r>
            <a:r>
              <a:rPr lang="en-US" altLang="en-US"/>
              <a:t>]</a:t>
            </a:r>
            <a:r>
              <a:rPr lang="en-US" altLang="en-US" baseline="30000"/>
              <a:t> -1/2</a:t>
            </a:r>
            <a:r>
              <a:rPr lang="en-US" altLang="en-US"/>
              <a:t> </a:t>
            </a:r>
          </a:p>
          <a:p>
            <a:r>
              <a:rPr lang="en-US" altLang="en-US"/>
              <a:t>     </a:t>
            </a:r>
            <a:r>
              <a:rPr lang="en-US" altLang="en-US" baseline="-25000"/>
              <a:t> 	</a:t>
            </a:r>
            <a:r>
              <a:rPr lang="en-US" altLang="en-US"/>
              <a:t>= [ 1 - (0.75</a:t>
            </a:r>
            <a:r>
              <a:rPr lang="en-US" altLang="en-US" i="1"/>
              <a:t>c</a:t>
            </a:r>
            <a:r>
              <a:rPr lang="en-US" altLang="en-US"/>
              <a:t>)</a:t>
            </a:r>
            <a:r>
              <a:rPr lang="en-US" altLang="en-US" baseline="30000"/>
              <a:t>2 </a:t>
            </a:r>
            <a:r>
              <a:rPr lang="en-US" altLang="en-US" i="1"/>
              <a:t>/ c</a:t>
            </a:r>
            <a:r>
              <a:rPr lang="en-US" altLang="en-US" baseline="30000"/>
              <a:t>2 </a:t>
            </a:r>
            <a:r>
              <a:rPr lang="en-US" altLang="en-US"/>
              <a:t>]</a:t>
            </a:r>
            <a:r>
              <a:rPr lang="en-US" altLang="en-US" baseline="30000"/>
              <a:t> -1/2</a:t>
            </a:r>
            <a:r>
              <a:rPr lang="en-US" altLang="en-US"/>
              <a:t> </a:t>
            </a:r>
          </a:p>
          <a:p>
            <a:r>
              <a:rPr lang="en-US" altLang="en-US"/>
              <a:t>     </a:t>
            </a:r>
            <a:r>
              <a:rPr lang="en-US" altLang="en-US" baseline="-25000"/>
              <a:t> 	</a:t>
            </a:r>
            <a:r>
              <a:rPr lang="en-US" altLang="en-US"/>
              <a:t>= [ 1 - 0.75</a:t>
            </a:r>
            <a:r>
              <a:rPr lang="en-US" altLang="en-US" baseline="30000"/>
              <a:t>2</a:t>
            </a:r>
            <a:r>
              <a:rPr lang="en-US" altLang="en-US" i="1"/>
              <a:t>c</a:t>
            </a:r>
            <a:r>
              <a:rPr lang="en-US" altLang="en-US" baseline="30000"/>
              <a:t>2 </a:t>
            </a:r>
            <a:r>
              <a:rPr lang="en-US" altLang="en-US" i="1"/>
              <a:t>/ c</a:t>
            </a:r>
            <a:r>
              <a:rPr lang="en-US" altLang="en-US" baseline="30000"/>
              <a:t>2 </a:t>
            </a:r>
            <a:r>
              <a:rPr lang="en-US" altLang="en-US"/>
              <a:t>]</a:t>
            </a:r>
            <a:r>
              <a:rPr lang="en-US" altLang="en-US" baseline="30000"/>
              <a:t> -1/2</a:t>
            </a:r>
          </a:p>
          <a:p>
            <a:r>
              <a:rPr lang="en-US" altLang="en-US"/>
              <a:t>     </a:t>
            </a:r>
            <a:r>
              <a:rPr lang="en-US" altLang="en-US" baseline="-25000"/>
              <a:t> 	</a:t>
            </a:r>
            <a:r>
              <a:rPr lang="en-US" altLang="en-US"/>
              <a:t>= [ 0.4375 ]</a:t>
            </a:r>
            <a:r>
              <a:rPr lang="en-US" altLang="en-US" baseline="30000"/>
              <a:t> -1/2</a:t>
            </a:r>
            <a:r>
              <a:rPr lang="en-US" altLang="en-US"/>
              <a:t>  = 1.5.</a:t>
            </a:r>
          </a:p>
          <a:p>
            <a:r>
              <a:rPr lang="en-US" altLang="en-US">
                <a:sym typeface="Symbol" pitchFamily="18" charset="2"/>
              </a:rPr>
              <a:t>(b)  </a:t>
            </a:r>
            <a:r>
              <a:rPr lang="en-US" altLang="en-US">
                <a:solidFill>
                  <a:srgbClr val="000000"/>
                </a:solidFill>
              </a:rPr>
              <a:t>∆</a:t>
            </a:r>
            <a:r>
              <a:rPr lang="en-US" altLang="en-US" i="1">
                <a:solidFill>
                  <a:srgbClr val="000000"/>
                </a:solidFill>
                <a:cs typeface="Courier New" pitchFamily="49" charset="0"/>
              </a:rPr>
              <a:t>t</a:t>
            </a:r>
            <a:r>
              <a:rPr lang="en-US" altLang="en-US">
                <a:cs typeface="Courier New" pitchFamily="49" charset="0"/>
                <a:sym typeface="Symbol" pitchFamily="18" charset="2"/>
              </a:rPr>
              <a:t> 	=  </a:t>
            </a:r>
            <a:r>
              <a:rPr lang="en-US" altLang="en-US">
                <a:solidFill>
                  <a:srgbClr val="000000"/>
                </a:solidFill>
                <a:cs typeface="Times New Roman" pitchFamily="18" charset="0"/>
              </a:rPr>
              <a:t>∆</a:t>
            </a:r>
            <a:r>
              <a:rPr lang="en-US" altLang="en-US" i="1">
                <a:solidFill>
                  <a:srgbClr val="000000"/>
                </a:solidFill>
                <a:cs typeface="Times New Roman" pitchFamily="18" charset="0"/>
              </a:rPr>
              <a:t>t</a:t>
            </a:r>
            <a:r>
              <a:rPr lang="en-US" altLang="en-US" baseline="-25000">
                <a:solidFill>
                  <a:srgbClr val="000000"/>
                </a:solidFill>
                <a:cs typeface="Times New Roman" pitchFamily="18" charset="0"/>
              </a:rPr>
              <a:t>0</a:t>
            </a:r>
            <a:r>
              <a:rPr lang="en-US" altLang="en-US">
                <a:cs typeface="Times New Roman" pitchFamily="18" charset="0"/>
              </a:rPr>
              <a:t> </a:t>
            </a:r>
          </a:p>
          <a:p>
            <a:r>
              <a:rPr lang="en-US" altLang="en-US">
                <a:cs typeface="Times New Roman" pitchFamily="18" charset="0"/>
              </a:rPr>
              <a:t>	= 1.5(3 min) = 4.5 min!</a:t>
            </a:r>
          </a:p>
        </p:txBody>
      </p:sp>
      <p:pic>
        <p:nvPicPr>
          <p:cNvPr id="79913" name="Picture 41"/>
          <p:cNvPicPr>
            <a:picLocks noChangeAspect="1" noChangeArrowheads="1"/>
          </p:cNvPicPr>
          <p:nvPr/>
        </p:nvPicPr>
        <p:blipFill>
          <a:blip r:embed="rId8" cstate="print"/>
          <a:srcRect/>
          <a:stretch>
            <a:fillRect/>
          </a:stretch>
        </p:blipFill>
        <p:spPr bwMode="auto">
          <a:xfrm>
            <a:off x="5027613" y="4344988"/>
            <a:ext cx="2001837" cy="2298700"/>
          </a:xfrm>
          <a:prstGeom prst="rect">
            <a:avLst/>
          </a:prstGeom>
          <a:ln>
            <a:noFill/>
          </a:ln>
          <a:effectLst>
            <a:outerShdw blurRad="292100" dist="139700" dir="2700000" algn="tl" rotWithShape="0">
              <a:srgbClr val="333333">
                <a:alpha val="65000"/>
              </a:srgbClr>
            </a:outerShdw>
          </a:effectLst>
        </p:spPr>
      </p:pic>
      <p:sp>
        <p:nvSpPr>
          <p:cNvPr id="24580" name="Rectangle 2"/>
          <p:cNvSpPr>
            <a:spLocks noChangeArrowheads="1"/>
          </p:cNvSpPr>
          <p:nvPr/>
        </p:nvSpPr>
        <p:spPr bwMode="auto">
          <a:xfrm>
            <a:off x="685800" y="1338263"/>
            <a:ext cx="7772400" cy="138112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Time dilation</a:t>
            </a:r>
            <a:endParaRPr lang="en-US" altLang="en-US" sz="2000">
              <a:solidFill>
                <a:srgbClr val="000000"/>
              </a:solidFill>
              <a:latin typeface="Courier New" pitchFamily="49" charset="0"/>
              <a:cs typeface="Times New Roman" pitchFamily="18" charset="0"/>
            </a:endParaRPr>
          </a:p>
          <a:p>
            <a:pPr eaLnBrk="0" hangingPunct="0">
              <a:spcBef>
                <a:spcPct val="20000"/>
              </a:spcBef>
            </a:pPr>
            <a:endParaRPr lang="en-US" altLang="en-US" sz="2000">
              <a:solidFill>
                <a:srgbClr val="000000"/>
              </a:solidFill>
              <a:latin typeface="Courier New" pitchFamily="49" charset="0"/>
              <a:cs typeface="Times New Roman" pitchFamily="18" charset="0"/>
              <a:sym typeface="Symbol" pitchFamily="18" charset="2"/>
            </a:endParaRPr>
          </a:p>
        </p:txBody>
      </p:sp>
      <p:sp>
        <p:nvSpPr>
          <p:cNvPr id="79886" name="Line 14"/>
          <p:cNvSpPr>
            <a:spLocks noChangeShapeType="1"/>
          </p:cNvSpPr>
          <p:nvPr/>
        </p:nvSpPr>
        <p:spPr bwMode="auto">
          <a:xfrm flipH="1">
            <a:off x="3273425" y="5360988"/>
            <a:ext cx="265113" cy="215900"/>
          </a:xfrm>
          <a:prstGeom prst="line">
            <a:avLst/>
          </a:prstGeom>
          <a:noFill/>
          <a:ln w="19050">
            <a:solidFill>
              <a:srgbClr val="FF0000"/>
            </a:solidFill>
            <a:round/>
            <a:headEnd/>
            <a:tailEnd/>
          </a:ln>
        </p:spPr>
        <p:txBody>
          <a:bodyPr/>
          <a:lstStyle/>
          <a:p>
            <a:endParaRPr lang="en-US"/>
          </a:p>
        </p:txBody>
      </p:sp>
      <p:sp>
        <p:nvSpPr>
          <p:cNvPr id="79887" name="Line 15"/>
          <p:cNvSpPr>
            <a:spLocks noChangeShapeType="1"/>
          </p:cNvSpPr>
          <p:nvPr/>
        </p:nvSpPr>
        <p:spPr bwMode="auto">
          <a:xfrm flipH="1">
            <a:off x="3757613" y="5367338"/>
            <a:ext cx="265112" cy="215900"/>
          </a:xfrm>
          <a:prstGeom prst="line">
            <a:avLst/>
          </a:prstGeom>
          <a:noFill/>
          <a:ln w="19050">
            <a:solidFill>
              <a:srgbClr val="FF0000"/>
            </a:solidFill>
            <a:round/>
            <a:headEnd/>
            <a:tailEnd/>
          </a:ln>
        </p:spPr>
        <p:txBody>
          <a:bodyPr/>
          <a:lstStyle/>
          <a:p>
            <a:endParaRPr lang="en-US"/>
          </a:p>
        </p:txBody>
      </p:sp>
      <p:grpSp>
        <p:nvGrpSpPr>
          <p:cNvPr id="2" name="Group 17"/>
          <p:cNvGrpSpPr>
            <a:grpSpLocks/>
          </p:cNvGrpSpPr>
          <p:nvPr/>
        </p:nvGrpSpPr>
        <p:grpSpPr bwMode="auto">
          <a:xfrm>
            <a:off x="7823200" y="3797300"/>
            <a:ext cx="995363" cy="1746250"/>
            <a:chOff x="4987" y="2442"/>
            <a:chExt cx="627" cy="1100"/>
          </a:xfrm>
        </p:grpSpPr>
        <p:pic>
          <p:nvPicPr>
            <p:cNvPr id="79890" name="Picture 1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flipH="1">
              <a:off x="4987" y="2442"/>
              <a:ext cx="627" cy="932"/>
            </a:xfrm>
            <a:prstGeom prst="rect">
              <a:avLst/>
            </a:prstGeom>
            <a:ln>
              <a:noFill/>
            </a:ln>
            <a:effectLst>
              <a:outerShdw blurRad="292100" dist="139700" dir="2700000" algn="tl" rotWithShape="0">
                <a:srgbClr val="333333">
                  <a:alpha val="65000"/>
                </a:srgbClr>
              </a:outerShdw>
            </a:effectLst>
          </p:spPr>
        </p:pic>
        <p:sp>
          <p:nvSpPr>
            <p:cNvPr id="24605" name="Text Box 19"/>
            <p:cNvSpPr txBox="1">
              <a:spLocks noChangeArrowheads="1"/>
            </p:cNvSpPr>
            <p:nvPr/>
          </p:nvSpPr>
          <p:spPr bwMode="auto">
            <a:xfrm>
              <a:off x="5203" y="3254"/>
              <a:ext cx="372" cy="288"/>
            </a:xfrm>
            <a:prstGeom prst="rect">
              <a:avLst/>
            </a:prstGeom>
            <a:noFill/>
            <a:ln w="9525">
              <a:noFill/>
              <a:miter lim="800000"/>
              <a:headEnd/>
              <a:tailEnd/>
            </a:ln>
          </p:spPr>
          <p:txBody>
            <a:bodyPr wrap="none">
              <a:spAutoFit/>
            </a:bodyPr>
            <a:lstStyle/>
            <a:p>
              <a:r>
                <a:rPr lang="en-US" altLang="en-US"/>
                <a:t>(S)</a:t>
              </a:r>
            </a:p>
          </p:txBody>
        </p:sp>
      </p:grpSp>
      <p:pic>
        <p:nvPicPr>
          <p:cNvPr id="79892" name="Picture 2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630863" y="4732338"/>
            <a:ext cx="557212" cy="704850"/>
          </a:xfrm>
          <a:prstGeom prst="rect">
            <a:avLst/>
          </a:prstGeom>
          <a:ln>
            <a:noFill/>
          </a:ln>
          <a:effectLst>
            <a:outerShdw blurRad="292100" dist="139700" dir="2700000" algn="tl" rotWithShape="0">
              <a:srgbClr val="333333">
                <a:alpha val="65000"/>
              </a:srgbClr>
            </a:outerShdw>
          </a:effectLst>
        </p:spPr>
      </p:pic>
      <p:grpSp>
        <p:nvGrpSpPr>
          <p:cNvPr id="3" name="Group 21"/>
          <p:cNvGrpSpPr>
            <a:grpSpLocks/>
          </p:cNvGrpSpPr>
          <p:nvPr/>
        </p:nvGrpSpPr>
        <p:grpSpPr bwMode="auto">
          <a:xfrm>
            <a:off x="5732463" y="4979988"/>
            <a:ext cx="363537" cy="363537"/>
            <a:chOff x="2090" y="3563"/>
            <a:chExt cx="321" cy="321"/>
          </a:xfrm>
        </p:grpSpPr>
        <p:sp>
          <p:nvSpPr>
            <p:cNvPr id="24602" name="Oval 22"/>
            <p:cNvSpPr>
              <a:spLocks noChangeArrowheads="1"/>
            </p:cNvSpPr>
            <p:nvPr/>
          </p:nvSpPr>
          <p:spPr bwMode="auto">
            <a:xfrm>
              <a:off x="2090" y="3563"/>
              <a:ext cx="321" cy="321"/>
            </a:xfrm>
            <a:prstGeom prst="ellipse">
              <a:avLst/>
            </a:prstGeom>
            <a:solidFill>
              <a:srgbClr val="DDDDDD"/>
            </a:solidFill>
            <a:ln w="9525">
              <a:noFill/>
              <a:round/>
              <a:headEnd/>
              <a:tailEnd/>
            </a:ln>
          </p:spPr>
          <p:txBody>
            <a:bodyPr wrap="none" anchor="ctr"/>
            <a:lstStyle/>
            <a:p>
              <a:endParaRPr lang="en-US" altLang="en-US"/>
            </a:p>
          </p:txBody>
        </p:sp>
        <p:sp>
          <p:nvSpPr>
            <p:cNvPr id="24603" name="Line 23"/>
            <p:cNvSpPr>
              <a:spLocks noChangeShapeType="1"/>
            </p:cNvSpPr>
            <p:nvPr/>
          </p:nvSpPr>
          <p:spPr bwMode="auto">
            <a:xfrm flipV="1">
              <a:off x="2252" y="3600"/>
              <a:ext cx="0" cy="121"/>
            </a:xfrm>
            <a:prstGeom prst="line">
              <a:avLst/>
            </a:prstGeom>
            <a:noFill/>
            <a:ln w="28575">
              <a:solidFill>
                <a:srgbClr val="FF0000"/>
              </a:solidFill>
              <a:round/>
              <a:headEnd/>
              <a:tailEnd/>
            </a:ln>
          </p:spPr>
          <p:txBody>
            <a:bodyPr/>
            <a:lstStyle/>
            <a:p>
              <a:endParaRPr lang="en-US"/>
            </a:p>
          </p:txBody>
        </p:sp>
      </p:grpSp>
      <p:pic>
        <p:nvPicPr>
          <p:cNvPr id="79896" name="Picture 24"/>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375525" y="4033838"/>
            <a:ext cx="557213" cy="704850"/>
          </a:xfrm>
          <a:prstGeom prst="rect">
            <a:avLst/>
          </a:prstGeom>
          <a:ln>
            <a:noFill/>
          </a:ln>
          <a:effectLst>
            <a:outerShdw blurRad="292100" dist="139700" dir="2700000" algn="tl" rotWithShape="0">
              <a:srgbClr val="333333">
                <a:alpha val="65000"/>
              </a:srgbClr>
            </a:outerShdw>
          </a:effectLst>
        </p:spPr>
      </p:pic>
      <p:grpSp>
        <p:nvGrpSpPr>
          <p:cNvPr id="4" name="Group 25"/>
          <p:cNvGrpSpPr>
            <a:grpSpLocks/>
          </p:cNvGrpSpPr>
          <p:nvPr/>
        </p:nvGrpSpPr>
        <p:grpSpPr bwMode="auto">
          <a:xfrm>
            <a:off x="7477125" y="4281488"/>
            <a:ext cx="363538" cy="363537"/>
            <a:chOff x="2090" y="3563"/>
            <a:chExt cx="321" cy="321"/>
          </a:xfrm>
        </p:grpSpPr>
        <p:sp>
          <p:nvSpPr>
            <p:cNvPr id="24600" name="Oval 26"/>
            <p:cNvSpPr>
              <a:spLocks noChangeArrowheads="1"/>
            </p:cNvSpPr>
            <p:nvPr/>
          </p:nvSpPr>
          <p:spPr bwMode="auto">
            <a:xfrm>
              <a:off x="2090" y="3563"/>
              <a:ext cx="321" cy="321"/>
            </a:xfrm>
            <a:prstGeom prst="ellipse">
              <a:avLst/>
            </a:prstGeom>
            <a:solidFill>
              <a:srgbClr val="DDDDDD"/>
            </a:solidFill>
            <a:ln w="9525">
              <a:noFill/>
              <a:round/>
              <a:headEnd/>
              <a:tailEnd/>
            </a:ln>
          </p:spPr>
          <p:txBody>
            <a:bodyPr wrap="none" anchor="ctr"/>
            <a:lstStyle/>
            <a:p>
              <a:endParaRPr lang="en-US" altLang="en-US"/>
            </a:p>
          </p:txBody>
        </p:sp>
        <p:sp>
          <p:nvSpPr>
            <p:cNvPr id="24601" name="Line 27"/>
            <p:cNvSpPr>
              <a:spLocks noChangeShapeType="1"/>
            </p:cNvSpPr>
            <p:nvPr/>
          </p:nvSpPr>
          <p:spPr bwMode="auto">
            <a:xfrm flipV="1">
              <a:off x="2252" y="3600"/>
              <a:ext cx="0" cy="121"/>
            </a:xfrm>
            <a:prstGeom prst="line">
              <a:avLst/>
            </a:prstGeom>
            <a:noFill/>
            <a:ln w="28575">
              <a:solidFill>
                <a:srgbClr val="FF0000"/>
              </a:solidFill>
              <a:round/>
              <a:headEnd/>
              <a:tailEnd/>
            </a:ln>
          </p:spPr>
          <p:txBody>
            <a:bodyPr/>
            <a:lstStyle/>
            <a:p>
              <a:endParaRPr lang="en-US"/>
            </a:p>
          </p:txBody>
        </p:sp>
      </p:grpSp>
      <p:pic>
        <p:nvPicPr>
          <p:cNvPr id="79900" name="Picture 28" descr="6a00d8341fd10e53ef0147e24386a3970b-800wi"/>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5978525" y="5072063"/>
            <a:ext cx="1343025" cy="1343025"/>
          </a:xfrm>
          <a:prstGeom prst="rect">
            <a:avLst/>
          </a:prstGeom>
          <a:ln>
            <a:noFill/>
          </a:ln>
          <a:effectLst>
            <a:outerShdw blurRad="292100" dist="139700" dir="2700000" algn="tl" rotWithShape="0">
              <a:srgbClr val="333333">
                <a:alpha val="65000"/>
              </a:srgbClr>
            </a:outerShdw>
          </a:effectLst>
        </p:spPr>
      </p:pic>
      <p:sp>
        <p:nvSpPr>
          <p:cNvPr id="79901" name="Text Box 29"/>
          <p:cNvSpPr txBox="1">
            <a:spLocks noChangeArrowheads="1"/>
          </p:cNvSpPr>
          <p:nvPr/>
        </p:nvSpPr>
        <p:spPr bwMode="auto">
          <a:xfrm>
            <a:off x="7231063" y="5170488"/>
            <a:ext cx="1912937" cy="1631950"/>
          </a:xfrm>
          <a:prstGeom prst="rect">
            <a:avLst/>
          </a:prstGeom>
          <a:noFill/>
          <a:ln w="9525">
            <a:noFill/>
            <a:miter lim="800000"/>
            <a:headEnd/>
            <a:tailEnd/>
          </a:ln>
        </p:spPr>
        <p:txBody>
          <a:bodyPr>
            <a:spAutoFit/>
          </a:bodyPr>
          <a:lstStyle/>
          <a:p>
            <a:pPr algn="ctr"/>
            <a:r>
              <a:rPr lang="en-US" altLang="en-US" sz="2000">
                <a:solidFill>
                  <a:schemeClr val="hlink"/>
                </a:solidFill>
                <a:sym typeface="Symbol" pitchFamily="18" charset="2"/>
              </a:rPr>
              <a:t></a:t>
            </a:r>
          </a:p>
          <a:p>
            <a:pPr algn="r"/>
            <a:r>
              <a:rPr lang="en-US" altLang="en-US" sz="2000">
                <a:solidFill>
                  <a:schemeClr val="hlink"/>
                </a:solidFill>
              </a:rPr>
              <a:t>Note that time elapses more quickly for Nosbod!</a:t>
            </a:r>
          </a:p>
        </p:txBody>
      </p:sp>
      <p:sp>
        <p:nvSpPr>
          <p:cNvPr id="24590"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grpSp>
        <p:nvGrpSpPr>
          <p:cNvPr id="5" name="Group 32"/>
          <p:cNvGrpSpPr>
            <a:grpSpLocks/>
          </p:cNvGrpSpPr>
          <p:nvPr/>
        </p:nvGrpSpPr>
        <p:grpSpPr bwMode="auto">
          <a:xfrm>
            <a:off x="873125" y="1776413"/>
            <a:ext cx="7369175" cy="825500"/>
            <a:chOff x="550" y="3741"/>
            <a:chExt cx="4642" cy="520"/>
          </a:xfrm>
        </p:grpSpPr>
        <p:sp>
          <p:nvSpPr>
            <p:cNvPr id="24592" name="Text Box 33"/>
            <p:cNvSpPr txBox="1">
              <a:spLocks noChangeArrowheads="1"/>
            </p:cNvSpPr>
            <p:nvPr/>
          </p:nvSpPr>
          <p:spPr bwMode="auto">
            <a:xfrm>
              <a:off x="4053" y="3743"/>
              <a:ext cx="1137" cy="51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time dilation</a:t>
              </a:r>
            </a:p>
          </p:txBody>
        </p:sp>
        <p:sp>
          <p:nvSpPr>
            <p:cNvPr id="24593" name="Rectangle 34"/>
            <p:cNvSpPr>
              <a:spLocks noChangeArrowheads="1"/>
            </p:cNvSpPr>
            <p:nvPr/>
          </p:nvSpPr>
          <p:spPr bwMode="auto">
            <a:xfrm>
              <a:off x="550" y="3741"/>
              <a:ext cx="4642" cy="520"/>
            </a:xfrm>
            <a:prstGeom prst="rect">
              <a:avLst/>
            </a:prstGeom>
            <a:noFill/>
            <a:ln w="12700">
              <a:solidFill>
                <a:schemeClr val="tx1"/>
              </a:solidFill>
              <a:miter lim="800000"/>
              <a:headEnd/>
              <a:tailEnd/>
            </a:ln>
          </p:spPr>
          <p:txBody>
            <a:bodyPr wrap="none" anchor="ctr"/>
            <a:lstStyle/>
            <a:p>
              <a:endParaRPr lang="en-US" altLang="en-US"/>
            </a:p>
          </p:txBody>
        </p:sp>
        <p:sp>
          <p:nvSpPr>
            <p:cNvPr id="24594" name="Rectangle 35"/>
            <p:cNvSpPr>
              <a:spLocks noChangeArrowheads="1"/>
            </p:cNvSpPr>
            <p:nvPr/>
          </p:nvSpPr>
          <p:spPr bwMode="auto">
            <a:xfrm>
              <a:off x="719" y="3832"/>
              <a:ext cx="1226" cy="293"/>
            </a:xfrm>
            <a:prstGeom prst="rect">
              <a:avLst/>
            </a:prstGeom>
            <a:noFill/>
            <a:ln w="9525">
              <a:noFill/>
              <a:miter lim="800000"/>
              <a:headEnd/>
              <a:tailEnd/>
            </a:ln>
          </p:spPr>
          <p:txBody>
            <a:bodyPr/>
            <a:lstStyle/>
            <a:p>
              <a:pPr eaLnBrk="0" hangingPunct="0">
                <a:lnSpc>
                  <a:spcPct val="90000"/>
                </a:lnSpc>
                <a:spcBef>
                  <a:spcPct val="20000"/>
                </a:spcBef>
              </a:pPr>
              <a:r>
                <a:rPr lang="en-US" altLang="en-US">
                  <a:solidFill>
                    <a:srgbClr val="000000"/>
                  </a:solidFill>
                  <a:cs typeface="Times New Roman" pitchFamily="18" charset="0"/>
                </a:rPr>
                <a:t>∆</a:t>
              </a:r>
              <a:r>
                <a:rPr lang="en-US" altLang="en-US" i="1">
                  <a:solidFill>
                    <a:srgbClr val="000000"/>
                  </a:solidFill>
                  <a:cs typeface="Courier New" pitchFamily="49" charset="0"/>
                </a:rPr>
                <a:t>t</a:t>
              </a:r>
              <a:r>
                <a:rPr lang="en-US" altLang="en-US">
                  <a:sym typeface="Symbol" pitchFamily="18" charset="2"/>
                </a:rPr>
                <a:t> =  </a:t>
              </a:r>
              <a:r>
                <a:rPr lang="en-US" altLang="en-US">
                  <a:solidFill>
                    <a:srgbClr val="000000"/>
                  </a:solidFill>
                  <a:cs typeface="Times New Roman" pitchFamily="18" charset="0"/>
                </a:rPr>
                <a:t>∆</a:t>
              </a:r>
              <a:r>
                <a:rPr lang="en-US" altLang="en-US" i="1">
                  <a:solidFill>
                    <a:srgbClr val="000000"/>
                  </a:solidFill>
                  <a:cs typeface="Times New Roman" pitchFamily="18" charset="0"/>
                </a:rPr>
                <a:t>t</a:t>
              </a:r>
              <a:r>
                <a:rPr lang="en-US" altLang="en-US" baseline="-25000">
                  <a:solidFill>
                    <a:srgbClr val="000000"/>
                  </a:solidFill>
                  <a:cs typeface="Times New Roman" pitchFamily="18" charset="0"/>
                </a:rPr>
                <a:t>0</a:t>
              </a:r>
            </a:p>
          </p:txBody>
        </p:sp>
        <p:sp>
          <p:nvSpPr>
            <p:cNvPr id="24595" name="Rectangle 36"/>
            <p:cNvSpPr>
              <a:spLocks noChangeArrowheads="1"/>
            </p:cNvSpPr>
            <p:nvPr/>
          </p:nvSpPr>
          <p:spPr bwMode="auto">
            <a:xfrm>
              <a:off x="1869" y="3839"/>
              <a:ext cx="2039" cy="202"/>
            </a:xfrm>
            <a:prstGeom prst="rect">
              <a:avLst/>
            </a:prstGeom>
            <a:noFill/>
            <a:ln w="9525">
              <a:noFill/>
              <a:miter lim="800000"/>
              <a:headEnd/>
              <a:tailEnd/>
            </a:ln>
          </p:spPr>
          <p:txBody>
            <a:bodyPr/>
            <a:lstStyle/>
            <a:p>
              <a:pPr eaLnBrk="0" hangingPunct="0">
                <a:lnSpc>
                  <a:spcPct val="90000"/>
                </a:lnSpc>
                <a:spcBef>
                  <a:spcPct val="20000"/>
                </a:spcBef>
              </a:pPr>
              <a:r>
                <a:rPr lang="en-US" altLang="en-US">
                  <a:solidFill>
                    <a:schemeClr val="hlink"/>
                  </a:solidFill>
                  <a:cs typeface="Courier New" pitchFamily="49" charset="0"/>
                </a:rPr>
                <a:t>where</a:t>
              </a:r>
              <a:r>
                <a:rPr lang="en-US" altLang="en-US">
                  <a:sym typeface="Symbol" pitchFamily="18" charset="2"/>
                </a:rPr>
                <a:t>  </a:t>
              </a:r>
              <a:r>
                <a:rPr lang="en-US" altLang="en-US">
                  <a:solidFill>
                    <a:srgbClr val="000000"/>
                  </a:solidFill>
                  <a:cs typeface="Times New Roman" pitchFamily="18" charset="0"/>
                </a:rPr>
                <a:t>=</a:t>
              </a:r>
              <a:endParaRPr lang="en-US" altLang="en-US" baseline="30000">
                <a:solidFill>
                  <a:srgbClr val="000000"/>
                </a:solidFill>
                <a:cs typeface="Times New Roman" pitchFamily="18" charset="0"/>
              </a:endParaRPr>
            </a:p>
          </p:txBody>
        </p:sp>
        <p:sp>
          <p:nvSpPr>
            <p:cNvPr id="24596" name="Freeform 37"/>
            <p:cNvSpPr>
              <a:spLocks/>
            </p:cNvSpPr>
            <p:nvPr/>
          </p:nvSpPr>
          <p:spPr bwMode="auto">
            <a:xfrm>
              <a:off x="2880" y="3986"/>
              <a:ext cx="905" cy="179"/>
            </a:xfrm>
            <a:custGeom>
              <a:avLst/>
              <a:gdLst>
                <a:gd name="T0" fmla="*/ 0 w 1020"/>
                <a:gd name="T1" fmla="*/ 121 h 179"/>
                <a:gd name="T2" fmla="*/ 28 w 1020"/>
                <a:gd name="T3" fmla="*/ 179 h 179"/>
                <a:gd name="T4" fmla="*/ 57 w 1020"/>
                <a:gd name="T5" fmla="*/ 0 h 179"/>
                <a:gd name="T6" fmla="*/ 498 w 1020"/>
                <a:gd name="T7" fmla="*/ 0 h 179"/>
                <a:gd name="T8" fmla="*/ 0 60000 65536"/>
                <a:gd name="T9" fmla="*/ 0 60000 65536"/>
                <a:gd name="T10" fmla="*/ 0 60000 65536"/>
                <a:gd name="T11" fmla="*/ 0 60000 65536"/>
                <a:gd name="T12" fmla="*/ 0 w 1020"/>
                <a:gd name="T13" fmla="*/ 0 h 179"/>
                <a:gd name="T14" fmla="*/ 1020 w 1020"/>
                <a:gd name="T15" fmla="*/ 179 h 179"/>
              </a:gdLst>
              <a:ahLst/>
              <a:cxnLst>
                <a:cxn ang="T8">
                  <a:pos x="T0" y="T1"/>
                </a:cxn>
                <a:cxn ang="T9">
                  <a:pos x="T2" y="T3"/>
                </a:cxn>
                <a:cxn ang="T10">
                  <a:pos x="T4" y="T5"/>
                </a:cxn>
                <a:cxn ang="T11">
                  <a:pos x="T6" y="T7"/>
                </a:cxn>
              </a:cxnLst>
              <a:rect l="T12" t="T13" r="T14" b="T15"/>
              <a:pathLst>
                <a:path w="1020" h="179">
                  <a:moveTo>
                    <a:pt x="0" y="121"/>
                  </a:moveTo>
                  <a:lnTo>
                    <a:pt x="58" y="179"/>
                  </a:lnTo>
                  <a:lnTo>
                    <a:pt x="116" y="0"/>
                  </a:lnTo>
                  <a:lnTo>
                    <a:pt x="1020" y="0"/>
                  </a:lnTo>
                </a:path>
              </a:pathLst>
            </a:custGeom>
            <a:noFill/>
            <a:ln w="9525">
              <a:solidFill>
                <a:schemeClr val="tx1"/>
              </a:solidFill>
              <a:round/>
              <a:headEnd/>
              <a:tailEnd/>
            </a:ln>
          </p:spPr>
          <p:txBody>
            <a:bodyPr/>
            <a:lstStyle/>
            <a:p>
              <a:endParaRPr lang="en-US"/>
            </a:p>
          </p:txBody>
        </p:sp>
        <p:sp>
          <p:nvSpPr>
            <p:cNvPr id="24597" name="Rectangle 38"/>
            <p:cNvSpPr>
              <a:spLocks noChangeArrowheads="1"/>
            </p:cNvSpPr>
            <p:nvPr/>
          </p:nvSpPr>
          <p:spPr bwMode="auto">
            <a:xfrm>
              <a:off x="3215" y="3758"/>
              <a:ext cx="265" cy="202"/>
            </a:xfrm>
            <a:prstGeom prst="rect">
              <a:avLst/>
            </a:prstGeom>
            <a:noFill/>
            <a:ln w="9525">
              <a:noFill/>
              <a:miter lim="800000"/>
              <a:headEnd/>
              <a:tailEnd/>
            </a:ln>
          </p:spPr>
          <p:txBody>
            <a:bodyPr/>
            <a:lstStyle/>
            <a:p>
              <a:pPr eaLnBrk="0" hangingPunct="0">
                <a:lnSpc>
                  <a:spcPct val="90000"/>
                </a:lnSpc>
                <a:spcBef>
                  <a:spcPct val="20000"/>
                </a:spcBef>
              </a:pPr>
              <a:r>
                <a:rPr lang="en-US" altLang="en-US" sz="2000">
                  <a:solidFill>
                    <a:srgbClr val="000000"/>
                  </a:solidFill>
                  <a:cs typeface="Courier New" pitchFamily="49" charset="0"/>
                </a:rPr>
                <a:t>1</a:t>
              </a:r>
              <a:endParaRPr lang="en-US" altLang="en-US" sz="2000" baseline="30000">
                <a:solidFill>
                  <a:srgbClr val="000000"/>
                </a:solidFill>
                <a:cs typeface="Times New Roman" pitchFamily="18" charset="0"/>
              </a:endParaRPr>
            </a:p>
          </p:txBody>
        </p:sp>
        <p:sp>
          <p:nvSpPr>
            <p:cNvPr id="24598" name="Line 39"/>
            <p:cNvSpPr>
              <a:spLocks noChangeShapeType="1"/>
            </p:cNvSpPr>
            <p:nvPr/>
          </p:nvSpPr>
          <p:spPr bwMode="auto">
            <a:xfrm>
              <a:off x="2820" y="3954"/>
              <a:ext cx="1053" cy="0"/>
            </a:xfrm>
            <a:prstGeom prst="line">
              <a:avLst/>
            </a:prstGeom>
            <a:noFill/>
            <a:ln w="9525">
              <a:solidFill>
                <a:schemeClr val="tx1"/>
              </a:solidFill>
              <a:round/>
              <a:headEnd/>
              <a:tailEnd/>
            </a:ln>
          </p:spPr>
          <p:txBody>
            <a:bodyPr/>
            <a:lstStyle/>
            <a:p>
              <a:endParaRPr lang="en-US"/>
            </a:p>
          </p:txBody>
        </p:sp>
        <p:sp>
          <p:nvSpPr>
            <p:cNvPr id="24599" name="Rectangle 40"/>
            <p:cNvSpPr>
              <a:spLocks noChangeArrowheads="1"/>
            </p:cNvSpPr>
            <p:nvPr/>
          </p:nvSpPr>
          <p:spPr bwMode="auto">
            <a:xfrm>
              <a:off x="2925" y="3990"/>
              <a:ext cx="963" cy="202"/>
            </a:xfrm>
            <a:prstGeom prst="rect">
              <a:avLst/>
            </a:prstGeom>
            <a:noFill/>
            <a:ln w="9525">
              <a:noFill/>
              <a:miter lim="800000"/>
              <a:headEnd/>
              <a:tailEnd/>
            </a:ln>
          </p:spPr>
          <p:txBody>
            <a:bodyPr/>
            <a:lstStyle/>
            <a:p>
              <a:pPr eaLnBrk="0" hangingPunct="0">
                <a:lnSpc>
                  <a:spcPct val="90000"/>
                </a:lnSpc>
                <a:spcBef>
                  <a:spcPct val="20000"/>
                </a:spcBef>
              </a:pPr>
              <a:r>
                <a:rPr lang="en-US" altLang="en-US">
                  <a:solidFill>
                    <a:srgbClr val="000000"/>
                  </a:solidFill>
                  <a:cs typeface="Courier New" pitchFamily="49" charset="0"/>
                </a:rPr>
                <a:t>1 – </a:t>
              </a:r>
              <a:r>
                <a:rPr lang="en-US" altLang="en-US" i="1">
                  <a:solidFill>
                    <a:srgbClr val="000000"/>
                  </a:solidFill>
                  <a:cs typeface="Times New Roman" pitchFamily="18" charset="0"/>
                </a:rPr>
                <a:t>v</a:t>
              </a:r>
              <a:r>
                <a:rPr lang="en-US" altLang="en-US" baseline="30000">
                  <a:solidFill>
                    <a:srgbClr val="000000"/>
                  </a:solidFill>
                  <a:cs typeface="Courier New" pitchFamily="49" charset="0"/>
                </a:rPr>
                <a:t>2 </a:t>
              </a:r>
              <a:r>
                <a:rPr lang="en-US" altLang="en-US" i="1">
                  <a:solidFill>
                    <a:srgbClr val="000000"/>
                  </a:solidFill>
                  <a:cs typeface="Courier New" pitchFamily="49" charset="0"/>
                </a:rPr>
                <a:t>/</a:t>
              </a:r>
              <a:r>
                <a:rPr lang="en-US" altLang="en-US">
                  <a:solidFill>
                    <a:srgbClr val="000000"/>
                  </a:solidFill>
                  <a:cs typeface="Courier New" pitchFamily="49" charset="0"/>
                </a:rPr>
                <a:t> </a:t>
              </a:r>
              <a:r>
                <a:rPr lang="en-US" altLang="en-US" i="1">
                  <a:solidFill>
                    <a:srgbClr val="000000"/>
                  </a:solidFill>
                  <a:cs typeface="Courier New" pitchFamily="49" charset="0"/>
                </a:rPr>
                <a:t>c</a:t>
              </a:r>
              <a:r>
                <a:rPr lang="en-US" altLang="en-US" baseline="30000">
                  <a:solidFill>
                    <a:srgbClr val="000000"/>
                  </a:solidFill>
                  <a:cs typeface="Courier New" pitchFamily="49" charset="0"/>
                </a:rPr>
                <a:t>2</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79885">
                                            <p:txEl>
                                              <p:pRg st="0" end="0"/>
                                            </p:txEl>
                                          </p:spTgt>
                                        </p:tgtEl>
                                        <p:attrNameLst>
                                          <p:attrName>style.visibility</p:attrName>
                                        </p:attrNameLst>
                                      </p:cBhvr>
                                      <p:to>
                                        <p:strVal val="visible"/>
                                      </p:to>
                                    </p:set>
                                    <p:anim calcmode="lin" valueType="num">
                                      <p:cBhvr additive="base">
                                        <p:cTn id="14" dur="500" fill="hold"/>
                                        <p:tgtEl>
                                          <p:spTgt spid="7988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988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par>
                                <p:cTn id="16" presetID="10" presetClass="entr" presetSubtype="0" fill="hold" nodeType="withEffect">
                                  <p:stCondLst>
                                    <p:cond delay="0"/>
                                  </p:stCondLst>
                                  <p:childTnLst>
                                    <p:set>
                                      <p:cBhvr>
                                        <p:cTn id="17" dur="1" fill="hold">
                                          <p:stCondLst>
                                            <p:cond delay="0"/>
                                          </p:stCondLst>
                                        </p:cTn>
                                        <p:tgtEl>
                                          <p:spTgt spid="79913"/>
                                        </p:tgtEl>
                                        <p:attrNameLst>
                                          <p:attrName>style.visibility</p:attrName>
                                        </p:attrNameLst>
                                      </p:cBhvr>
                                      <p:to>
                                        <p:strVal val="visible"/>
                                      </p:to>
                                    </p:set>
                                    <p:animEffect transition="in" filter="fade">
                                      <p:cBhvr>
                                        <p:cTn id="18" dur="2000"/>
                                        <p:tgtEl>
                                          <p:spTgt spid="79913"/>
                                        </p:tgtEl>
                                      </p:cBhvr>
                                    </p:animEffect>
                                  </p:childTnLst>
                                </p:cTn>
                              </p:par>
                              <p:par>
                                <p:cTn id="19" presetID="10" presetClass="entr" presetSubtype="0" fill="hold" nodeType="withEffect">
                                  <p:stCondLst>
                                    <p:cond delay="0"/>
                                  </p:stCondLst>
                                  <p:childTnLst>
                                    <p:set>
                                      <p:cBhvr>
                                        <p:cTn id="20" dur="1" fill="hold">
                                          <p:stCondLst>
                                            <p:cond delay="0"/>
                                          </p:stCondLst>
                                        </p:cTn>
                                        <p:tgtEl>
                                          <p:spTgt spid="79900"/>
                                        </p:tgtEl>
                                        <p:attrNameLst>
                                          <p:attrName>style.visibility</p:attrName>
                                        </p:attrNameLst>
                                      </p:cBhvr>
                                      <p:to>
                                        <p:strVal val="visible"/>
                                      </p:to>
                                    </p:set>
                                    <p:animEffect transition="in" filter="fade">
                                      <p:cBhvr>
                                        <p:cTn id="21" dur="2000"/>
                                        <p:tgtEl>
                                          <p:spTgt spid="79900"/>
                                        </p:tgtEl>
                                      </p:cBhvr>
                                    </p:animEffect>
                                  </p:childTnLst>
                                </p:cTn>
                              </p:par>
                              <p:par>
                                <p:cTn id="22" presetID="53"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9885">
                                            <p:txEl>
                                              <p:pRg st="1" end="1"/>
                                            </p:txEl>
                                          </p:spTgt>
                                        </p:tgtEl>
                                        <p:attrNameLst>
                                          <p:attrName>style.visibility</p:attrName>
                                        </p:attrNameLst>
                                      </p:cBhvr>
                                      <p:to>
                                        <p:strVal val="visible"/>
                                      </p:to>
                                    </p:set>
                                    <p:anim calcmode="lin" valueType="num">
                                      <p:cBhvr additive="base">
                                        <p:cTn id="31" dur="500" fill="hold"/>
                                        <p:tgtEl>
                                          <p:spTgt spid="79885">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988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9885">
                                            <p:txEl>
                                              <p:pRg st="2" end="2"/>
                                            </p:txEl>
                                          </p:spTgt>
                                        </p:tgtEl>
                                        <p:attrNameLst>
                                          <p:attrName>style.visibility</p:attrName>
                                        </p:attrNameLst>
                                      </p:cBhvr>
                                      <p:to>
                                        <p:strVal val="visible"/>
                                      </p:to>
                                    </p:set>
                                    <p:anim calcmode="lin" valueType="num">
                                      <p:cBhvr additive="base">
                                        <p:cTn id="37" dur="500" fill="hold"/>
                                        <p:tgtEl>
                                          <p:spTgt spid="79885">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988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9885">
                                            <p:txEl>
                                              <p:pRg st="3" end="3"/>
                                            </p:txEl>
                                          </p:spTgt>
                                        </p:tgtEl>
                                        <p:attrNameLst>
                                          <p:attrName>style.visibility</p:attrName>
                                        </p:attrNameLst>
                                      </p:cBhvr>
                                      <p:to>
                                        <p:strVal val="visible"/>
                                      </p:to>
                                    </p:set>
                                    <p:anim calcmode="lin" valueType="num">
                                      <p:cBhvr additive="base">
                                        <p:cTn id="43" dur="500" fill="hold"/>
                                        <p:tgtEl>
                                          <p:spTgt spid="79885">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988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79885">
                                            <p:txEl>
                                              <p:pRg st="4" end="4"/>
                                            </p:txEl>
                                          </p:spTgt>
                                        </p:tgtEl>
                                        <p:attrNameLst>
                                          <p:attrName>style.visibility</p:attrName>
                                        </p:attrNameLst>
                                      </p:cBhvr>
                                      <p:to>
                                        <p:strVal val="visible"/>
                                      </p:to>
                                    </p:set>
                                    <p:anim calcmode="lin" valueType="num">
                                      <p:cBhvr additive="base">
                                        <p:cTn id="49" dur="500" fill="hold"/>
                                        <p:tgtEl>
                                          <p:spTgt spid="79885">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988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79886"/>
                                        </p:tgtEl>
                                        <p:attrNameLst>
                                          <p:attrName>style.visibility</p:attrName>
                                        </p:attrNameLst>
                                      </p:cBhvr>
                                      <p:to>
                                        <p:strVal val="visible"/>
                                      </p:to>
                                    </p:set>
                                    <p:animEffect transition="in" filter="wipe(down)">
                                      <p:cBhvr>
                                        <p:cTn id="55" dur="500"/>
                                        <p:tgtEl>
                                          <p:spTgt spid="79886"/>
                                        </p:tgtEl>
                                      </p:cBhvr>
                                    </p:animEffect>
                                  </p:childTnLst>
                                  <p:subTnLst>
                                    <p:audio>
                                      <p:cMediaNode>
                                        <p:cTn display="0" masterRel="sameClick">
                                          <p:stCondLst>
                                            <p:cond evt="begin" delay="0">
                                              <p:tn val="53"/>
                                            </p:cond>
                                          </p:stCondLst>
                                          <p:endCondLst>
                                            <p:cond evt="onStopAudio" delay="0">
                                              <p:tgtEl>
                                                <p:sldTgt/>
                                              </p:tgtEl>
                                            </p:cond>
                                          </p:endCondLst>
                                        </p:cTn>
                                        <p:tgtEl>
                                          <p:sndTgt r:embed="rId5" name="cashreg.wav"/>
                                        </p:tgtEl>
                                      </p:cMediaNode>
                                    </p:audio>
                                  </p:subTnLst>
                                </p:cTn>
                              </p:par>
                              <p:par>
                                <p:cTn id="56" presetID="22" presetClass="entr" presetSubtype="4" fill="hold" grpId="0" nodeType="withEffect">
                                  <p:stCondLst>
                                    <p:cond delay="0"/>
                                  </p:stCondLst>
                                  <p:childTnLst>
                                    <p:set>
                                      <p:cBhvr>
                                        <p:cTn id="57" dur="1" fill="hold">
                                          <p:stCondLst>
                                            <p:cond delay="0"/>
                                          </p:stCondLst>
                                        </p:cTn>
                                        <p:tgtEl>
                                          <p:spTgt spid="79887"/>
                                        </p:tgtEl>
                                        <p:attrNameLst>
                                          <p:attrName>style.visibility</p:attrName>
                                        </p:attrNameLst>
                                      </p:cBhvr>
                                      <p:to>
                                        <p:strVal val="visible"/>
                                      </p:to>
                                    </p:set>
                                    <p:animEffect transition="in" filter="wipe(down)">
                                      <p:cBhvr>
                                        <p:cTn id="58" dur="500"/>
                                        <p:tgtEl>
                                          <p:spTgt spid="79887"/>
                                        </p:tgtEl>
                                      </p:cBhvr>
                                    </p:animEffect>
                                  </p:childTnLst>
                                  <p:subTnLst>
                                    <p:audio>
                                      <p:cMediaNode>
                                        <p:cTn display="0" masterRel="sameClick">
                                          <p:stCondLst>
                                            <p:cond evt="begin" delay="0">
                                              <p:tn val="56"/>
                                            </p:cond>
                                          </p:stCondLst>
                                          <p:endCondLst>
                                            <p:cond evt="onStopAudio" delay="0">
                                              <p:tgtEl>
                                                <p:sldTgt/>
                                              </p:tgtEl>
                                            </p:cond>
                                          </p:endCondLst>
                                        </p:cTn>
                                        <p:tgtEl>
                                          <p:sndTgt r:embed="rId5" name="cashreg.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79885">
                                            <p:txEl>
                                              <p:pRg st="5" end="5"/>
                                            </p:txEl>
                                          </p:spTgt>
                                        </p:tgtEl>
                                        <p:attrNameLst>
                                          <p:attrName>style.visibility</p:attrName>
                                        </p:attrNameLst>
                                      </p:cBhvr>
                                      <p:to>
                                        <p:strVal val="visible"/>
                                      </p:to>
                                    </p:set>
                                    <p:anim calcmode="lin" valueType="num">
                                      <p:cBhvr additive="base">
                                        <p:cTn id="63" dur="500" fill="hold"/>
                                        <p:tgtEl>
                                          <p:spTgt spid="79885">
                                            <p:txEl>
                                              <p:pRg st="5" end="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988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79885">
                                            <p:txEl>
                                              <p:pRg st="6" end="6"/>
                                            </p:txEl>
                                          </p:spTgt>
                                        </p:tgtEl>
                                        <p:attrNameLst>
                                          <p:attrName>style.visibility</p:attrName>
                                        </p:attrNameLst>
                                      </p:cBhvr>
                                      <p:to>
                                        <p:strVal val="visible"/>
                                      </p:to>
                                    </p:set>
                                    <p:anim calcmode="lin" valueType="num">
                                      <p:cBhvr additive="base">
                                        <p:cTn id="69" dur="500" fill="hold"/>
                                        <p:tgtEl>
                                          <p:spTgt spid="79885">
                                            <p:txEl>
                                              <p:pRg st="6" end="6"/>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79885">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79885">
                                            <p:txEl>
                                              <p:pRg st="7" end="7"/>
                                            </p:txEl>
                                          </p:spTgt>
                                        </p:tgtEl>
                                        <p:attrNameLst>
                                          <p:attrName>style.visibility</p:attrName>
                                        </p:attrNameLst>
                                      </p:cBhvr>
                                      <p:to>
                                        <p:strVal val="visible"/>
                                      </p:to>
                                    </p:set>
                                    <p:anim calcmode="lin" valueType="num">
                                      <p:cBhvr additive="base">
                                        <p:cTn id="75" dur="500" fill="hold"/>
                                        <p:tgtEl>
                                          <p:spTgt spid="79885">
                                            <p:txEl>
                                              <p:pRg st="7" end="7"/>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79885">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53" presetClass="entr" presetSubtype="0" fill="hold" nodeType="clickEffect">
                                  <p:stCondLst>
                                    <p:cond delay="0"/>
                                  </p:stCondLst>
                                  <p:childTnLst>
                                    <p:set>
                                      <p:cBhvr>
                                        <p:cTn id="80" dur="1" fill="hold">
                                          <p:stCondLst>
                                            <p:cond delay="0"/>
                                          </p:stCondLst>
                                        </p:cTn>
                                        <p:tgtEl>
                                          <p:spTgt spid="79892"/>
                                        </p:tgtEl>
                                        <p:attrNameLst>
                                          <p:attrName>style.visibility</p:attrName>
                                        </p:attrNameLst>
                                      </p:cBhvr>
                                      <p:to>
                                        <p:strVal val="visible"/>
                                      </p:to>
                                    </p:set>
                                    <p:anim calcmode="lin" valueType="num">
                                      <p:cBhvr>
                                        <p:cTn id="81" dur="500" fill="hold"/>
                                        <p:tgtEl>
                                          <p:spTgt spid="79892"/>
                                        </p:tgtEl>
                                        <p:attrNameLst>
                                          <p:attrName>ppt_w</p:attrName>
                                        </p:attrNameLst>
                                      </p:cBhvr>
                                      <p:tavLst>
                                        <p:tav tm="0">
                                          <p:val>
                                            <p:fltVal val="0"/>
                                          </p:val>
                                        </p:tav>
                                        <p:tav tm="100000">
                                          <p:val>
                                            <p:strVal val="#ppt_w"/>
                                          </p:val>
                                        </p:tav>
                                      </p:tavLst>
                                    </p:anim>
                                    <p:anim calcmode="lin" valueType="num">
                                      <p:cBhvr>
                                        <p:cTn id="82" dur="500" fill="hold"/>
                                        <p:tgtEl>
                                          <p:spTgt spid="79892"/>
                                        </p:tgtEl>
                                        <p:attrNameLst>
                                          <p:attrName>ppt_h</p:attrName>
                                        </p:attrNameLst>
                                      </p:cBhvr>
                                      <p:tavLst>
                                        <p:tav tm="0">
                                          <p:val>
                                            <p:fltVal val="0"/>
                                          </p:val>
                                        </p:tav>
                                        <p:tav tm="100000">
                                          <p:val>
                                            <p:strVal val="#ppt_h"/>
                                          </p:val>
                                        </p:tav>
                                      </p:tavLst>
                                    </p:anim>
                                    <p:animEffect transition="in" filter="fade">
                                      <p:cBhvr>
                                        <p:cTn id="83" dur="500"/>
                                        <p:tgtEl>
                                          <p:spTgt spid="79892"/>
                                        </p:tgtEl>
                                      </p:cBhvr>
                                    </p:animEffect>
                                  </p:childTnLst>
                                </p:cTn>
                              </p:par>
                              <p:par>
                                <p:cTn id="84" presetID="53" presetClass="entr" presetSubtype="0" fill="hold" nodeType="with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par>
                                <p:cTn id="89" presetID="53" presetClass="entr" presetSubtype="0" fill="hold" nodeType="withEffect">
                                  <p:stCondLst>
                                    <p:cond delay="0"/>
                                  </p:stCondLst>
                                  <p:childTnLst>
                                    <p:set>
                                      <p:cBhvr>
                                        <p:cTn id="90" dur="1" fill="hold">
                                          <p:stCondLst>
                                            <p:cond delay="0"/>
                                          </p:stCondLst>
                                        </p:cTn>
                                        <p:tgtEl>
                                          <p:spTgt spid="79896"/>
                                        </p:tgtEl>
                                        <p:attrNameLst>
                                          <p:attrName>style.visibility</p:attrName>
                                        </p:attrNameLst>
                                      </p:cBhvr>
                                      <p:to>
                                        <p:strVal val="visible"/>
                                      </p:to>
                                    </p:set>
                                    <p:anim calcmode="lin" valueType="num">
                                      <p:cBhvr>
                                        <p:cTn id="91" dur="500" fill="hold"/>
                                        <p:tgtEl>
                                          <p:spTgt spid="79896"/>
                                        </p:tgtEl>
                                        <p:attrNameLst>
                                          <p:attrName>ppt_w</p:attrName>
                                        </p:attrNameLst>
                                      </p:cBhvr>
                                      <p:tavLst>
                                        <p:tav tm="0">
                                          <p:val>
                                            <p:fltVal val="0"/>
                                          </p:val>
                                        </p:tav>
                                        <p:tav tm="100000">
                                          <p:val>
                                            <p:strVal val="#ppt_w"/>
                                          </p:val>
                                        </p:tav>
                                      </p:tavLst>
                                    </p:anim>
                                    <p:anim calcmode="lin" valueType="num">
                                      <p:cBhvr>
                                        <p:cTn id="92" dur="500" fill="hold"/>
                                        <p:tgtEl>
                                          <p:spTgt spid="79896"/>
                                        </p:tgtEl>
                                        <p:attrNameLst>
                                          <p:attrName>ppt_h</p:attrName>
                                        </p:attrNameLst>
                                      </p:cBhvr>
                                      <p:tavLst>
                                        <p:tav tm="0">
                                          <p:val>
                                            <p:fltVal val="0"/>
                                          </p:val>
                                        </p:tav>
                                        <p:tav tm="100000">
                                          <p:val>
                                            <p:strVal val="#ppt_h"/>
                                          </p:val>
                                        </p:tav>
                                      </p:tavLst>
                                    </p:anim>
                                    <p:animEffect transition="in" filter="fade">
                                      <p:cBhvr>
                                        <p:cTn id="93" dur="500"/>
                                        <p:tgtEl>
                                          <p:spTgt spid="79896"/>
                                        </p:tgtEl>
                                      </p:cBhvr>
                                    </p:animEffect>
                                  </p:childTnLst>
                                </p:cTn>
                              </p:par>
                              <p:par>
                                <p:cTn id="94" presetID="53" presetClass="entr" presetSubtype="0" fill="hold" nodeType="with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8" presetClass="emph" presetSubtype="0" fill="hold" nodeType="clickEffect">
                                  <p:stCondLst>
                                    <p:cond delay="0"/>
                                  </p:stCondLst>
                                  <p:childTnLst>
                                    <p:animRot by="5400000">
                                      <p:cBhvr>
                                        <p:cTn id="102" dur="5000" fill="hold"/>
                                        <p:tgtEl>
                                          <p:spTgt spid="3"/>
                                        </p:tgtEl>
                                        <p:attrNameLst>
                                          <p:attrName>r</p:attrName>
                                        </p:attrNameLst>
                                      </p:cBhvr>
                                    </p:animRot>
                                  </p:childTnLst>
                                  <p:subTnLst>
                                    <p:audio>
                                      <p:cMediaNode>
                                        <p:cTn display="0" masterRel="sameClick">
                                          <p:stCondLst>
                                            <p:cond evt="begin" delay="0">
                                              <p:tn val="101"/>
                                            </p:cond>
                                          </p:stCondLst>
                                          <p:endCondLst>
                                            <p:cond evt="onStopAudio" delay="0">
                                              <p:tgtEl>
                                                <p:sldTgt/>
                                              </p:tgtEl>
                                            </p:cond>
                                          </p:endCondLst>
                                        </p:cTn>
                                        <p:tgtEl>
                                          <p:sndTgt r:embed="rId6" name="click.wav"/>
                                        </p:tgtEl>
                                      </p:cMediaNode>
                                    </p:audio>
                                  </p:subTnLst>
                                </p:cTn>
                              </p:par>
                              <p:par>
                                <p:cTn id="103" presetID="8" presetClass="emph" presetSubtype="0" fill="hold" nodeType="withEffect">
                                  <p:stCondLst>
                                    <p:cond delay="0"/>
                                  </p:stCondLst>
                                  <p:childTnLst>
                                    <p:animRot by="10800000">
                                      <p:cBhvr>
                                        <p:cTn id="104" dur="5000" fill="hold"/>
                                        <p:tgtEl>
                                          <p:spTgt spid="4"/>
                                        </p:tgtEl>
                                        <p:attrNameLst>
                                          <p:attrName>r</p:attrName>
                                        </p:attrNameLst>
                                      </p:cBhvr>
                                    </p:animRo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79901"/>
                                        </p:tgtEl>
                                        <p:attrNameLst>
                                          <p:attrName>style.visibility</p:attrName>
                                        </p:attrNameLst>
                                      </p:cBhvr>
                                      <p:to>
                                        <p:strVal val="visible"/>
                                      </p:to>
                                    </p:set>
                                    <p:anim calcmode="lin" valueType="num">
                                      <p:cBhvr additive="base">
                                        <p:cTn id="109" dur="500" fill="hold"/>
                                        <p:tgtEl>
                                          <p:spTgt spid="79901"/>
                                        </p:tgtEl>
                                        <p:attrNameLst>
                                          <p:attrName>ppt_x</p:attrName>
                                        </p:attrNameLst>
                                      </p:cBhvr>
                                      <p:tavLst>
                                        <p:tav tm="0">
                                          <p:val>
                                            <p:strVal val="#ppt_x"/>
                                          </p:val>
                                        </p:tav>
                                        <p:tav tm="100000">
                                          <p:val>
                                            <p:strVal val="#ppt_x"/>
                                          </p:val>
                                        </p:tav>
                                      </p:tavLst>
                                    </p:anim>
                                    <p:anim calcmode="lin" valueType="num">
                                      <p:cBhvr additive="base">
                                        <p:cTn id="110" dur="500" fill="hold"/>
                                        <p:tgtEl>
                                          <p:spTgt spid="7990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7"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6" grpId="0" animBg="1"/>
      <p:bldP spid="79887" grpId="0" animBg="1"/>
      <p:bldP spid="7990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685800" y="1338263"/>
            <a:ext cx="7772400" cy="2065337"/>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The Lorentz factor</a:t>
            </a:r>
            <a:endParaRPr lang="en-US" altLang="en-US" sz="2000">
              <a:solidFill>
                <a:srgbClr val="000000"/>
              </a:solidFill>
              <a:latin typeface="Courier New" pitchFamily="49" charset="0"/>
              <a:cs typeface="Times New Roman" pitchFamily="18" charset="0"/>
            </a:endParaRPr>
          </a:p>
          <a:p>
            <a:pPr eaLnBrk="0" hangingPunct="0">
              <a:spcBef>
                <a:spcPct val="20000"/>
              </a:spcBef>
            </a:pPr>
            <a:endParaRPr lang="en-US" altLang="en-US" sz="2000">
              <a:solidFill>
                <a:srgbClr val="000000"/>
              </a:solidFill>
              <a:latin typeface="Courier New" pitchFamily="49" charset="0"/>
              <a:cs typeface="Times New Roman" pitchFamily="18" charset="0"/>
            </a:endParaRPr>
          </a:p>
          <a:p>
            <a:pPr eaLnBrk="0" hangingPunct="0">
              <a:spcBef>
                <a:spcPct val="20000"/>
              </a:spcBef>
            </a:pPr>
            <a:endParaRPr lang="en-US" altLang="en-US" sz="2000">
              <a:solidFill>
                <a:srgbClr val="000000"/>
              </a:solidFill>
              <a:latin typeface="Courier New" pitchFamily="49" charset="0"/>
              <a:cs typeface="Times New Roman" pitchFamily="18" charset="0"/>
            </a:endParaRPr>
          </a:p>
          <a:p>
            <a:pPr eaLnBrk="0" hangingPunct="0">
              <a:spcBef>
                <a:spcPct val="4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We call </a:t>
            </a: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 the </a:t>
            </a:r>
            <a:r>
              <a:rPr lang="en-US" altLang="en-US" b="1">
                <a:solidFill>
                  <a:srgbClr val="000000"/>
                </a:solidFill>
                <a:cs typeface="Times New Roman" pitchFamily="18" charset="0"/>
              </a:rPr>
              <a:t>Lorentz factor</a:t>
            </a:r>
            <a:r>
              <a:rPr lang="en-US" altLang="en-US">
                <a:solidFill>
                  <a:srgbClr val="000000"/>
                </a:solidFill>
                <a:cs typeface="Times New Roman" pitchFamily="18" charset="0"/>
              </a:rPr>
              <a:t>. The Lorentz                   factor shows up in all of the relativistic equations.</a:t>
            </a:r>
          </a:p>
        </p:txBody>
      </p:sp>
      <p:sp>
        <p:nvSpPr>
          <p:cNvPr id="77837" name="Rectangle 13"/>
          <p:cNvSpPr>
            <a:spLocks noChangeArrowheads="1"/>
          </p:cNvSpPr>
          <p:nvPr/>
        </p:nvSpPr>
        <p:spPr bwMode="auto">
          <a:xfrm>
            <a:off x="3919538" y="1792288"/>
            <a:ext cx="2346325" cy="781050"/>
          </a:xfrm>
          <a:prstGeom prst="rect">
            <a:avLst/>
          </a:prstGeom>
          <a:solidFill>
            <a:srgbClr val="FFFF00">
              <a:alpha val="32941"/>
            </a:srgbClr>
          </a:solidFill>
          <a:ln w="9525">
            <a:noFill/>
            <a:miter lim="800000"/>
            <a:headEnd/>
            <a:tailEnd/>
          </a:ln>
        </p:spPr>
        <p:txBody>
          <a:bodyPr wrap="none" anchor="ctr"/>
          <a:lstStyle/>
          <a:p>
            <a:endParaRPr lang="en-US" altLang="en-US"/>
          </a:p>
        </p:txBody>
      </p:sp>
      <p:sp>
        <p:nvSpPr>
          <p:cNvPr id="77838" name="Rectangle 14"/>
          <p:cNvSpPr>
            <a:spLocks noChangeArrowheads="1"/>
          </p:cNvSpPr>
          <p:nvPr/>
        </p:nvSpPr>
        <p:spPr bwMode="auto">
          <a:xfrm>
            <a:off x="674688" y="3365500"/>
            <a:ext cx="7772400" cy="3492500"/>
          </a:xfrm>
          <a:prstGeom prst="rect">
            <a:avLst/>
          </a:prstGeom>
          <a:solidFill>
            <a:srgbClr val="FFFFCC"/>
          </a:solidFill>
          <a:ln w="9525">
            <a:noFill/>
            <a:miter lim="800000"/>
            <a:headEnd/>
            <a:tailEnd/>
          </a:ln>
        </p:spPr>
        <p:txBody>
          <a:bodyPr/>
          <a:lstStyle/>
          <a:p>
            <a:pPr eaLnBrk="0" hangingPunct="0">
              <a:spcBef>
                <a:spcPct val="20000"/>
              </a:spcBef>
            </a:pPr>
            <a:r>
              <a:rPr lang="en-US" altLang="en-US">
                <a:sym typeface="Symbol" pitchFamily="18" charset="2"/>
              </a:rPr>
              <a:t>EXAMPLE: </a:t>
            </a:r>
            <a:r>
              <a:rPr lang="en-US" altLang="en-US">
                <a:solidFill>
                  <a:srgbClr val="000000"/>
                </a:solidFill>
                <a:cs typeface="Times New Roman" pitchFamily="18" charset="0"/>
              </a:rPr>
              <a:t>Sketch and annotate a graph showing       the variation with relative velocity of the Lorentz           factor </a:t>
            </a: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a:t>
            </a:r>
          </a:p>
          <a:p>
            <a:pPr eaLnBrk="0" hangingPunct="0">
              <a:spcBef>
                <a:spcPct val="20000"/>
              </a:spcBef>
            </a:pPr>
            <a:r>
              <a:rPr lang="en-US" altLang="en-US">
                <a:solidFill>
                  <a:srgbClr val="000000"/>
                </a:solidFill>
                <a:cs typeface="Times New Roman" pitchFamily="18" charset="0"/>
              </a:rPr>
              <a:t>SOLUTION: Note that </a:t>
            </a: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 = 1 when </a:t>
            </a:r>
            <a:r>
              <a:rPr lang="en-US" altLang="en-US" i="1">
                <a:solidFill>
                  <a:srgbClr val="000000"/>
                </a:solidFill>
                <a:cs typeface="Times New Roman" pitchFamily="18" charset="0"/>
              </a:rPr>
              <a:t>v</a:t>
            </a:r>
            <a:r>
              <a:rPr lang="en-US" altLang="en-US">
                <a:solidFill>
                  <a:srgbClr val="000000"/>
                </a:solidFill>
                <a:cs typeface="Times New Roman" pitchFamily="18" charset="0"/>
              </a:rPr>
              <a:t> = 0, </a:t>
            </a:r>
            <a:r>
              <a:rPr lang="en-US" altLang="en-US">
                <a:solidFill>
                  <a:srgbClr val="000000"/>
                </a:solidFill>
                <a:cs typeface="Times New Roman" pitchFamily="18" charset="0"/>
                <a:sym typeface="Symbol" pitchFamily="18" charset="2"/>
              </a:rPr>
              <a:t>and that  approaches  as </a:t>
            </a:r>
            <a:r>
              <a:rPr lang="en-US" altLang="en-US" i="1">
                <a:solidFill>
                  <a:srgbClr val="000000"/>
                </a:solidFill>
                <a:cs typeface="Times New Roman" pitchFamily="18" charset="0"/>
                <a:sym typeface="Symbol" pitchFamily="18" charset="2"/>
              </a:rPr>
              <a:t>v</a:t>
            </a:r>
            <a:r>
              <a:rPr lang="en-US" altLang="en-US">
                <a:solidFill>
                  <a:srgbClr val="000000"/>
                </a:solidFill>
                <a:cs typeface="Times New Roman" pitchFamily="18" charset="0"/>
                <a:sym typeface="Symbol" pitchFamily="18" charset="2"/>
              </a:rPr>
              <a:t> approaches </a:t>
            </a:r>
            <a:r>
              <a:rPr lang="en-US" altLang="en-US" i="1">
                <a:solidFill>
                  <a:srgbClr val="000000"/>
                </a:solidFill>
                <a:cs typeface="Times New Roman" pitchFamily="18" charset="0"/>
                <a:sym typeface="Symbol" pitchFamily="18" charset="2"/>
              </a:rPr>
              <a:t>c</a:t>
            </a:r>
            <a:r>
              <a:rPr lang="en-US" altLang="en-US">
                <a:solidFill>
                  <a:srgbClr val="000000"/>
                </a:solidFill>
                <a:cs typeface="Times New Roman" pitchFamily="18" charset="0"/>
                <a:sym typeface="Symbol" pitchFamily="18" charset="2"/>
              </a:rPr>
              <a:t>:</a:t>
            </a:r>
          </a:p>
          <a:p>
            <a:pPr eaLnBrk="0" hangingPunct="0">
              <a:spcBef>
                <a:spcPct val="20000"/>
              </a:spcBef>
            </a:pPr>
            <a:r>
              <a:rPr lang="en-US" altLang="en-US">
                <a:solidFill>
                  <a:srgbClr val="000000"/>
                </a:solidFill>
                <a:cs typeface="Times New Roman" pitchFamily="18" charset="0"/>
                <a:sym typeface="Symbol" pitchFamily="18" charset="2"/>
              </a:rPr>
              <a:t>Thus </a:t>
            </a:r>
            <a:r>
              <a:rPr lang="en-US" altLang="en-US" i="1">
                <a:solidFill>
                  <a:srgbClr val="000000"/>
                </a:solidFill>
                <a:cs typeface="Times New Roman" pitchFamily="18" charset="0"/>
                <a:sym typeface="Symbol" pitchFamily="18" charset="2"/>
              </a:rPr>
              <a:t>v / c</a:t>
            </a:r>
            <a:r>
              <a:rPr lang="en-US" altLang="en-US">
                <a:solidFill>
                  <a:srgbClr val="000000"/>
                </a:solidFill>
                <a:cs typeface="Times New Roman" pitchFamily="18" charset="0"/>
                <a:sym typeface="Symbol" pitchFamily="18" charset="2"/>
              </a:rPr>
              <a:t> = 0 when </a:t>
            </a:r>
            <a:r>
              <a:rPr lang="en-US" altLang="en-US" i="1">
                <a:solidFill>
                  <a:srgbClr val="000000"/>
                </a:solidFill>
                <a:cs typeface="Times New Roman" pitchFamily="18" charset="0"/>
                <a:sym typeface="Symbol" pitchFamily="18" charset="2"/>
              </a:rPr>
              <a:t>v</a:t>
            </a:r>
            <a:r>
              <a:rPr lang="en-US" altLang="en-US">
                <a:solidFill>
                  <a:srgbClr val="000000"/>
                </a:solidFill>
                <a:cs typeface="Times New Roman" pitchFamily="18" charset="0"/>
                <a:sym typeface="Symbol" pitchFamily="18" charset="2"/>
              </a:rPr>
              <a:t> = 0 and </a:t>
            </a:r>
            <a:r>
              <a:rPr lang="en-US" altLang="en-US">
                <a:solidFill>
                  <a:srgbClr val="000000"/>
                </a:solidFill>
                <a:cs typeface="Times New Roman" pitchFamily="18" charset="0"/>
              </a:rPr>
              <a:t> = 1.</a:t>
            </a:r>
            <a:r>
              <a:rPr lang="en-US" altLang="en-US">
                <a:solidFill>
                  <a:srgbClr val="000000"/>
                </a:solidFill>
                <a:cs typeface="Times New Roman" pitchFamily="18" charset="0"/>
                <a:sym typeface="Symbol" pitchFamily="18" charset="2"/>
              </a:rPr>
              <a:t> </a:t>
            </a:r>
          </a:p>
          <a:p>
            <a:pPr eaLnBrk="0" hangingPunct="0">
              <a:spcBef>
                <a:spcPct val="20000"/>
              </a:spcBef>
            </a:pPr>
            <a:r>
              <a:rPr lang="en-US" altLang="en-US">
                <a:solidFill>
                  <a:srgbClr val="000000"/>
                </a:solidFill>
                <a:cs typeface="Times New Roman" pitchFamily="18" charset="0"/>
                <a:sym typeface="Symbol" pitchFamily="18" charset="2"/>
              </a:rPr>
              <a:t>Thus </a:t>
            </a:r>
            <a:r>
              <a:rPr lang="en-US" altLang="en-US" i="1">
                <a:solidFill>
                  <a:srgbClr val="000000"/>
                </a:solidFill>
                <a:cs typeface="Times New Roman" pitchFamily="18" charset="0"/>
                <a:sym typeface="Symbol" pitchFamily="18" charset="2"/>
              </a:rPr>
              <a:t>v / c</a:t>
            </a:r>
            <a:r>
              <a:rPr lang="en-US" altLang="en-US">
                <a:solidFill>
                  <a:srgbClr val="000000"/>
                </a:solidFill>
                <a:cs typeface="Times New Roman" pitchFamily="18" charset="0"/>
                <a:sym typeface="Symbol" pitchFamily="18" charset="2"/>
              </a:rPr>
              <a:t> = 1 when </a:t>
            </a:r>
            <a:r>
              <a:rPr lang="en-US" altLang="en-US" i="1">
                <a:solidFill>
                  <a:srgbClr val="000000"/>
                </a:solidFill>
                <a:cs typeface="Times New Roman" pitchFamily="18" charset="0"/>
                <a:sym typeface="Symbol" pitchFamily="18" charset="2"/>
              </a:rPr>
              <a:t>v</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sym typeface="Symbol" pitchFamily="18" charset="2"/>
              </a:rPr>
              <a:t>c</a:t>
            </a:r>
            <a:r>
              <a:rPr lang="en-US" altLang="en-US">
                <a:solidFill>
                  <a:srgbClr val="000000"/>
                </a:solidFill>
                <a:cs typeface="Times New Roman" pitchFamily="18" charset="0"/>
                <a:sym typeface="Symbol" pitchFamily="18" charset="2"/>
              </a:rPr>
              <a:t> and </a:t>
            </a:r>
            <a:r>
              <a:rPr lang="en-US" altLang="en-US">
                <a:solidFill>
                  <a:srgbClr val="000000"/>
                </a:solidFill>
                <a:cs typeface="Times New Roman" pitchFamily="18" charset="0"/>
              </a:rPr>
              <a:t> = </a:t>
            </a:r>
            <a:r>
              <a:rPr lang="en-US" altLang="en-US">
                <a:solidFill>
                  <a:srgbClr val="000000"/>
                </a:solidFill>
                <a:cs typeface="Times New Roman" pitchFamily="18" charset="0"/>
                <a:sym typeface="Symbol" pitchFamily="18" charset="2"/>
              </a:rPr>
              <a:t>.</a:t>
            </a:r>
          </a:p>
          <a:p>
            <a:pPr eaLnBrk="0" hangingPunct="0">
              <a:spcBef>
                <a:spcPct val="20000"/>
              </a:spcBef>
            </a:pPr>
            <a:r>
              <a:rPr lang="en-US" altLang="en-US">
                <a:solidFill>
                  <a:srgbClr val="000000"/>
                </a:solidFill>
                <a:cs typeface="Times New Roman" pitchFamily="18" charset="0"/>
                <a:sym typeface="Symbol" pitchFamily="18" charset="2"/>
              </a:rPr>
              <a:t>If </a:t>
            </a:r>
            <a:r>
              <a:rPr lang="en-US" altLang="en-US" i="1">
                <a:solidFill>
                  <a:srgbClr val="000000"/>
                </a:solidFill>
                <a:cs typeface="Times New Roman" pitchFamily="18" charset="0"/>
                <a:sym typeface="Symbol" pitchFamily="18" charset="2"/>
              </a:rPr>
              <a:t>v </a:t>
            </a:r>
            <a:r>
              <a:rPr lang="en-US" altLang="en-US">
                <a:solidFill>
                  <a:srgbClr val="000000"/>
                </a:solidFill>
                <a:cs typeface="Times New Roman" pitchFamily="18" charset="0"/>
                <a:sym typeface="Symbol" pitchFamily="18" charset="2"/>
              </a:rPr>
              <a:t>&gt; </a:t>
            </a:r>
            <a:r>
              <a:rPr lang="en-US" altLang="en-US" i="1">
                <a:solidFill>
                  <a:srgbClr val="000000"/>
                </a:solidFill>
                <a:cs typeface="Times New Roman" pitchFamily="18" charset="0"/>
                <a:sym typeface="Symbol" pitchFamily="18" charset="2"/>
              </a:rPr>
              <a:t>c </a:t>
            </a:r>
            <a:r>
              <a:rPr lang="en-US" altLang="en-US">
                <a:solidFill>
                  <a:srgbClr val="000000"/>
                </a:solidFill>
                <a:cs typeface="Times New Roman" pitchFamily="18" charset="0"/>
                <a:sym typeface="Symbol" pitchFamily="18" charset="2"/>
              </a:rPr>
              <a:t>what happens to ?</a:t>
            </a:r>
            <a:r>
              <a:rPr lang="en-US" altLang="en-US">
                <a:solidFill>
                  <a:srgbClr val="000000"/>
                </a:solidFill>
                <a:cs typeface="Times New Roman" pitchFamily="18" charset="0"/>
              </a:rPr>
              <a:t> </a:t>
            </a:r>
          </a:p>
        </p:txBody>
      </p:sp>
      <p:pic>
        <p:nvPicPr>
          <p:cNvPr id="77855" name="Picture 31" descr="lorentz"/>
          <p:cNvPicPr>
            <a:picLocks noChangeAspect="1" noChangeArrowheads="1"/>
          </p:cNvPicPr>
          <p:nvPr/>
        </p:nvPicPr>
        <p:blipFill>
          <a:blip r:embed="rId9" cstate="print"/>
          <a:srcRect/>
          <a:stretch>
            <a:fillRect/>
          </a:stretch>
        </p:blipFill>
        <p:spPr bwMode="auto">
          <a:xfrm>
            <a:off x="7543800" y="2644775"/>
            <a:ext cx="1500188" cy="2141538"/>
          </a:xfrm>
          <a:prstGeom prst="rect">
            <a:avLst/>
          </a:prstGeom>
          <a:ln>
            <a:noFill/>
          </a:ln>
          <a:effectLst>
            <a:outerShdw blurRad="292100" dist="139700" dir="2700000" algn="tl" rotWithShape="0">
              <a:srgbClr val="333333">
                <a:alpha val="65000"/>
              </a:srgbClr>
            </a:outerShdw>
          </a:effectLst>
        </p:spPr>
      </p:pic>
      <p:sp>
        <p:nvSpPr>
          <p:cNvPr id="25606"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grpSp>
        <p:nvGrpSpPr>
          <p:cNvPr id="2" name="Group 34"/>
          <p:cNvGrpSpPr>
            <a:grpSpLocks/>
          </p:cNvGrpSpPr>
          <p:nvPr/>
        </p:nvGrpSpPr>
        <p:grpSpPr bwMode="auto">
          <a:xfrm>
            <a:off x="873125" y="1776413"/>
            <a:ext cx="7369175" cy="825500"/>
            <a:chOff x="550" y="3741"/>
            <a:chExt cx="4642" cy="520"/>
          </a:xfrm>
        </p:grpSpPr>
        <p:sp>
          <p:nvSpPr>
            <p:cNvPr id="25624" name="Text Box 35"/>
            <p:cNvSpPr txBox="1">
              <a:spLocks noChangeArrowheads="1"/>
            </p:cNvSpPr>
            <p:nvPr/>
          </p:nvSpPr>
          <p:spPr bwMode="auto">
            <a:xfrm>
              <a:off x="4053" y="3743"/>
              <a:ext cx="1137" cy="51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time dilation</a:t>
              </a:r>
            </a:p>
          </p:txBody>
        </p:sp>
        <p:sp>
          <p:nvSpPr>
            <p:cNvPr id="25625" name="Rectangle 36"/>
            <p:cNvSpPr>
              <a:spLocks noChangeArrowheads="1"/>
            </p:cNvSpPr>
            <p:nvPr/>
          </p:nvSpPr>
          <p:spPr bwMode="auto">
            <a:xfrm>
              <a:off x="550" y="3741"/>
              <a:ext cx="4642" cy="520"/>
            </a:xfrm>
            <a:prstGeom prst="rect">
              <a:avLst/>
            </a:prstGeom>
            <a:noFill/>
            <a:ln w="12700">
              <a:solidFill>
                <a:schemeClr val="tx1"/>
              </a:solidFill>
              <a:miter lim="800000"/>
              <a:headEnd/>
              <a:tailEnd/>
            </a:ln>
          </p:spPr>
          <p:txBody>
            <a:bodyPr wrap="none" anchor="ctr"/>
            <a:lstStyle/>
            <a:p>
              <a:endParaRPr lang="en-US" altLang="en-US"/>
            </a:p>
          </p:txBody>
        </p:sp>
        <p:sp>
          <p:nvSpPr>
            <p:cNvPr id="25626" name="Rectangle 37"/>
            <p:cNvSpPr>
              <a:spLocks noChangeArrowheads="1"/>
            </p:cNvSpPr>
            <p:nvPr/>
          </p:nvSpPr>
          <p:spPr bwMode="auto">
            <a:xfrm>
              <a:off x="719" y="3832"/>
              <a:ext cx="1226" cy="293"/>
            </a:xfrm>
            <a:prstGeom prst="rect">
              <a:avLst/>
            </a:prstGeom>
            <a:noFill/>
            <a:ln w="9525">
              <a:noFill/>
              <a:miter lim="800000"/>
              <a:headEnd/>
              <a:tailEnd/>
            </a:ln>
          </p:spPr>
          <p:txBody>
            <a:bodyPr/>
            <a:lstStyle/>
            <a:p>
              <a:pPr eaLnBrk="0" hangingPunct="0">
                <a:lnSpc>
                  <a:spcPct val="90000"/>
                </a:lnSpc>
                <a:spcBef>
                  <a:spcPct val="20000"/>
                </a:spcBef>
              </a:pPr>
              <a:r>
                <a:rPr lang="en-US" altLang="en-US">
                  <a:solidFill>
                    <a:srgbClr val="000000"/>
                  </a:solidFill>
                  <a:cs typeface="Times New Roman" pitchFamily="18" charset="0"/>
                </a:rPr>
                <a:t>∆</a:t>
              </a:r>
              <a:r>
                <a:rPr lang="en-US" altLang="en-US" i="1">
                  <a:solidFill>
                    <a:srgbClr val="000000"/>
                  </a:solidFill>
                  <a:cs typeface="Courier New" pitchFamily="49" charset="0"/>
                </a:rPr>
                <a:t>t</a:t>
              </a:r>
              <a:r>
                <a:rPr lang="en-US" altLang="en-US">
                  <a:sym typeface="Symbol" pitchFamily="18" charset="2"/>
                </a:rPr>
                <a:t> =  </a:t>
              </a:r>
              <a:r>
                <a:rPr lang="en-US" altLang="en-US">
                  <a:solidFill>
                    <a:srgbClr val="000000"/>
                  </a:solidFill>
                  <a:cs typeface="Times New Roman" pitchFamily="18" charset="0"/>
                </a:rPr>
                <a:t>∆</a:t>
              </a:r>
              <a:r>
                <a:rPr lang="en-US" altLang="en-US" i="1">
                  <a:solidFill>
                    <a:srgbClr val="000000"/>
                  </a:solidFill>
                  <a:cs typeface="Times New Roman" pitchFamily="18" charset="0"/>
                </a:rPr>
                <a:t>t</a:t>
              </a:r>
              <a:r>
                <a:rPr lang="en-US" altLang="en-US" baseline="-25000">
                  <a:solidFill>
                    <a:srgbClr val="000000"/>
                  </a:solidFill>
                  <a:cs typeface="Times New Roman" pitchFamily="18" charset="0"/>
                </a:rPr>
                <a:t>0</a:t>
              </a:r>
            </a:p>
          </p:txBody>
        </p:sp>
        <p:sp>
          <p:nvSpPr>
            <p:cNvPr id="25627" name="Rectangle 38"/>
            <p:cNvSpPr>
              <a:spLocks noChangeArrowheads="1"/>
            </p:cNvSpPr>
            <p:nvPr/>
          </p:nvSpPr>
          <p:spPr bwMode="auto">
            <a:xfrm>
              <a:off x="1869" y="3839"/>
              <a:ext cx="2039" cy="202"/>
            </a:xfrm>
            <a:prstGeom prst="rect">
              <a:avLst/>
            </a:prstGeom>
            <a:noFill/>
            <a:ln w="9525">
              <a:noFill/>
              <a:miter lim="800000"/>
              <a:headEnd/>
              <a:tailEnd/>
            </a:ln>
          </p:spPr>
          <p:txBody>
            <a:bodyPr/>
            <a:lstStyle/>
            <a:p>
              <a:pPr eaLnBrk="0" hangingPunct="0">
                <a:lnSpc>
                  <a:spcPct val="90000"/>
                </a:lnSpc>
                <a:spcBef>
                  <a:spcPct val="20000"/>
                </a:spcBef>
              </a:pPr>
              <a:r>
                <a:rPr lang="en-US" altLang="en-US">
                  <a:solidFill>
                    <a:schemeClr val="hlink"/>
                  </a:solidFill>
                  <a:cs typeface="Courier New" pitchFamily="49" charset="0"/>
                </a:rPr>
                <a:t>where</a:t>
              </a:r>
              <a:r>
                <a:rPr lang="en-US" altLang="en-US">
                  <a:sym typeface="Symbol" pitchFamily="18" charset="2"/>
                </a:rPr>
                <a:t>  </a:t>
              </a:r>
              <a:r>
                <a:rPr lang="en-US" altLang="en-US">
                  <a:solidFill>
                    <a:srgbClr val="000000"/>
                  </a:solidFill>
                  <a:cs typeface="Times New Roman" pitchFamily="18" charset="0"/>
                </a:rPr>
                <a:t>=</a:t>
              </a:r>
              <a:endParaRPr lang="en-US" altLang="en-US" baseline="30000">
                <a:solidFill>
                  <a:srgbClr val="000000"/>
                </a:solidFill>
                <a:cs typeface="Times New Roman" pitchFamily="18" charset="0"/>
              </a:endParaRPr>
            </a:p>
          </p:txBody>
        </p:sp>
        <p:sp>
          <p:nvSpPr>
            <p:cNvPr id="25628" name="Freeform 39"/>
            <p:cNvSpPr>
              <a:spLocks/>
            </p:cNvSpPr>
            <p:nvPr/>
          </p:nvSpPr>
          <p:spPr bwMode="auto">
            <a:xfrm>
              <a:off x="2880" y="3986"/>
              <a:ext cx="905" cy="179"/>
            </a:xfrm>
            <a:custGeom>
              <a:avLst/>
              <a:gdLst>
                <a:gd name="T0" fmla="*/ 0 w 1020"/>
                <a:gd name="T1" fmla="*/ 121 h 179"/>
                <a:gd name="T2" fmla="*/ 28 w 1020"/>
                <a:gd name="T3" fmla="*/ 179 h 179"/>
                <a:gd name="T4" fmla="*/ 57 w 1020"/>
                <a:gd name="T5" fmla="*/ 0 h 179"/>
                <a:gd name="T6" fmla="*/ 498 w 1020"/>
                <a:gd name="T7" fmla="*/ 0 h 179"/>
                <a:gd name="T8" fmla="*/ 0 60000 65536"/>
                <a:gd name="T9" fmla="*/ 0 60000 65536"/>
                <a:gd name="T10" fmla="*/ 0 60000 65536"/>
                <a:gd name="T11" fmla="*/ 0 60000 65536"/>
                <a:gd name="T12" fmla="*/ 0 w 1020"/>
                <a:gd name="T13" fmla="*/ 0 h 179"/>
                <a:gd name="T14" fmla="*/ 1020 w 1020"/>
                <a:gd name="T15" fmla="*/ 179 h 179"/>
              </a:gdLst>
              <a:ahLst/>
              <a:cxnLst>
                <a:cxn ang="T8">
                  <a:pos x="T0" y="T1"/>
                </a:cxn>
                <a:cxn ang="T9">
                  <a:pos x="T2" y="T3"/>
                </a:cxn>
                <a:cxn ang="T10">
                  <a:pos x="T4" y="T5"/>
                </a:cxn>
                <a:cxn ang="T11">
                  <a:pos x="T6" y="T7"/>
                </a:cxn>
              </a:cxnLst>
              <a:rect l="T12" t="T13" r="T14" b="T15"/>
              <a:pathLst>
                <a:path w="1020" h="179">
                  <a:moveTo>
                    <a:pt x="0" y="121"/>
                  </a:moveTo>
                  <a:lnTo>
                    <a:pt x="58" y="179"/>
                  </a:lnTo>
                  <a:lnTo>
                    <a:pt x="116" y="0"/>
                  </a:lnTo>
                  <a:lnTo>
                    <a:pt x="1020" y="0"/>
                  </a:lnTo>
                </a:path>
              </a:pathLst>
            </a:custGeom>
            <a:noFill/>
            <a:ln w="9525">
              <a:solidFill>
                <a:schemeClr val="tx1"/>
              </a:solidFill>
              <a:round/>
              <a:headEnd/>
              <a:tailEnd/>
            </a:ln>
          </p:spPr>
          <p:txBody>
            <a:bodyPr/>
            <a:lstStyle/>
            <a:p>
              <a:endParaRPr lang="en-US"/>
            </a:p>
          </p:txBody>
        </p:sp>
        <p:sp>
          <p:nvSpPr>
            <p:cNvPr id="25629" name="Rectangle 40"/>
            <p:cNvSpPr>
              <a:spLocks noChangeArrowheads="1"/>
            </p:cNvSpPr>
            <p:nvPr/>
          </p:nvSpPr>
          <p:spPr bwMode="auto">
            <a:xfrm>
              <a:off x="3215" y="3758"/>
              <a:ext cx="265" cy="202"/>
            </a:xfrm>
            <a:prstGeom prst="rect">
              <a:avLst/>
            </a:prstGeom>
            <a:noFill/>
            <a:ln w="9525">
              <a:noFill/>
              <a:miter lim="800000"/>
              <a:headEnd/>
              <a:tailEnd/>
            </a:ln>
          </p:spPr>
          <p:txBody>
            <a:bodyPr/>
            <a:lstStyle/>
            <a:p>
              <a:pPr eaLnBrk="0" hangingPunct="0">
                <a:lnSpc>
                  <a:spcPct val="90000"/>
                </a:lnSpc>
                <a:spcBef>
                  <a:spcPct val="20000"/>
                </a:spcBef>
              </a:pPr>
              <a:r>
                <a:rPr lang="en-US" altLang="en-US" sz="2000">
                  <a:solidFill>
                    <a:srgbClr val="000000"/>
                  </a:solidFill>
                  <a:cs typeface="Courier New" pitchFamily="49" charset="0"/>
                </a:rPr>
                <a:t>1</a:t>
              </a:r>
              <a:endParaRPr lang="en-US" altLang="en-US" sz="2000" baseline="30000">
                <a:solidFill>
                  <a:srgbClr val="000000"/>
                </a:solidFill>
                <a:cs typeface="Times New Roman" pitchFamily="18" charset="0"/>
              </a:endParaRPr>
            </a:p>
          </p:txBody>
        </p:sp>
        <p:sp>
          <p:nvSpPr>
            <p:cNvPr id="25630" name="Line 41"/>
            <p:cNvSpPr>
              <a:spLocks noChangeShapeType="1"/>
            </p:cNvSpPr>
            <p:nvPr/>
          </p:nvSpPr>
          <p:spPr bwMode="auto">
            <a:xfrm>
              <a:off x="2820" y="3954"/>
              <a:ext cx="1053" cy="0"/>
            </a:xfrm>
            <a:prstGeom prst="line">
              <a:avLst/>
            </a:prstGeom>
            <a:noFill/>
            <a:ln w="9525">
              <a:solidFill>
                <a:schemeClr val="tx1"/>
              </a:solidFill>
              <a:round/>
              <a:headEnd/>
              <a:tailEnd/>
            </a:ln>
          </p:spPr>
          <p:txBody>
            <a:bodyPr/>
            <a:lstStyle/>
            <a:p>
              <a:endParaRPr lang="en-US"/>
            </a:p>
          </p:txBody>
        </p:sp>
        <p:sp>
          <p:nvSpPr>
            <p:cNvPr id="25631" name="Rectangle 42"/>
            <p:cNvSpPr>
              <a:spLocks noChangeArrowheads="1"/>
            </p:cNvSpPr>
            <p:nvPr/>
          </p:nvSpPr>
          <p:spPr bwMode="auto">
            <a:xfrm>
              <a:off x="2925" y="3990"/>
              <a:ext cx="963" cy="202"/>
            </a:xfrm>
            <a:prstGeom prst="rect">
              <a:avLst/>
            </a:prstGeom>
            <a:noFill/>
            <a:ln w="9525">
              <a:noFill/>
              <a:miter lim="800000"/>
              <a:headEnd/>
              <a:tailEnd/>
            </a:ln>
          </p:spPr>
          <p:txBody>
            <a:bodyPr/>
            <a:lstStyle/>
            <a:p>
              <a:pPr eaLnBrk="0" hangingPunct="0">
                <a:lnSpc>
                  <a:spcPct val="90000"/>
                </a:lnSpc>
                <a:spcBef>
                  <a:spcPct val="20000"/>
                </a:spcBef>
              </a:pPr>
              <a:r>
                <a:rPr lang="en-US" altLang="en-US">
                  <a:solidFill>
                    <a:srgbClr val="000000"/>
                  </a:solidFill>
                  <a:cs typeface="Courier New" pitchFamily="49" charset="0"/>
                </a:rPr>
                <a:t>1 – </a:t>
              </a:r>
              <a:r>
                <a:rPr lang="en-US" altLang="en-US" i="1">
                  <a:solidFill>
                    <a:srgbClr val="000000"/>
                  </a:solidFill>
                  <a:cs typeface="Times New Roman" pitchFamily="18" charset="0"/>
                </a:rPr>
                <a:t>v</a:t>
              </a:r>
              <a:r>
                <a:rPr lang="en-US" altLang="en-US" baseline="30000">
                  <a:solidFill>
                    <a:srgbClr val="000000"/>
                  </a:solidFill>
                  <a:cs typeface="Courier New" pitchFamily="49" charset="0"/>
                </a:rPr>
                <a:t>2 </a:t>
              </a:r>
              <a:r>
                <a:rPr lang="en-US" altLang="en-US" i="1">
                  <a:solidFill>
                    <a:srgbClr val="000000"/>
                  </a:solidFill>
                  <a:cs typeface="Courier New" pitchFamily="49" charset="0"/>
                </a:rPr>
                <a:t>/</a:t>
              </a:r>
              <a:r>
                <a:rPr lang="en-US" altLang="en-US">
                  <a:solidFill>
                    <a:srgbClr val="000000"/>
                  </a:solidFill>
                  <a:cs typeface="Courier New" pitchFamily="49" charset="0"/>
                </a:rPr>
                <a:t> </a:t>
              </a:r>
              <a:r>
                <a:rPr lang="en-US" altLang="en-US" i="1">
                  <a:solidFill>
                    <a:srgbClr val="000000"/>
                  </a:solidFill>
                  <a:cs typeface="Courier New" pitchFamily="49" charset="0"/>
                </a:rPr>
                <a:t>c</a:t>
              </a:r>
              <a:r>
                <a:rPr lang="en-US" altLang="en-US" baseline="30000">
                  <a:solidFill>
                    <a:srgbClr val="000000"/>
                  </a:solidFill>
                  <a:cs typeface="Courier New" pitchFamily="49" charset="0"/>
                </a:rPr>
                <a:t>2</a:t>
              </a:r>
            </a:p>
          </p:txBody>
        </p:sp>
      </p:grpSp>
      <p:grpSp>
        <p:nvGrpSpPr>
          <p:cNvPr id="3" name="Group 15"/>
          <p:cNvGrpSpPr>
            <a:grpSpLocks/>
          </p:cNvGrpSpPr>
          <p:nvPr/>
        </p:nvGrpSpPr>
        <p:grpSpPr bwMode="auto">
          <a:xfrm>
            <a:off x="5732463" y="5006975"/>
            <a:ext cx="3498850" cy="1889125"/>
            <a:chOff x="2947" y="2780"/>
            <a:chExt cx="2204" cy="1190"/>
          </a:xfrm>
        </p:grpSpPr>
        <p:grpSp>
          <p:nvGrpSpPr>
            <p:cNvPr id="25619" name="Group 16"/>
            <p:cNvGrpSpPr>
              <a:grpSpLocks/>
            </p:cNvGrpSpPr>
            <p:nvPr/>
          </p:nvGrpSpPr>
          <p:grpSpPr bwMode="auto">
            <a:xfrm>
              <a:off x="3176" y="3021"/>
              <a:ext cx="1894" cy="668"/>
              <a:chOff x="3176" y="2918"/>
              <a:chExt cx="1894" cy="668"/>
            </a:xfrm>
          </p:grpSpPr>
          <p:sp>
            <p:nvSpPr>
              <p:cNvPr id="25622" name="Line 17"/>
              <p:cNvSpPr>
                <a:spLocks noChangeShapeType="1"/>
              </p:cNvSpPr>
              <p:nvPr/>
            </p:nvSpPr>
            <p:spPr bwMode="auto">
              <a:xfrm>
                <a:off x="3176" y="3586"/>
                <a:ext cx="1894" cy="0"/>
              </a:xfrm>
              <a:prstGeom prst="line">
                <a:avLst/>
              </a:prstGeom>
              <a:noFill/>
              <a:ln w="9525">
                <a:solidFill>
                  <a:schemeClr val="tx1"/>
                </a:solidFill>
                <a:round/>
                <a:headEnd/>
                <a:tailEnd type="triangle" w="med" len="med"/>
              </a:ln>
            </p:spPr>
            <p:txBody>
              <a:bodyPr/>
              <a:lstStyle/>
              <a:p>
                <a:endParaRPr lang="en-US"/>
              </a:p>
            </p:txBody>
          </p:sp>
          <p:sp>
            <p:nvSpPr>
              <p:cNvPr id="25623" name="Line 18"/>
              <p:cNvSpPr>
                <a:spLocks noChangeShapeType="1"/>
              </p:cNvSpPr>
              <p:nvPr/>
            </p:nvSpPr>
            <p:spPr bwMode="auto">
              <a:xfrm flipV="1">
                <a:off x="3176" y="2918"/>
                <a:ext cx="0" cy="667"/>
              </a:xfrm>
              <a:prstGeom prst="line">
                <a:avLst/>
              </a:prstGeom>
              <a:noFill/>
              <a:ln w="9525">
                <a:solidFill>
                  <a:schemeClr val="tx1"/>
                </a:solidFill>
                <a:round/>
                <a:headEnd/>
                <a:tailEnd type="triangle" w="med" len="med"/>
              </a:ln>
            </p:spPr>
            <p:txBody>
              <a:bodyPr/>
              <a:lstStyle/>
              <a:p>
                <a:endParaRPr lang="en-US"/>
              </a:p>
            </p:txBody>
          </p:sp>
        </p:grpSp>
        <p:sp>
          <p:nvSpPr>
            <p:cNvPr id="25620" name="Text Box 19"/>
            <p:cNvSpPr txBox="1">
              <a:spLocks noChangeArrowheads="1"/>
            </p:cNvSpPr>
            <p:nvPr/>
          </p:nvSpPr>
          <p:spPr bwMode="auto">
            <a:xfrm>
              <a:off x="2947" y="2780"/>
              <a:ext cx="467" cy="288"/>
            </a:xfrm>
            <a:prstGeom prst="rect">
              <a:avLst/>
            </a:prstGeom>
            <a:noFill/>
            <a:ln w="9525">
              <a:noFill/>
              <a:miter lim="800000"/>
              <a:headEnd/>
              <a:tailEnd/>
            </a:ln>
          </p:spPr>
          <p:txBody>
            <a:bodyPr wrap="none">
              <a:spAutoFit/>
            </a:bodyPr>
            <a:lstStyle/>
            <a:p>
              <a:r>
                <a:rPr lang="en-US" altLang="en-US" i="1">
                  <a:solidFill>
                    <a:srgbClr val="333399"/>
                  </a:solidFill>
                </a:rPr>
                <a:t>v / c</a:t>
              </a:r>
            </a:p>
          </p:txBody>
        </p:sp>
        <p:sp>
          <p:nvSpPr>
            <p:cNvPr id="25621" name="Text Box 20"/>
            <p:cNvSpPr txBox="1">
              <a:spLocks noChangeArrowheads="1"/>
            </p:cNvSpPr>
            <p:nvPr/>
          </p:nvSpPr>
          <p:spPr bwMode="auto">
            <a:xfrm>
              <a:off x="4917" y="3682"/>
              <a:ext cx="234" cy="288"/>
            </a:xfrm>
            <a:prstGeom prst="rect">
              <a:avLst/>
            </a:prstGeom>
            <a:noFill/>
            <a:ln w="9525">
              <a:noFill/>
              <a:miter lim="800000"/>
              <a:headEnd/>
              <a:tailEnd/>
            </a:ln>
          </p:spPr>
          <p:txBody>
            <a:bodyPr>
              <a:spAutoFit/>
            </a:bodyPr>
            <a:lstStyle/>
            <a:p>
              <a:r>
                <a:rPr lang="en-US" altLang="en-US">
                  <a:solidFill>
                    <a:srgbClr val="333399"/>
                  </a:solidFill>
                  <a:sym typeface="Symbol" pitchFamily="18" charset="2"/>
                </a:rPr>
                <a:t></a:t>
              </a:r>
            </a:p>
          </p:txBody>
        </p:sp>
      </p:grpSp>
      <p:grpSp>
        <p:nvGrpSpPr>
          <p:cNvPr id="5" name="Group 21"/>
          <p:cNvGrpSpPr>
            <a:grpSpLocks/>
          </p:cNvGrpSpPr>
          <p:nvPr/>
        </p:nvGrpSpPr>
        <p:grpSpPr bwMode="auto">
          <a:xfrm>
            <a:off x="6342063" y="6411913"/>
            <a:ext cx="92075" cy="92075"/>
            <a:chOff x="4804" y="2909"/>
            <a:chExt cx="121" cy="121"/>
          </a:xfrm>
        </p:grpSpPr>
        <p:sp>
          <p:nvSpPr>
            <p:cNvPr id="25617" name="Line 22"/>
            <p:cNvSpPr>
              <a:spLocks noChangeShapeType="1"/>
            </p:cNvSpPr>
            <p:nvPr/>
          </p:nvSpPr>
          <p:spPr bwMode="auto">
            <a:xfrm>
              <a:off x="4804" y="2909"/>
              <a:ext cx="121" cy="121"/>
            </a:xfrm>
            <a:prstGeom prst="line">
              <a:avLst/>
            </a:prstGeom>
            <a:noFill/>
            <a:ln w="19050">
              <a:solidFill>
                <a:srgbClr val="FF0000"/>
              </a:solidFill>
              <a:round/>
              <a:headEnd/>
              <a:tailEnd/>
            </a:ln>
          </p:spPr>
          <p:txBody>
            <a:bodyPr/>
            <a:lstStyle/>
            <a:p>
              <a:endParaRPr lang="en-US"/>
            </a:p>
          </p:txBody>
        </p:sp>
        <p:sp>
          <p:nvSpPr>
            <p:cNvPr id="25618" name="Line 23"/>
            <p:cNvSpPr>
              <a:spLocks noChangeShapeType="1"/>
            </p:cNvSpPr>
            <p:nvPr/>
          </p:nvSpPr>
          <p:spPr bwMode="auto">
            <a:xfrm flipH="1">
              <a:off x="4804" y="2909"/>
              <a:ext cx="121" cy="121"/>
            </a:xfrm>
            <a:prstGeom prst="line">
              <a:avLst/>
            </a:prstGeom>
            <a:noFill/>
            <a:ln w="19050">
              <a:solidFill>
                <a:srgbClr val="FF0000"/>
              </a:solidFill>
              <a:round/>
              <a:headEnd/>
              <a:tailEnd/>
            </a:ln>
          </p:spPr>
          <p:txBody>
            <a:bodyPr/>
            <a:lstStyle/>
            <a:p>
              <a:endParaRPr lang="en-US"/>
            </a:p>
          </p:txBody>
        </p:sp>
      </p:grpSp>
      <p:sp>
        <p:nvSpPr>
          <p:cNvPr id="77848" name="Line 24"/>
          <p:cNvSpPr>
            <a:spLocks noChangeShapeType="1"/>
          </p:cNvSpPr>
          <p:nvPr/>
        </p:nvSpPr>
        <p:spPr bwMode="auto">
          <a:xfrm>
            <a:off x="5997575" y="5646738"/>
            <a:ext cx="2952750" cy="0"/>
          </a:xfrm>
          <a:prstGeom prst="line">
            <a:avLst/>
          </a:prstGeom>
          <a:noFill/>
          <a:ln w="19050">
            <a:solidFill>
              <a:srgbClr val="FF0000"/>
            </a:solidFill>
            <a:prstDash val="dash"/>
            <a:round/>
            <a:headEnd/>
            <a:tailEnd/>
          </a:ln>
        </p:spPr>
        <p:txBody>
          <a:bodyPr/>
          <a:lstStyle/>
          <a:p>
            <a:endParaRPr lang="en-US"/>
          </a:p>
        </p:txBody>
      </p:sp>
      <p:sp>
        <p:nvSpPr>
          <p:cNvPr id="77849" name="Text Box 25"/>
          <p:cNvSpPr txBox="1">
            <a:spLocks noChangeArrowheads="1"/>
          </p:cNvSpPr>
          <p:nvPr/>
        </p:nvSpPr>
        <p:spPr bwMode="auto">
          <a:xfrm>
            <a:off x="5715000" y="6181725"/>
            <a:ext cx="354013" cy="457200"/>
          </a:xfrm>
          <a:prstGeom prst="rect">
            <a:avLst/>
          </a:prstGeom>
          <a:noFill/>
          <a:ln w="9525">
            <a:noFill/>
            <a:miter lim="800000"/>
            <a:headEnd/>
            <a:tailEnd/>
          </a:ln>
        </p:spPr>
        <p:txBody>
          <a:bodyPr wrap="none">
            <a:spAutoFit/>
          </a:bodyPr>
          <a:lstStyle/>
          <a:p>
            <a:r>
              <a:rPr lang="en-US" altLang="en-US">
                <a:solidFill>
                  <a:srgbClr val="FF0000"/>
                </a:solidFill>
              </a:rPr>
              <a:t>0</a:t>
            </a:r>
          </a:p>
        </p:txBody>
      </p:sp>
      <p:sp>
        <p:nvSpPr>
          <p:cNvPr id="77850" name="Text Box 26"/>
          <p:cNvSpPr txBox="1">
            <a:spLocks noChangeArrowheads="1"/>
          </p:cNvSpPr>
          <p:nvPr/>
        </p:nvSpPr>
        <p:spPr bwMode="auto">
          <a:xfrm>
            <a:off x="5694363" y="5376863"/>
            <a:ext cx="354012" cy="457200"/>
          </a:xfrm>
          <a:prstGeom prst="rect">
            <a:avLst/>
          </a:prstGeom>
          <a:noFill/>
          <a:ln w="9525">
            <a:noFill/>
            <a:miter lim="800000"/>
            <a:headEnd/>
            <a:tailEnd/>
          </a:ln>
        </p:spPr>
        <p:txBody>
          <a:bodyPr wrap="none">
            <a:spAutoFit/>
          </a:bodyPr>
          <a:lstStyle/>
          <a:p>
            <a:r>
              <a:rPr lang="en-US" altLang="en-US">
                <a:solidFill>
                  <a:srgbClr val="FF0000"/>
                </a:solidFill>
              </a:rPr>
              <a:t>1</a:t>
            </a:r>
          </a:p>
        </p:txBody>
      </p:sp>
      <p:sp>
        <p:nvSpPr>
          <p:cNvPr id="77851" name="Text Box 27"/>
          <p:cNvSpPr txBox="1">
            <a:spLocks noChangeArrowheads="1"/>
          </p:cNvSpPr>
          <p:nvPr/>
        </p:nvSpPr>
        <p:spPr bwMode="auto">
          <a:xfrm>
            <a:off x="6224588" y="6411913"/>
            <a:ext cx="354012" cy="457200"/>
          </a:xfrm>
          <a:prstGeom prst="rect">
            <a:avLst/>
          </a:prstGeom>
          <a:noFill/>
          <a:ln w="9525">
            <a:noFill/>
            <a:miter lim="800000"/>
            <a:headEnd/>
            <a:tailEnd/>
          </a:ln>
        </p:spPr>
        <p:txBody>
          <a:bodyPr wrap="none">
            <a:spAutoFit/>
          </a:bodyPr>
          <a:lstStyle/>
          <a:p>
            <a:r>
              <a:rPr lang="en-US" altLang="en-US">
                <a:solidFill>
                  <a:srgbClr val="FF0000"/>
                </a:solidFill>
              </a:rPr>
              <a:t>1</a:t>
            </a:r>
          </a:p>
        </p:txBody>
      </p:sp>
      <p:sp>
        <p:nvSpPr>
          <p:cNvPr id="77852" name="Text Box 28"/>
          <p:cNvSpPr txBox="1">
            <a:spLocks noChangeArrowheads="1"/>
          </p:cNvSpPr>
          <p:nvPr/>
        </p:nvSpPr>
        <p:spPr bwMode="auto">
          <a:xfrm>
            <a:off x="8547100" y="6456363"/>
            <a:ext cx="384175" cy="457200"/>
          </a:xfrm>
          <a:prstGeom prst="rect">
            <a:avLst/>
          </a:prstGeom>
          <a:noFill/>
          <a:ln w="9525">
            <a:noFill/>
            <a:miter lim="800000"/>
            <a:headEnd/>
            <a:tailEnd/>
          </a:ln>
        </p:spPr>
        <p:txBody>
          <a:bodyPr>
            <a:spAutoFit/>
          </a:bodyPr>
          <a:lstStyle/>
          <a:p>
            <a:r>
              <a:rPr lang="en-US" altLang="en-US">
                <a:solidFill>
                  <a:srgbClr val="FF0000"/>
                </a:solidFill>
                <a:sym typeface="Symbol" pitchFamily="18" charset="2"/>
              </a:rPr>
              <a:t></a:t>
            </a:r>
          </a:p>
        </p:txBody>
      </p:sp>
      <p:sp>
        <p:nvSpPr>
          <p:cNvPr id="77853" name="Arc 29"/>
          <p:cNvSpPr>
            <a:spLocks/>
          </p:cNvSpPr>
          <p:nvPr/>
        </p:nvSpPr>
        <p:spPr bwMode="auto">
          <a:xfrm rot="-5400000">
            <a:off x="7134225" y="4954588"/>
            <a:ext cx="1023938" cy="2532062"/>
          </a:xfrm>
          <a:custGeom>
            <a:avLst/>
            <a:gdLst>
              <a:gd name="T0" fmla="*/ 2147483647 w 21600"/>
              <a:gd name="T1" fmla="*/ 0 h 20725"/>
              <a:gd name="T2" fmla="*/ 2147483647 w 21600"/>
              <a:gd name="T3" fmla="*/ 2147483647 h 20725"/>
              <a:gd name="T4" fmla="*/ 0 w 21600"/>
              <a:gd name="T5" fmla="*/ 2147483647 h 20725"/>
              <a:gd name="T6" fmla="*/ 0 60000 65536"/>
              <a:gd name="T7" fmla="*/ 0 60000 65536"/>
              <a:gd name="T8" fmla="*/ 0 60000 65536"/>
              <a:gd name="T9" fmla="*/ 0 w 21600"/>
              <a:gd name="T10" fmla="*/ 0 h 20725"/>
              <a:gd name="T11" fmla="*/ 21600 w 21600"/>
              <a:gd name="T12" fmla="*/ 20725 h 20725"/>
            </a:gdLst>
            <a:ahLst/>
            <a:cxnLst>
              <a:cxn ang="T6">
                <a:pos x="T0" y="T1"/>
              </a:cxn>
              <a:cxn ang="T7">
                <a:pos x="T2" y="T3"/>
              </a:cxn>
              <a:cxn ang="T8">
                <a:pos x="T4" y="T5"/>
              </a:cxn>
            </a:cxnLst>
            <a:rect l="T9" t="T10" r="T11" b="T12"/>
            <a:pathLst>
              <a:path w="21600" h="20725" fill="none" extrusionOk="0">
                <a:moveTo>
                  <a:pt x="6084" y="-1"/>
                </a:moveTo>
                <a:cubicBezTo>
                  <a:pt x="15282" y="2699"/>
                  <a:pt x="21600" y="11138"/>
                  <a:pt x="21600" y="20725"/>
                </a:cubicBezTo>
              </a:path>
              <a:path w="21600" h="20725" stroke="0" extrusionOk="0">
                <a:moveTo>
                  <a:pt x="6084" y="-1"/>
                </a:moveTo>
                <a:cubicBezTo>
                  <a:pt x="15282" y="2699"/>
                  <a:pt x="21600" y="11138"/>
                  <a:pt x="21600" y="20725"/>
                </a:cubicBezTo>
                <a:lnTo>
                  <a:pt x="0" y="20725"/>
                </a:lnTo>
                <a:lnTo>
                  <a:pt x="6084" y="-1"/>
                </a:lnTo>
                <a:close/>
              </a:path>
            </a:pathLst>
          </a:custGeom>
          <a:noFill/>
          <a:ln w="28575">
            <a:solidFill>
              <a:srgbClr val="FF00FF"/>
            </a:solidFill>
            <a:round/>
            <a:headEnd/>
            <a:tailEnd/>
          </a:ln>
        </p:spPr>
        <p:txBody>
          <a:bodyPr wrap="none" anchor="ctr"/>
          <a:lstStyle/>
          <a:p>
            <a:endParaRPr lang="en-US"/>
          </a:p>
        </p:txBody>
      </p:sp>
      <p:sp>
        <p:nvSpPr>
          <p:cNvPr id="77854" name="Text Box 30"/>
          <p:cNvSpPr txBox="1">
            <a:spLocks noChangeArrowheads="1"/>
          </p:cNvSpPr>
          <p:nvPr/>
        </p:nvSpPr>
        <p:spPr bwMode="auto">
          <a:xfrm>
            <a:off x="7424738" y="5224463"/>
            <a:ext cx="1366837" cy="400050"/>
          </a:xfrm>
          <a:prstGeom prst="rect">
            <a:avLst/>
          </a:prstGeom>
          <a:noFill/>
          <a:ln w="9525">
            <a:noFill/>
            <a:miter lim="800000"/>
            <a:headEnd/>
            <a:tailEnd/>
          </a:ln>
        </p:spPr>
        <p:txBody>
          <a:bodyPr wrap="none">
            <a:spAutoFit/>
          </a:bodyPr>
          <a:lstStyle/>
          <a:p>
            <a:r>
              <a:rPr lang="en-US" altLang="en-US" sz="2000" i="1">
                <a:solidFill>
                  <a:schemeClr val="hlink"/>
                </a:solidFill>
              </a:rPr>
              <a:t>asymptote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7826">
                                            <p:txEl>
                                              <p:pRg st="0" end="0"/>
                                            </p:txEl>
                                          </p:spTgt>
                                        </p:tgtEl>
                                        <p:attrNameLst>
                                          <p:attrName>style.visibility</p:attrName>
                                        </p:attrNameLst>
                                      </p:cBhvr>
                                      <p:to>
                                        <p:strVal val="visible"/>
                                      </p:to>
                                    </p:set>
                                    <p:anim calcmode="lin" valueType="num">
                                      <p:cBhvr additive="base">
                                        <p:cTn id="7" dur="500" fill="hold"/>
                                        <p:tgtEl>
                                          <p:spTgt spid="778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8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77826">
                                            <p:txEl>
                                              <p:pRg st="3" end="3"/>
                                            </p:txEl>
                                          </p:spTgt>
                                        </p:tgtEl>
                                        <p:attrNameLst>
                                          <p:attrName>style.visibility</p:attrName>
                                        </p:attrNameLst>
                                      </p:cBhvr>
                                      <p:to>
                                        <p:strVal val="visible"/>
                                      </p:to>
                                    </p:set>
                                    <p:anim calcmode="lin" valueType="num">
                                      <p:cBhvr additive="base">
                                        <p:cTn id="20" dur="500" fill="hold"/>
                                        <p:tgtEl>
                                          <p:spTgt spid="77826">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78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par>
                                <p:cTn id="22" presetID="8" presetClass="entr" presetSubtype="16" fill="hold" grpId="0" nodeType="withEffect">
                                  <p:stCondLst>
                                    <p:cond delay="0"/>
                                  </p:stCondLst>
                                  <p:childTnLst>
                                    <p:set>
                                      <p:cBhvr>
                                        <p:cTn id="23" dur="1" fill="hold">
                                          <p:stCondLst>
                                            <p:cond delay="0"/>
                                          </p:stCondLst>
                                        </p:cTn>
                                        <p:tgtEl>
                                          <p:spTgt spid="77837"/>
                                        </p:tgtEl>
                                        <p:attrNameLst>
                                          <p:attrName>style.visibility</p:attrName>
                                        </p:attrNameLst>
                                      </p:cBhvr>
                                      <p:to>
                                        <p:strVal val="visible"/>
                                      </p:to>
                                    </p:set>
                                    <p:animEffect transition="in" filter="diamond(in)">
                                      <p:cBhvr>
                                        <p:cTn id="24" dur="1000"/>
                                        <p:tgtEl>
                                          <p:spTgt spid="7783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77838">
                                            <p:txEl>
                                              <p:pRg st="0" end="0"/>
                                            </p:txEl>
                                          </p:spTgt>
                                        </p:tgtEl>
                                        <p:attrNameLst>
                                          <p:attrName>style.visibility</p:attrName>
                                        </p:attrNameLst>
                                      </p:cBhvr>
                                      <p:to>
                                        <p:strVal val="visible"/>
                                      </p:to>
                                    </p:set>
                                    <p:anim calcmode="lin" valueType="num">
                                      <p:cBhvr additive="base">
                                        <p:cTn id="29" dur="500" fill="hold"/>
                                        <p:tgtEl>
                                          <p:spTgt spid="7783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78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par>
                                <p:cTn id="31" presetID="53"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par>
                                <p:cTn id="36" presetID="10" presetClass="entr" presetSubtype="0" fill="hold" nodeType="withEffect">
                                  <p:stCondLst>
                                    <p:cond delay="0"/>
                                  </p:stCondLst>
                                  <p:childTnLst>
                                    <p:set>
                                      <p:cBhvr>
                                        <p:cTn id="37" dur="1" fill="hold">
                                          <p:stCondLst>
                                            <p:cond delay="0"/>
                                          </p:stCondLst>
                                        </p:cTn>
                                        <p:tgtEl>
                                          <p:spTgt spid="77855"/>
                                        </p:tgtEl>
                                        <p:attrNameLst>
                                          <p:attrName>style.visibility</p:attrName>
                                        </p:attrNameLst>
                                      </p:cBhvr>
                                      <p:to>
                                        <p:strVal val="visible"/>
                                      </p:to>
                                    </p:set>
                                    <p:animEffect transition="in" filter="fade">
                                      <p:cBhvr>
                                        <p:cTn id="38" dur="2000"/>
                                        <p:tgtEl>
                                          <p:spTgt spid="7785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7838">
                                            <p:txEl>
                                              <p:pRg st="1" end="1"/>
                                            </p:txEl>
                                          </p:spTgt>
                                        </p:tgtEl>
                                        <p:attrNameLst>
                                          <p:attrName>style.visibility</p:attrName>
                                        </p:attrNameLst>
                                      </p:cBhvr>
                                      <p:to>
                                        <p:strVal val="visible"/>
                                      </p:to>
                                    </p:set>
                                    <p:anim calcmode="lin" valueType="num">
                                      <p:cBhvr additive="base">
                                        <p:cTn id="43" dur="500" fill="hold"/>
                                        <p:tgtEl>
                                          <p:spTgt spid="77838">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78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77838">
                                            <p:txEl>
                                              <p:pRg st="2" end="2"/>
                                            </p:txEl>
                                          </p:spTgt>
                                        </p:tgtEl>
                                        <p:attrNameLst>
                                          <p:attrName>style.visibility</p:attrName>
                                        </p:attrNameLst>
                                      </p:cBhvr>
                                      <p:to>
                                        <p:strVal val="visible"/>
                                      </p:to>
                                    </p:set>
                                    <p:anim calcmode="lin" valueType="num">
                                      <p:cBhvr additive="base">
                                        <p:cTn id="49" dur="500" fill="hold"/>
                                        <p:tgtEl>
                                          <p:spTgt spid="77838">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78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77849"/>
                                        </p:tgtEl>
                                        <p:attrNameLst>
                                          <p:attrName>style.visibility</p:attrName>
                                        </p:attrNameLst>
                                      </p:cBhvr>
                                      <p:to>
                                        <p:strVal val="visible"/>
                                      </p:to>
                                    </p:set>
                                    <p:anim calcmode="lin" valueType="num">
                                      <p:cBhvr>
                                        <p:cTn id="55" dur="500" fill="hold"/>
                                        <p:tgtEl>
                                          <p:spTgt spid="77849"/>
                                        </p:tgtEl>
                                        <p:attrNameLst>
                                          <p:attrName>ppt_w</p:attrName>
                                        </p:attrNameLst>
                                      </p:cBhvr>
                                      <p:tavLst>
                                        <p:tav tm="0">
                                          <p:val>
                                            <p:fltVal val="0"/>
                                          </p:val>
                                        </p:tav>
                                        <p:tav tm="100000">
                                          <p:val>
                                            <p:strVal val="#ppt_w"/>
                                          </p:val>
                                        </p:tav>
                                      </p:tavLst>
                                    </p:anim>
                                    <p:anim calcmode="lin" valueType="num">
                                      <p:cBhvr>
                                        <p:cTn id="56" dur="500" fill="hold"/>
                                        <p:tgtEl>
                                          <p:spTgt spid="77849"/>
                                        </p:tgtEl>
                                        <p:attrNameLst>
                                          <p:attrName>ppt_h</p:attrName>
                                        </p:attrNameLst>
                                      </p:cBhvr>
                                      <p:tavLst>
                                        <p:tav tm="0">
                                          <p:val>
                                            <p:fltVal val="0"/>
                                          </p:val>
                                        </p:tav>
                                        <p:tav tm="100000">
                                          <p:val>
                                            <p:strVal val="#ppt_h"/>
                                          </p:val>
                                        </p:tav>
                                      </p:tavLst>
                                    </p:anim>
                                    <p:animEffect transition="in" filter="fade">
                                      <p:cBhvr>
                                        <p:cTn id="57" dur="500"/>
                                        <p:tgtEl>
                                          <p:spTgt spid="77849"/>
                                        </p:tgtEl>
                                      </p:cBhvr>
                                    </p:animEffect>
                                  </p:childTnLst>
                                  <p:subTnLst>
                                    <p:audio>
                                      <p:cMediaNode>
                                        <p:cTn display="0" masterRel="sameClick">
                                          <p:stCondLst>
                                            <p:cond evt="begin" delay="0">
                                              <p:tn val="53"/>
                                            </p:cond>
                                          </p:stCondLst>
                                          <p:endCondLst>
                                            <p:cond evt="onStopAudio" delay="0">
                                              <p:tgtEl>
                                                <p:sldTgt/>
                                              </p:tgtEl>
                                            </p:cond>
                                          </p:endCondLst>
                                        </p:cTn>
                                        <p:tgtEl>
                                          <p:sndTgt r:embed="rId5" name="camera.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77851"/>
                                        </p:tgtEl>
                                        <p:attrNameLst>
                                          <p:attrName>style.visibility</p:attrName>
                                        </p:attrNameLst>
                                      </p:cBhvr>
                                      <p:to>
                                        <p:strVal val="visible"/>
                                      </p:to>
                                    </p:set>
                                    <p:anim calcmode="lin" valueType="num">
                                      <p:cBhvr>
                                        <p:cTn id="62" dur="500" fill="hold"/>
                                        <p:tgtEl>
                                          <p:spTgt spid="77851"/>
                                        </p:tgtEl>
                                        <p:attrNameLst>
                                          <p:attrName>ppt_w</p:attrName>
                                        </p:attrNameLst>
                                      </p:cBhvr>
                                      <p:tavLst>
                                        <p:tav tm="0">
                                          <p:val>
                                            <p:fltVal val="0"/>
                                          </p:val>
                                        </p:tav>
                                        <p:tav tm="100000">
                                          <p:val>
                                            <p:strVal val="#ppt_w"/>
                                          </p:val>
                                        </p:tav>
                                      </p:tavLst>
                                    </p:anim>
                                    <p:anim calcmode="lin" valueType="num">
                                      <p:cBhvr>
                                        <p:cTn id="63" dur="500" fill="hold"/>
                                        <p:tgtEl>
                                          <p:spTgt spid="77851"/>
                                        </p:tgtEl>
                                        <p:attrNameLst>
                                          <p:attrName>ppt_h</p:attrName>
                                        </p:attrNameLst>
                                      </p:cBhvr>
                                      <p:tavLst>
                                        <p:tav tm="0">
                                          <p:val>
                                            <p:fltVal val="0"/>
                                          </p:val>
                                        </p:tav>
                                        <p:tav tm="100000">
                                          <p:val>
                                            <p:strVal val="#ppt_h"/>
                                          </p:val>
                                        </p:tav>
                                      </p:tavLst>
                                    </p:anim>
                                    <p:animEffect transition="in" filter="fade">
                                      <p:cBhvr>
                                        <p:cTn id="64" dur="500"/>
                                        <p:tgtEl>
                                          <p:spTgt spid="77851"/>
                                        </p:tgtEl>
                                      </p:cBhvr>
                                    </p:animEffect>
                                  </p:childTnLst>
                                  <p:subTnLst>
                                    <p:audio>
                                      <p:cMediaNode>
                                        <p:cTn display="0" masterRel="sameClick">
                                          <p:stCondLst>
                                            <p:cond evt="begin" delay="0">
                                              <p:tn val="60"/>
                                            </p:cond>
                                          </p:stCondLst>
                                          <p:endCondLst>
                                            <p:cond evt="onStopAudio" delay="0">
                                              <p:tgtEl>
                                                <p:sldTgt/>
                                              </p:tgtEl>
                                            </p:cond>
                                          </p:endCondLst>
                                        </p:cTn>
                                        <p:tgtEl>
                                          <p:sndTgt r:embed="rId5" name="camera.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53" presetClass="entr" presetSubtype="0"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p:cTn id="69" dur="500" fill="hold"/>
                                        <p:tgtEl>
                                          <p:spTgt spid="5"/>
                                        </p:tgtEl>
                                        <p:attrNameLst>
                                          <p:attrName>ppt_w</p:attrName>
                                        </p:attrNameLst>
                                      </p:cBhvr>
                                      <p:tavLst>
                                        <p:tav tm="0">
                                          <p:val>
                                            <p:fltVal val="0"/>
                                          </p:val>
                                        </p:tav>
                                        <p:tav tm="100000">
                                          <p:val>
                                            <p:strVal val="#ppt_w"/>
                                          </p:val>
                                        </p:tav>
                                      </p:tavLst>
                                    </p:anim>
                                    <p:anim calcmode="lin" valueType="num">
                                      <p:cBhvr>
                                        <p:cTn id="70" dur="500" fill="hold"/>
                                        <p:tgtEl>
                                          <p:spTgt spid="5"/>
                                        </p:tgtEl>
                                        <p:attrNameLst>
                                          <p:attrName>ppt_h</p:attrName>
                                        </p:attrNameLst>
                                      </p:cBhvr>
                                      <p:tavLst>
                                        <p:tav tm="0">
                                          <p:val>
                                            <p:fltVal val="0"/>
                                          </p:val>
                                        </p:tav>
                                        <p:tav tm="100000">
                                          <p:val>
                                            <p:strVal val="#ppt_h"/>
                                          </p:val>
                                        </p:tav>
                                      </p:tavLst>
                                    </p:anim>
                                    <p:animEffect transition="in" filter="fade">
                                      <p:cBhvr>
                                        <p:cTn id="71" dur="500"/>
                                        <p:tgtEl>
                                          <p:spTgt spid="5"/>
                                        </p:tgtEl>
                                      </p:cBhvr>
                                    </p:animEffect>
                                  </p:childTnLst>
                                  <p:subTnLst>
                                    <p:audio>
                                      <p:cMediaNode>
                                        <p:cTn display="0" masterRel="sameClick">
                                          <p:stCondLst>
                                            <p:cond evt="begin" delay="0">
                                              <p:tn val="67"/>
                                            </p:cond>
                                          </p:stCondLst>
                                          <p:endCondLst>
                                            <p:cond evt="onStopAudio" delay="0">
                                              <p:tgtEl>
                                                <p:sldTgt/>
                                              </p:tgtEl>
                                            </p:cond>
                                          </p:endCondLst>
                                        </p:cTn>
                                        <p:tgtEl>
                                          <p:sndTgt r:embed="rId6" name="cashreg.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nodeType="clickEffect">
                                  <p:stCondLst>
                                    <p:cond delay="0"/>
                                  </p:stCondLst>
                                  <p:childTnLst>
                                    <p:set>
                                      <p:cBhvr>
                                        <p:cTn id="75" dur="1" fill="hold">
                                          <p:stCondLst>
                                            <p:cond delay="0"/>
                                          </p:stCondLst>
                                        </p:cTn>
                                        <p:tgtEl>
                                          <p:spTgt spid="77838">
                                            <p:txEl>
                                              <p:pRg st="3" end="3"/>
                                            </p:txEl>
                                          </p:spTgt>
                                        </p:tgtEl>
                                        <p:attrNameLst>
                                          <p:attrName>style.visibility</p:attrName>
                                        </p:attrNameLst>
                                      </p:cBhvr>
                                      <p:to>
                                        <p:strVal val="visible"/>
                                      </p:to>
                                    </p:set>
                                    <p:anim calcmode="lin" valueType="num">
                                      <p:cBhvr additive="base">
                                        <p:cTn id="76" dur="500" fill="hold"/>
                                        <p:tgtEl>
                                          <p:spTgt spid="77838">
                                            <p:txEl>
                                              <p:pRg st="3" end="3"/>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778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53" presetClass="entr" presetSubtype="0" fill="hold" grpId="0" nodeType="clickEffect">
                                  <p:stCondLst>
                                    <p:cond delay="0"/>
                                  </p:stCondLst>
                                  <p:childTnLst>
                                    <p:set>
                                      <p:cBhvr>
                                        <p:cTn id="81" dur="1" fill="hold">
                                          <p:stCondLst>
                                            <p:cond delay="0"/>
                                          </p:stCondLst>
                                        </p:cTn>
                                        <p:tgtEl>
                                          <p:spTgt spid="77850"/>
                                        </p:tgtEl>
                                        <p:attrNameLst>
                                          <p:attrName>style.visibility</p:attrName>
                                        </p:attrNameLst>
                                      </p:cBhvr>
                                      <p:to>
                                        <p:strVal val="visible"/>
                                      </p:to>
                                    </p:set>
                                    <p:anim calcmode="lin" valueType="num">
                                      <p:cBhvr>
                                        <p:cTn id="82" dur="500" fill="hold"/>
                                        <p:tgtEl>
                                          <p:spTgt spid="77850"/>
                                        </p:tgtEl>
                                        <p:attrNameLst>
                                          <p:attrName>ppt_w</p:attrName>
                                        </p:attrNameLst>
                                      </p:cBhvr>
                                      <p:tavLst>
                                        <p:tav tm="0">
                                          <p:val>
                                            <p:fltVal val="0"/>
                                          </p:val>
                                        </p:tav>
                                        <p:tav tm="100000">
                                          <p:val>
                                            <p:strVal val="#ppt_w"/>
                                          </p:val>
                                        </p:tav>
                                      </p:tavLst>
                                    </p:anim>
                                    <p:anim calcmode="lin" valueType="num">
                                      <p:cBhvr>
                                        <p:cTn id="83" dur="500" fill="hold"/>
                                        <p:tgtEl>
                                          <p:spTgt spid="77850"/>
                                        </p:tgtEl>
                                        <p:attrNameLst>
                                          <p:attrName>ppt_h</p:attrName>
                                        </p:attrNameLst>
                                      </p:cBhvr>
                                      <p:tavLst>
                                        <p:tav tm="0">
                                          <p:val>
                                            <p:fltVal val="0"/>
                                          </p:val>
                                        </p:tav>
                                        <p:tav tm="100000">
                                          <p:val>
                                            <p:strVal val="#ppt_h"/>
                                          </p:val>
                                        </p:tav>
                                      </p:tavLst>
                                    </p:anim>
                                    <p:animEffect transition="in" filter="fade">
                                      <p:cBhvr>
                                        <p:cTn id="84" dur="500"/>
                                        <p:tgtEl>
                                          <p:spTgt spid="77850"/>
                                        </p:tgtEl>
                                      </p:cBhvr>
                                    </p:animEffect>
                                  </p:childTnLst>
                                  <p:subTnLst>
                                    <p:audio>
                                      <p:cMediaNode>
                                        <p:cTn display="0" masterRel="sameClick">
                                          <p:stCondLst>
                                            <p:cond evt="begin" delay="0">
                                              <p:tn val="80"/>
                                            </p:cond>
                                          </p:stCondLst>
                                          <p:endCondLst>
                                            <p:cond evt="onStopAudio" delay="0">
                                              <p:tgtEl>
                                                <p:sldTgt/>
                                              </p:tgtEl>
                                            </p:cond>
                                          </p:endCondLst>
                                        </p:cTn>
                                        <p:tgtEl>
                                          <p:sndTgt r:embed="rId5" name="camera.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77848"/>
                                        </p:tgtEl>
                                        <p:attrNameLst>
                                          <p:attrName>style.visibility</p:attrName>
                                        </p:attrNameLst>
                                      </p:cBhvr>
                                      <p:to>
                                        <p:strVal val="visible"/>
                                      </p:to>
                                    </p:set>
                                    <p:animEffect transition="in" filter="wipe(left)">
                                      <p:cBhvr>
                                        <p:cTn id="89" dur="1000"/>
                                        <p:tgtEl>
                                          <p:spTgt spid="77848"/>
                                        </p:tgtEl>
                                      </p:cBhvr>
                                    </p:animEffect>
                                  </p:childTnLst>
                                  <p:subTnLst>
                                    <p:audio>
                                      <p:cMediaNode>
                                        <p:cTn display="0" masterRel="sameClick">
                                          <p:stCondLst>
                                            <p:cond evt="begin" delay="0">
                                              <p:tn val="87"/>
                                            </p:cond>
                                          </p:stCondLst>
                                          <p:endCondLst>
                                            <p:cond evt="onStopAudio" delay="0">
                                              <p:tgtEl>
                                                <p:sldTgt/>
                                              </p:tgtEl>
                                            </p:cond>
                                          </p:endCondLst>
                                        </p:cTn>
                                        <p:tgtEl>
                                          <p:sndTgt r:embed="rId7" name="chimes.wav"/>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77853"/>
                                        </p:tgtEl>
                                        <p:attrNameLst>
                                          <p:attrName>style.visibility</p:attrName>
                                        </p:attrNameLst>
                                      </p:cBhvr>
                                      <p:to>
                                        <p:strVal val="visible"/>
                                      </p:to>
                                    </p:set>
                                    <p:animEffect transition="in" filter="wipe(left)">
                                      <p:cBhvr>
                                        <p:cTn id="94" dur="2000"/>
                                        <p:tgtEl>
                                          <p:spTgt spid="77853"/>
                                        </p:tgtEl>
                                      </p:cBhvr>
                                    </p:animEffect>
                                  </p:childTnLst>
                                  <p:subTnLst>
                                    <p:audio>
                                      <p:cMediaNode>
                                        <p:cTn display="0" masterRel="sameClick">
                                          <p:stCondLst>
                                            <p:cond evt="begin" delay="0">
                                              <p:tn val="92"/>
                                            </p:cond>
                                          </p:stCondLst>
                                          <p:endCondLst>
                                            <p:cond evt="onStopAudio" delay="0">
                                              <p:tgtEl>
                                                <p:sldTgt/>
                                              </p:tgtEl>
                                            </p:cond>
                                          </p:endCondLst>
                                        </p:cTn>
                                        <p:tgtEl>
                                          <p:sndTgt r:embed="rId8" name="drumroll.wav"/>
                                        </p:tgtEl>
                                      </p:cMediaNode>
                                    </p:audio>
                                  </p:subTnLst>
                                </p:cTn>
                              </p:par>
                            </p:childTnLst>
                          </p:cTn>
                        </p:par>
                        <p:par>
                          <p:cTn id="95" fill="hold" nodeType="afterGroup">
                            <p:stCondLst>
                              <p:cond delay="2000"/>
                            </p:stCondLst>
                            <p:childTnLst>
                              <p:par>
                                <p:cTn id="96" presetID="53" presetClass="entr" presetSubtype="0" fill="hold" grpId="0" nodeType="afterEffect">
                                  <p:stCondLst>
                                    <p:cond delay="0"/>
                                  </p:stCondLst>
                                  <p:childTnLst>
                                    <p:set>
                                      <p:cBhvr>
                                        <p:cTn id="97" dur="1" fill="hold">
                                          <p:stCondLst>
                                            <p:cond delay="0"/>
                                          </p:stCondLst>
                                        </p:cTn>
                                        <p:tgtEl>
                                          <p:spTgt spid="77852"/>
                                        </p:tgtEl>
                                        <p:attrNameLst>
                                          <p:attrName>style.visibility</p:attrName>
                                        </p:attrNameLst>
                                      </p:cBhvr>
                                      <p:to>
                                        <p:strVal val="visible"/>
                                      </p:to>
                                    </p:set>
                                    <p:anim calcmode="lin" valueType="num">
                                      <p:cBhvr>
                                        <p:cTn id="98" dur="500" fill="hold"/>
                                        <p:tgtEl>
                                          <p:spTgt spid="77852"/>
                                        </p:tgtEl>
                                        <p:attrNameLst>
                                          <p:attrName>ppt_w</p:attrName>
                                        </p:attrNameLst>
                                      </p:cBhvr>
                                      <p:tavLst>
                                        <p:tav tm="0">
                                          <p:val>
                                            <p:fltVal val="0"/>
                                          </p:val>
                                        </p:tav>
                                        <p:tav tm="100000">
                                          <p:val>
                                            <p:strVal val="#ppt_w"/>
                                          </p:val>
                                        </p:tav>
                                      </p:tavLst>
                                    </p:anim>
                                    <p:anim calcmode="lin" valueType="num">
                                      <p:cBhvr>
                                        <p:cTn id="99" dur="500" fill="hold"/>
                                        <p:tgtEl>
                                          <p:spTgt spid="77852"/>
                                        </p:tgtEl>
                                        <p:attrNameLst>
                                          <p:attrName>ppt_h</p:attrName>
                                        </p:attrNameLst>
                                      </p:cBhvr>
                                      <p:tavLst>
                                        <p:tav tm="0">
                                          <p:val>
                                            <p:fltVal val="0"/>
                                          </p:val>
                                        </p:tav>
                                        <p:tav tm="100000">
                                          <p:val>
                                            <p:strVal val="#ppt_h"/>
                                          </p:val>
                                        </p:tav>
                                      </p:tavLst>
                                    </p:anim>
                                    <p:animEffect transition="in" filter="fade">
                                      <p:cBhvr>
                                        <p:cTn id="100" dur="500"/>
                                        <p:tgtEl>
                                          <p:spTgt spid="77852"/>
                                        </p:tgtEl>
                                      </p:cBhvr>
                                    </p:animEffect>
                                  </p:childTnLst>
                                  <p:subTnLst>
                                    <p:audio>
                                      <p:cMediaNode>
                                        <p:cTn display="0" masterRel="sameClick">
                                          <p:stCondLst>
                                            <p:cond evt="begin" delay="0">
                                              <p:tn val="96"/>
                                            </p:cond>
                                          </p:stCondLst>
                                          <p:endCondLst>
                                            <p:cond evt="onStopAudio" delay="0">
                                              <p:tgtEl>
                                                <p:sldTgt/>
                                              </p:tgtEl>
                                            </p:cond>
                                          </p:endCondLst>
                                        </p:cTn>
                                        <p:tgtEl>
                                          <p:sndTgt r:embed="rId5" name="camera.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77854"/>
                                        </p:tgtEl>
                                        <p:attrNameLst>
                                          <p:attrName>style.visibility</p:attrName>
                                        </p:attrNameLst>
                                      </p:cBhvr>
                                      <p:to>
                                        <p:strVal val="visible"/>
                                      </p:to>
                                    </p:set>
                                    <p:anim calcmode="lin" valueType="num">
                                      <p:cBhvr additive="base">
                                        <p:cTn id="105" dur="500" fill="hold"/>
                                        <p:tgtEl>
                                          <p:spTgt spid="77854"/>
                                        </p:tgtEl>
                                        <p:attrNameLst>
                                          <p:attrName>ppt_x</p:attrName>
                                        </p:attrNameLst>
                                      </p:cBhvr>
                                      <p:tavLst>
                                        <p:tav tm="0">
                                          <p:val>
                                            <p:strVal val="#ppt_x"/>
                                          </p:val>
                                        </p:tav>
                                        <p:tav tm="100000">
                                          <p:val>
                                            <p:strVal val="#ppt_x"/>
                                          </p:val>
                                        </p:tav>
                                      </p:tavLst>
                                    </p:anim>
                                    <p:anim calcmode="lin" valueType="num">
                                      <p:cBhvr additive="base">
                                        <p:cTn id="106" dur="500" fill="hold"/>
                                        <p:tgtEl>
                                          <p:spTgt spid="7785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3"/>
                                            </p:cond>
                                          </p:stCondLst>
                                          <p:endCondLst>
                                            <p:cond evt="onStopAudio" delay="0">
                                              <p:tgtEl>
                                                <p:sldTgt/>
                                              </p:tgtEl>
                                            </p:cond>
                                          </p:endCondLst>
                                        </p:cTn>
                                        <p:tgtEl>
                                          <p:sndTgt r:embed="rId4" name="arrow.wav"/>
                                        </p:tgtEl>
                                      </p:cMediaNode>
                                    </p:audio>
                                  </p:sub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4" fill="hold" nodeType="clickEffect">
                                  <p:stCondLst>
                                    <p:cond delay="0"/>
                                  </p:stCondLst>
                                  <p:childTnLst>
                                    <p:set>
                                      <p:cBhvr>
                                        <p:cTn id="110" dur="1" fill="hold">
                                          <p:stCondLst>
                                            <p:cond delay="0"/>
                                          </p:stCondLst>
                                        </p:cTn>
                                        <p:tgtEl>
                                          <p:spTgt spid="77838">
                                            <p:txEl>
                                              <p:pRg st="4" end="4"/>
                                            </p:txEl>
                                          </p:spTgt>
                                        </p:tgtEl>
                                        <p:attrNameLst>
                                          <p:attrName>style.visibility</p:attrName>
                                        </p:attrNameLst>
                                      </p:cBhvr>
                                      <p:to>
                                        <p:strVal val="visible"/>
                                      </p:to>
                                    </p:set>
                                    <p:anim calcmode="lin" valueType="num">
                                      <p:cBhvr additive="base">
                                        <p:cTn id="111" dur="500" fill="hold"/>
                                        <p:tgtEl>
                                          <p:spTgt spid="77838">
                                            <p:txEl>
                                              <p:pRg st="4" end="4"/>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7783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7" grpId="0" animBg="1"/>
      <p:bldP spid="77848" grpId="0" animBg="1"/>
      <p:bldP spid="77849" grpId="0"/>
      <p:bldP spid="77850" grpId="0"/>
      <p:bldP spid="77851" grpId="0"/>
      <p:bldP spid="77852" grpId="0"/>
      <p:bldP spid="77853" grpId="0" animBg="1"/>
      <p:bldP spid="7785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674688" y="1773238"/>
            <a:ext cx="7772400" cy="5084762"/>
          </a:xfrm>
          <a:prstGeom prst="rect">
            <a:avLst/>
          </a:prstGeom>
          <a:solidFill>
            <a:srgbClr val="FFFFCC"/>
          </a:solidFill>
          <a:ln w="9525">
            <a:noFill/>
            <a:miter lim="800000"/>
            <a:headEnd/>
            <a:tailEnd/>
          </a:ln>
        </p:spPr>
        <p:txBody>
          <a:bodyPr/>
          <a:lstStyle/>
          <a:p>
            <a:pPr eaLnBrk="0" hangingPunct="0">
              <a:spcBef>
                <a:spcPct val="20000"/>
              </a:spcBef>
            </a:pPr>
            <a:r>
              <a:rPr lang="en-US" altLang="en-US">
                <a:sym typeface="Symbol" pitchFamily="18" charset="2"/>
              </a:rPr>
              <a:t>EXAMPLE: </a:t>
            </a:r>
            <a:r>
              <a:rPr lang="en-US" altLang="en-US">
                <a:solidFill>
                  <a:srgbClr val="000000"/>
                </a:solidFill>
                <a:cs typeface="Times New Roman" pitchFamily="18" charset="0"/>
              </a:rPr>
              <a:t>Suppose Einstein has a twin brother who stays on Earth while Einstein travels at great speed in a spaceship. When he returns to Earth, Einstein finds that his twin has aged more than himself! Explain why this is so.</a:t>
            </a:r>
          </a:p>
          <a:p>
            <a:pPr eaLnBrk="0" hangingPunct="0">
              <a:spcBef>
                <a:spcPct val="20000"/>
              </a:spcBef>
            </a:pPr>
            <a:r>
              <a:rPr lang="en-US" altLang="en-US">
                <a:solidFill>
                  <a:srgbClr val="000000"/>
                </a:solidFill>
                <a:cs typeface="Times New Roman" pitchFamily="18" charset="0"/>
              </a:rPr>
              <a:t>SOLUTION: Since Einstein is in the moving spaceship, his clock ticks more slowly. But his twin’s ticks at its Earth rate. The twin is thus older than Einstein on his return! </a:t>
            </a:r>
          </a:p>
        </p:txBody>
      </p:sp>
      <p:pic>
        <p:nvPicPr>
          <p:cNvPr id="90115" name="Picture 3" descr="Earth view-white background"/>
          <p:cNvPicPr>
            <a:picLocks noChangeAspect="1" noChangeArrowheads="1"/>
          </p:cNvPicPr>
          <p:nvPr/>
        </p:nvPicPr>
        <p:blipFill>
          <a:blip r:embed="rId7" cstate="print">
            <a:clrChange>
              <a:clrFrom>
                <a:srgbClr val="FFFFFF"/>
              </a:clrFrom>
              <a:clrTo>
                <a:srgbClr val="FFFFFF">
                  <a:alpha val="0"/>
                </a:srgbClr>
              </a:clrTo>
            </a:clrChange>
          </a:blip>
          <a:srcRect b="50000"/>
          <a:stretch>
            <a:fillRect/>
          </a:stretch>
        </p:blipFill>
        <p:spPr bwMode="auto">
          <a:xfrm>
            <a:off x="0" y="5276850"/>
            <a:ext cx="3267075" cy="1581150"/>
          </a:xfrm>
          <a:prstGeom prst="rect">
            <a:avLst/>
          </a:prstGeom>
          <a:noFill/>
          <a:ln w="9525">
            <a:noFill/>
            <a:miter lim="800000"/>
            <a:headEnd/>
            <a:tailEnd/>
          </a:ln>
        </p:spPr>
      </p:pic>
      <p:sp>
        <p:nvSpPr>
          <p:cNvPr id="90116" name="Rectangle 4"/>
          <p:cNvSpPr>
            <a:spLocks noChangeArrowheads="1"/>
          </p:cNvSpPr>
          <p:nvPr/>
        </p:nvSpPr>
        <p:spPr bwMode="auto">
          <a:xfrm>
            <a:off x="685800" y="1338263"/>
            <a:ext cx="7772400" cy="4603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Time dilation</a:t>
            </a:r>
            <a:r>
              <a:rPr lang="en-US" altLang="en-US">
                <a:solidFill>
                  <a:srgbClr val="333399"/>
                </a:solidFill>
              </a:rPr>
              <a:t> – the twin paradox </a:t>
            </a:r>
          </a:p>
        </p:txBody>
      </p:sp>
      <p:grpSp>
        <p:nvGrpSpPr>
          <p:cNvPr id="2" name="Group 6"/>
          <p:cNvGrpSpPr>
            <a:grpSpLocks/>
          </p:cNvGrpSpPr>
          <p:nvPr/>
        </p:nvGrpSpPr>
        <p:grpSpPr bwMode="auto">
          <a:xfrm>
            <a:off x="3000375" y="5224463"/>
            <a:ext cx="3070225" cy="1193800"/>
            <a:chOff x="2064" y="2343"/>
            <a:chExt cx="1934" cy="752"/>
          </a:xfrm>
        </p:grpSpPr>
        <p:sp>
          <p:nvSpPr>
            <p:cNvPr id="90119" name="Rectangle 7"/>
            <p:cNvSpPr>
              <a:spLocks noChangeArrowheads="1"/>
            </p:cNvSpPr>
            <p:nvPr/>
          </p:nvSpPr>
          <p:spPr bwMode="auto">
            <a:xfrm>
              <a:off x="2064" y="2343"/>
              <a:ext cx="1229" cy="749"/>
            </a:xfrm>
            <a:prstGeom prst="rect">
              <a:avLst/>
            </a:prstGeom>
            <a:gradFill rotWithShape="1">
              <a:gsLst>
                <a:gs pos="0">
                  <a:schemeClr val="accent1"/>
                </a:gs>
                <a:gs pos="50000">
                  <a:schemeClr val="accent1">
                    <a:gamma/>
                    <a:shade val="46275"/>
                    <a:invGamma/>
                  </a:schemeClr>
                </a:gs>
                <a:gs pos="100000">
                  <a:schemeClr val="accent1"/>
                </a:gs>
              </a:gsLst>
              <a:lin ang="5400000" scaled="1"/>
            </a:gradFill>
            <a:ln w="9525">
              <a:solidFill>
                <a:schemeClr val="tx1"/>
              </a:solidFill>
              <a:miter lim="800000"/>
              <a:headEnd/>
              <a:tailEnd/>
            </a:ln>
            <a:effectLst/>
          </p:spPr>
          <p:txBody>
            <a:bodyPr wrap="none" anchor="ctr"/>
            <a:lstStyle/>
            <a:p>
              <a:pPr>
                <a:defRPr/>
              </a:pPr>
              <a:endParaRPr lang="en-US"/>
            </a:p>
          </p:txBody>
        </p:sp>
        <p:sp>
          <p:nvSpPr>
            <p:cNvPr id="26641" name="AutoShape 8"/>
            <p:cNvSpPr>
              <a:spLocks noChangeArrowheads="1"/>
            </p:cNvSpPr>
            <p:nvPr/>
          </p:nvSpPr>
          <p:spPr bwMode="auto">
            <a:xfrm rot="5400000">
              <a:off x="3274" y="2370"/>
              <a:ext cx="748" cy="701"/>
            </a:xfrm>
            <a:prstGeom prst="triangle">
              <a:avLst>
                <a:gd name="adj" fmla="val 50000"/>
              </a:avLst>
            </a:prstGeom>
            <a:gradFill rotWithShape="1">
              <a:gsLst>
                <a:gs pos="0">
                  <a:srgbClr val="576869"/>
                </a:gs>
                <a:gs pos="50000">
                  <a:srgbClr val="BBE0E3"/>
                </a:gs>
                <a:gs pos="100000">
                  <a:srgbClr val="576869"/>
                </a:gs>
              </a:gsLst>
              <a:lin ang="0" scaled="1"/>
            </a:gradFill>
            <a:ln w="9525">
              <a:solidFill>
                <a:schemeClr val="tx1"/>
              </a:solidFill>
              <a:miter lim="800000"/>
              <a:headEnd/>
              <a:tailEnd/>
            </a:ln>
          </p:spPr>
          <p:txBody>
            <a:bodyPr wrap="none" anchor="ctr"/>
            <a:lstStyle/>
            <a:p>
              <a:endParaRPr lang="en-US" altLang="en-US"/>
            </a:p>
          </p:txBody>
        </p:sp>
      </p:grpSp>
      <p:pic>
        <p:nvPicPr>
          <p:cNvPr id="90121" name="Picture 9" descr="Einstein as patent clerk"/>
          <p:cNvPicPr>
            <a:picLocks noChangeAspect="1" noChangeArrowheads="1"/>
          </p:cNvPicPr>
          <p:nvPr/>
        </p:nvPicPr>
        <p:blipFill>
          <a:blip r:embed="rId8" cstate="print"/>
          <a:srcRect/>
          <a:stretch>
            <a:fillRect/>
          </a:stretch>
        </p:blipFill>
        <p:spPr bwMode="auto">
          <a:xfrm>
            <a:off x="1814513" y="5308600"/>
            <a:ext cx="893762" cy="987425"/>
          </a:xfrm>
          <a:prstGeom prst="rect">
            <a:avLst/>
          </a:prstGeom>
          <a:noFill/>
          <a:ln w="9525">
            <a:solidFill>
              <a:schemeClr val="tx1"/>
            </a:solidFill>
            <a:miter lim="800000"/>
            <a:headEnd/>
            <a:tailEnd/>
          </a:ln>
        </p:spPr>
      </p:pic>
      <p:pic>
        <p:nvPicPr>
          <p:cNvPr id="90122" name="Picture 10" descr="einstein"/>
          <p:cNvPicPr>
            <a:picLocks noChangeAspect="1" noChangeArrowheads="1"/>
          </p:cNvPicPr>
          <p:nvPr/>
        </p:nvPicPr>
        <p:blipFill>
          <a:blip r:embed="rId9" cstate="print"/>
          <a:srcRect/>
          <a:stretch>
            <a:fillRect/>
          </a:stretch>
        </p:blipFill>
        <p:spPr bwMode="auto">
          <a:xfrm>
            <a:off x="1811338" y="5280025"/>
            <a:ext cx="906462" cy="1047750"/>
          </a:xfrm>
          <a:prstGeom prst="rect">
            <a:avLst/>
          </a:prstGeom>
          <a:noFill/>
          <a:ln w="9525">
            <a:noFill/>
            <a:miter lim="800000"/>
            <a:headEnd/>
            <a:tailEnd/>
          </a:ln>
        </p:spPr>
      </p:pic>
      <p:pic>
        <p:nvPicPr>
          <p:cNvPr id="90123" name="Picture 11" descr="Einstein as patent clerk"/>
          <p:cNvPicPr>
            <a:picLocks noChangeAspect="1" noChangeArrowheads="1"/>
          </p:cNvPicPr>
          <p:nvPr/>
        </p:nvPicPr>
        <p:blipFill>
          <a:blip r:embed="rId8" cstate="print"/>
          <a:srcRect/>
          <a:stretch>
            <a:fillRect/>
          </a:stretch>
        </p:blipFill>
        <p:spPr bwMode="auto">
          <a:xfrm>
            <a:off x="3124200" y="5324475"/>
            <a:ext cx="893763" cy="987425"/>
          </a:xfrm>
          <a:prstGeom prst="rect">
            <a:avLst/>
          </a:prstGeom>
          <a:noFill/>
          <a:ln w="9525">
            <a:solidFill>
              <a:schemeClr val="tx1"/>
            </a:solidFill>
            <a:miter lim="800000"/>
            <a:headEnd/>
            <a:tailEnd/>
          </a:ln>
        </p:spPr>
      </p:pic>
      <p:grpSp>
        <p:nvGrpSpPr>
          <p:cNvPr id="3" name="Group 12"/>
          <p:cNvGrpSpPr>
            <a:grpSpLocks/>
          </p:cNvGrpSpPr>
          <p:nvPr/>
        </p:nvGrpSpPr>
        <p:grpSpPr bwMode="auto">
          <a:xfrm>
            <a:off x="8616950" y="5222875"/>
            <a:ext cx="3070225" cy="1193800"/>
            <a:chOff x="2756" y="3101"/>
            <a:chExt cx="1934" cy="752"/>
          </a:xfrm>
        </p:grpSpPr>
        <p:grpSp>
          <p:nvGrpSpPr>
            <p:cNvPr id="26636" name="Group 13"/>
            <p:cNvGrpSpPr>
              <a:grpSpLocks/>
            </p:cNvGrpSpPr>
            <p:nvPr/>
          </p:nvGrpSpPr>
          <p:grpSpPr bwMode="auto">
            <a:xfrm flipH="1">
              <a:off x="2756" y="3101"/>
              <a:ext cx="1934" cy="752"/>
              <a:chOff x="2064" y="2343"/>
              <a:chExt cx="1934" cy="752"/>
            </a:xfrm>
          </p:grpSpPr>
          <p:sp>
            <p:nvSpPr>
              <p:cNvPr id="90126" name="Rectangle 14"/>
              <p:cNvSpPr>
                <a:spLocks noChangeArrowheads="1"/>
              </p:cNvSpPr>
              <p:nvPr/>
            </p:nvSpPr>
            <p:spPr bwMode="auto">
              <a:xfrm>
                <a:off x="2064" y="2343"/>
                <a:ext cx="1229" cy="749"/>
              </a:xfrm>
              <a:prstGeom prst="rect">
                <a:avLst/>
              </a:prstGeom>
              <a:gradFill rotWithShape="1">
                <a:gsLst>
                  <a:gs pos="0">
                    <a:schemeClr val="accent1"/>
                  </a:gs>
                  <a:gs pos="50000">
                    <a:schemeClr val="accent1">
                      <a:gamma/>
                      <a:shade val="46275"/>
                      <a:invGamma/>
                    </a:schemeClr>
                  </a:gs>
                  <a:gs pos="100000">
                    <a:schemeClr val="accent1"/>
                  </a:gs>
                </a:gsLst>
                <a:lin ang="5400000" scaled="1"/>
              </a:gradFill>
              <a:ln w="9525">
                <a:solidFill>
                  <a:schemeClr val="tx1"/>
                </a:solidFill>
                <a:miter lim="800000"/>
                <a:headEnd/>
                <a:tailEnd/>
              </a:ln>
              <a:effectLst/>
            </p:spPr>
            <p:txBody>
              <a:bodyPr wrap="none" anchor="ctr"/>
              <a:lstStyle/>
              <a:p>
                <a:pPr>
                  <a:defRPr/>
                </a:pPr>
                <a:endParaRPr lang="en-US"/>
              </a:p>
            </p:txBody>
          </p:sp>
          <p:sp>
            <p:nvSpPr>
              <p:cNvPr id="26639" name="AutoShape 15"/>
              <p:cNvSpPr>
                <a:spLocks noChangeArrowheads="1"/>
              </p:cNvSpPr>
              <p:nvPr/>
            </p:nvSpPr>
            <p:spPr bwMode="auto">
              <a:xfrm rot="5400000">
                <a:off x="3274" y="2370"/>
                <a:ext cx="748" cy="701"/>
              </a:xfrm>
              <a:prstGeom prst="triangle">
                <a:avLst>
                  <a:gd name="adj" fmla="val 50000"/>
                </a:avLst>
              </a:prstGeom>
              <a:gradFill rotWithShape="1">
                <a:gsLst>
                  <a:gs pos="0">
                    <a:srgbClr val="576869"/>
                  </a:gs>
                  <a:gs pos="50000">
                    <a:srgbClr val="BBE0E3"/>
                  </a:gs>
                  <a:gs pos="100000">
                    <a:srgbClr val="576869"/>
                  </a:gs>
                </a:gsLst>
                <a:lin ang="0" scaled="1"/>
              </a:gradFill>
              <a:ln w="9525">
                <a:solidFill>
                  <a:schemeClr val="tx1"/>
                </a:solidFill>
                <a:miter lim="800000"/>
                <a:headEnd/>
                <a:tailEnd/>
              </a:ln>
            </p:spPr>
            <p:txBody>
              <a:bodyPr wrap="none" anchor="ctr"/>
              <a:lstStyle/>
              <a:p>
                <a:endParaRPr lang="en-US" altLang="en-US"/>
              </a:p>
            </p:txBody>
          </p:sp>
        </p:grpSp>
        <p:pic>
          <p:nvPicPr>
            <p:cNvPr id="26637" name="Picture 16" descr="Einstein as patent clerk"/>
            <p:cNvPicPr>
              <a:picLocks noChangeAspect="1" noChangeArrowheads="1"/>
            </p:cNvPicPr>
            <p:nvPr/>
          </p:nvPicPr>
          <p:blipFill>
            <a:blip r:embed="rId8" cstate="print"/>
            <a:srcRect/>
            <a:stretch>
              <a:fillRect/>
            </a:stretch>
          </p:blipFill>
          <p:spPr bwMode="auto">
            <a:xfrm>
              <a:off x="4053" y="3163"/>
              <a:ext cx="563" cy="622"/>
            </a:xfrm>
            <a:prstGeom prst="rect">
              <a:avLst/>
            </a:prstGeom>
            <a:noFill/>
            <a:ln w="9525">
              <a:solidFill>
                <a:schemeClr val="tx1"/>
              </a:solidFill>
              <a:miter lim="800000"/>
              <a:headEnd/>
              <a:tailEnd/>
            </a:ln>
          </p:spPr>
        </p:pic>
      </p:grpSp>
      <p:sp>
        <p:nvSpPr>
          <p:cNvPr id="90129" name="Text Box 17"/>
          <p:cNvSpPr txBox="1">
            <a:spLocks noChangeArrowheads="1"/>
          </p:cNvSpPr>
          <p:nvPr/>
        </p:nvSpPr>
        <p:spPr bwMode="auto">
          <a:xfrm>
            <a:off x="6005513" y="5173663"/>
            <a:ext cx="2774950" cy="1570037"/>
          </a:xfrm>
          <a:prstGeom prst="rect">
            <a:avLst/>
          </a:prstGeom>
          <a:noFill/>
          <a:ln w="9525">
            <a:noFill/>
            <a:miter lim="800000"/>
            <a:headEnd/>
            <a:tailEnd/>
          </a:ln>
        </p:spPr>
        <p:txBody>
          <a:bodyPr>
            <a:spAutoFit/>
          </a:bodyPr>
          <a:lstStyle/>
          <a:p>
            <a:pPr algn="ctr"/>
            <a:r>
              <a:rPr lang="en-US" altLang="en-US">
                <a:solidFill>
                  <a:schemeClr val="hlink"/>
                </a:solidFill>
              </a:rPr>
              <a:t>By the way, this is NOT the paradox. The paradox is on the </a:t>
            </a:r>
            <a:r>
              <a:rPr lang="en-US" altLang="en-US" i="1">
                <a:solidFill>
                  <a:schemeClr val="hlink"/>
                </a:solidFill>
              </a:rPr>
              <a:t>next</a:t>
            </a:r>
            <a:r>
              <a:rPr lang="en-US" altLang="en-US">
                <a:solidFill>
                  <a:schemeClr val="hlink"/>
                </a:solidFill>
              </a:rPr>
              <a:t> slide…</a:t>
            </a:r>
          </a:p>
        </p:txBody>
      </p:sp>
      <p:sp>
        <p:nvSpPr>
          <p:cNvPr id="26635"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0116">
                                            <p:txEl>
                                              <p:pRg st="0" end="0"/>
                                            </p:txEl>
                                          </p:spTgt>
                                        </p:tgtEl>
                                        <p:attrNameLst>
                                          <p:attrName>style.visibility</p:attrName>
                                        </p:attrNameLst>
                                      </p:cBhvr>
                                      <p:to>
                                        <p:strVal val="visible"/>
                                      </p:to>
                                    </p:set>
                                    <p:anim calcmode="lin" valueType="num">
                                      <p:cBhvr additive="base">
                                        <p:cTn id="7" dur="500" fill="hold"/>
                                        <p:tgtEl>
                                          <p:spTgt spid="901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11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0114">
                                            <p:txEl>
                                              <p:pRg st="0" end="0"/>
                                            </p:txEl>
                                          </p:spTgt>
                                        </p:tgtEl>
                                        <p:attrNameLst>
                                          <p:attrName>style.visibility</p:attrName>
                                        </p:attrNameLst>
                                      </p:cBhvr>
                                      <p:to>
                                        <p:strVal val="visible"/>
                                      </p:to>
                                    </p:set>
                                    <p:anim calcmode="lin" valueType="num">
                                      <p:cBhvr additive="base">
                                        <p:cTn id="13" dur="500" fill="hold"/>
                                        <p:tgtEl>
                                          <p:spTgt spid="901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01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90115"/>
                                        </p:tgtEl>
                                        <p:attrNameLst>
                                          <p:attrName>style.visibility</p:attrName>
                                        </p:attrNameLst>
                                      </p:cBhvr>
                                      <p:to>
                                        <p:strVal val="visible"/>
                                      </p:to>
                                    </p:set>
                                    <p:animEffect transition="in" filter="wipe(down)">
                                      <p:cBhvr>
                                        <p:cTn id="19" dur="500"/>
                                        <p:tgtEl>
                                          <p:spTgt spid="90115"/>
                                        </p:tgtEl>
                                      </p:cBhvr>
                                    </p:animEffect>
                                  </p:childTnLst>
                                  <p:subTnLst>
                                    <p:audio>
                                      <p:cMediaNode>
                                        <p:cTn display="0" masterRel="sameClick">
                                          <p:stCondLst>
                                            <p:cond evt="begin" delay="0">
                                              <p:tn val="17"/>
                                            </p:cond>
                                          </p:stCondLst>
                                          <p:endCondLst>
                                            <p:cond evt="onStopAudio" delay="0">
                                              <p:tgtEl>
                                                <p:sldTgt/>
                                              </p:tgtEl>
                                            </p:cond>
                                          </p:endCondLst>
                                        </p:cTn>
                                        <p:tgtEl>
                                          <p:sndTgt r:embed="rId5" name="camera.wav"/>
                                        </p:tgtEl>
                                      </p:cMediaNode>
                                    </p:audio>
                                  </p:subTnLst>
                                </p:cTn>
                              </p:par>
                              <p:par>
                                <p:cTn id="20" presetID="22" presetClass="entr" presetSubtype="4"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par>
                                <p:cTn id="23" presetID="22" presetClass="entr" presetSubtype="4" fill="hold" nodeType="withEffect">
                                  <p:stCondLst>
                                    <p:cond delay="0"/>
                                  </p:stCondLst>
                                  <p:childTnLst>
                                    <p:set>
                                      <p:cBhvr>
                                        <p:cTn id="24" dur="1" fill="hold">
                                          <p:stCondLst>
                                            <p:cond delay="0"/>
                                          </p:stCondLst>
                                        </p:cTn>
                                        <p:tgtEl>
                                          <p:spTgt spid="90121"/>
                                        </p:tgtEl>
                                        <p:attrNameLst>
                                          <p:attrName>style.visibility</p:attrName>
                                        </p:attrNameLst>
                                      </p:cBhvr>
                                      <p:to>
                                        <p:strVal val="visible"/>
                                      </p:to>
                                    </p:set>
                                    <p:animEffect transition="in" filter="wipe(down)">
                                      <p:cBhvr>
                                        <p:cTn id="25" dur="500"/>
                                        <p:tgtEl>
                                          <p:spTgt spid="90121"/>
                                        </p:tgtEl>
                                      </p:cBhvr>
                                    </p:animEffect>
                                  </p:childTnLst>
                                </p:cTn>
                              </p:par>
                              <p:par>
                                <p:cTn id="26" presetID="22" presetClass="entr" presetSubtype="4" fill="hold" nodeType="withEffect">
                                  <p:stCondLst>
                                    <p:cond delay="0"/>
                                  </p:stCondLst>
                                  <p:childTnLst>
                                    <p:set>
                                      <p:cBhvr>
                                        <p:cTn id="27" dur="1" fill="hold">
                                          <p:stCondLst>
                                            <p:cond delay="0"/>
                                          </p:stCondLst>
                                        </p:cTn>
                                        <p:tgtEl>
                                          <p:spTgt spid="90123"/>
                                        </p:tgtEl>
                                        <p:attrNameLst>
                                          <p:attrName>style.visibility</p:attrName>
                                        </p:attrNameLst>
                                      </p:cBhvr>
                                      <p:to>
                                        <p:strVal val="visible"/>
                                      </p:to>
                                    </p:set>
                                    <p:animEffect transition="in" filter="wipe(down)">
                                      <p:cBhvr>
                                        <p:cTn id="28" dur="500"/>
                                        <p:tgtEl>
                                          <p:spTgt spid="9012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63" presetClass="path" presetSubtype="0" accel="50000" decel="50000" fill="hold" nodeType="clickEffect">
                                  <p:stCondLst>
                                    <p:cond delay="0"/>
                                  </p:stCondLst>
                                  <p:childTnLst>
                                    <p:animMotion origin="layout" path="M 2.77778E-7 4.81481E-6 L 0.6283 4.81481E-6 " pathEditMode="relative" rAng="0" ptsTypes="AA">
                                      <p:cBhvr>
                                        <p:cTn id="32" dur="2000" fill="hold"/>
                                        <p:tgtEl>
                                          <p:spTgt spid="90123"/>
                                        </p:tgtEl>
                                        <p:attrNameLst>
                                          <p:attrName>ppt_x</p:attrName>
                                          <p:attrName>ppt_y</p:attrName>
                                        </p:attrNameLst>
                                      </p:cBhvr>
                                      <p:rCtr x="314" y="0"/>
                                    </p:animMotion>
                                  </p:childTnLst>
                                </p:cTn>
                              </p:par>
                              <p:par>
                                <p:cTn id="33" presetID="63" presetClass="path" presetSubtype="0" accel="50000" decel="50000" fill="hold" nodeType="withEffect">
                                  <p:stCondLst>
                                    <p:cond delay="0"/>
                                  </p:stCondLst>
                                  <p:childTnLst>
                                    <p:animMotion origin="layout" path="M 4.72222E-6 1.85185E-6 L 0.62829 1.85185E-6 " pathEditMode="relative" rAng="0" ptsTypes="AA">
                                      <p:cBhvr>
                                        <p:cTn id="34" dur="2000" fill="hold"/>
                                        <p:tgtEl>
                                          <p:spTgt spid="2"/>
                                        </p:tgtEl>
                                        <p:attrNameLst>
                                          <p:attrName>ppt_x</p:attrName>
                                          <p:attrName>ppt_y</p:attrName>
                                        </p:attrNameLst>
                                      </p:cBhvr>
                                      <p:rCtr x="314" y="0"/>
                                    </p:animMotion>
                                  </p:childTnLst>
                                  <p:subTnLst>
                                    <p:audio>
                                      <p:cMediaNode>
                                        <p:cTn display="0" masterRel="sameClick">
                                          <p:stCondLst>
                                            <p:cond evt="begin" delay="0">
                                              <p:tn val="33"/>
                                            </p:cond>
                                          </p:stCondLst>
                                          <p:endCondLst>
                                            <p:cond evt="onStopAudio" delay="0">
                                              <p:tgtEl>
                                                <p:sldTgt/>
                                              </p:tgtEl>
                                            </p:cond>
                                          </p:endCondLst>
                                        </p:cTn>
                                        <p:tgtEl>
                                          <p:sndTgt r:embed="rId6" name="rocket.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xit" presetSubtype="0" fill="hold" nodeType="clickEffect">
                                  <p:stCondLst>
                                    <p:cond delay="0"/>
                                  </p:stCondLst>
                                  <p:childTnLst>
                                    <p:animEffect transition="out" filter="fade">
                                      <p:cBhvr>
                                        <p:cTn id="38" dur="500"/>
                                        <p:tgtEl>
                                          <p:spTgt spid="90123"/>
                                        </p:tgtEl>
                                      </p:cBhvr>
                                    </p:animEffect>
                                    <p:set>
                                      <p:cBhvr>
                                        <p:cTn id="39" dur="1" fill="hold">
                                          <p:stCondLst>
                                            <p:cond delay="499"/>
                                          </p:stCondLst>
                                        </p:cTn>
                                        <p:tgtEl>
                                          <p:spTgt spid="90123"/>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5" presetClass="path" presetSubtype="0" accel="50000" decel="50000" fill="hold" nodeType="clickEffect">
                                  <p:stCondLst>
                                    <p:cond delay="0"/>
                                  </p:stCondLst>
                                  <p:childTnLst>
                                    <p:animMotion origin="layout" path="M -3.88889E-6 1.85185E-6 L -0.62986 1.85185E-6 " pathEditMode="relative" rAng="0" ptsTypes="AA">
                                      <p:cBhvr>
                                        <p:cTn id="49" dur="2000" fill="hold"/>
                                        <p:tgtEl>
                                          <p:spTgt spid="3"/>
                                        </p:tgtEl>
                                        <p:attrNameLst>
                                          <p:attrName>ppt_x</p:attrName>
                                          <p:attrName>ppt_y</p:attrName>
                                        </p:attrNameLst>
                                      </p:cBhvr>
                                      <p:rCtr x="-315" y="0"/>
                                    </p:animMotion>
                                  </p:childTnLst>
                                  <p:subTnLst>
                                    <p:audio>
                                      <p:cMediaNode>
                                        <p:cTn display="0" masterRel="sameClick">
                                          <p:stCondLst>
                                            <p:cond evt="begin" delay="0">
                                              <p:tn val="48"/>
                                            </p:cond>
                                          </p:stCondLst>
                                          <p:endCondLst>
                                            <p:cond evt="onStopAudio" delay="0">
                                              <p:tgtEl>
                                                <p:sldTgt/>
                                              </p:tgtEl>
                                            </p:cond>
                                          </p:endCondLst>
                                        </p:cTn>
                                        <p:tgtEl>
                                          <p:sndTgt r:embed="rId6" name="rocket.wav"/>
                                        </p:tgtEl>
                                      </p:cMediaNode>
                                    </p:audio>
                                  </p:subTnLst>
                                </p:cTn>
                              </p:par>
                              <p:par>
                                <p:cTn id="50" presetID="22" presetClass="exit" presetSubtype="4" fill="hold" nodeType="withEffect">
                                  <p:stCondLst>
                                    <p:cond delay="0"/>
                                  </p:stCondLst>
                                  <p:childTnLst>
                                    <p:animEffect transition="out" filter="wipe(down)">
                                      <p:cBhvr>
                                        <p:cTn id="51" dur="500"/>
                                        <p:tgtEl>
                                          <p:spTgt spid="90121"/>
                                        </p:tgtEl>
                                      </p:cBhvr>
                                    </p:animEffect>
                                    <p:set>
                                      <p:cBhvr>
                                        <p:cTn id="52" dur="1" fill="hold">
                                          <p:stCondLst>
                                            <p:cond delay="499"/>
                                          </p:stCondLst>
                                        </p:cTn>
                                        <p:tgtEl>
                                          <p:spTgt spid="90121"/>
                                        </p:tgtEl>
                                        <p:attrNameLst>
                                          <p:attrName>style.visibility</p:attrName>
                                        </p:attrNameLst>
                                      </p:cBhvr>
                                      <p:to>
                                        <p:strVal val="hidden"/>
                                      </p:to>
                                    </p:set>
                                  </p:childTnLst>
                                </p:cTn>
                              </p:par>
                              <p:par>
                                <p:cTn id="53" presetID="22" presetClass="entr" presetSubtype="4" fill="hold" nodeType="withEffect">
                                  <p:stCondLst>
                                    <p:cond delay="0"/>
                                  </p:stCondLst>
                                  <p:childTnLst>
                                    <p:set>
                                      <p:cBhvr>
                                        <p:cTn id="54" dur="1" fill="hold">
                                          <p:stCondLst>
                                            <p:cond delay="0"/>
                                          </p:stCondLst>
                                        </p:cTn>
                                        <p:tgtEl>
                                          <p:spTgt spid="90122"/>
                                        </p:tgtEl>
                                        <p:attrNameLst>
                                          <p:attrName>style.visibility</p:attrName>
                                        </p:attrNameLst>
                                      </p:cBhvr>
                                      <p:to>
                                        <p:strVal val="visible"/>
                                      </p:to>
                                    </p:set>
                                    <p:animEffect transition="in" filter="wipe(down)">
                                      <p:cBhvr>
                                        <p:cTn id="55" dur="500"/>
                                        <p:tgtEl>
                                          <p:spTgt spid="9012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90114">
                                            <p:txEl>
                                              <p:pRg st="1" end="1"/>
                                            </p:txEl>
                                          </p:spTgt>
                                        </p:tgtEl>
                                        <p:attrNameLst>
                                          <p:attrName>style.visibility</p:attrName>
                                        </p:attrNameLst>
                                      </p:cBhvr>
                                      <p:to>
                                        <p:strVal val="visible"/>
                                      </p:to>
                                    </p:set>
                                    <p:anim calcmode="lin" valueType="num">
                                      <p:cBhvr additive="base">
                                        <p:cTn id="60" dur="500" fill="hold"/>
                                        <p:tgtEl>
                                          <p:spTgt spid="90114">
                                            <p:txEl>
                                              <p:pRg st="1" end="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901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90129"/>
                                        </p:tgtEl>
                                        <p:attrNameLst>
                                          <p:attrName>style.visibility</p:attrName>
                                        </p:attrNameLst>
                                      </p:cBhvr>
                                      <p:to>
                                        <p:strVal val="visible"/>
                                      </p:to>
                                    </p:set>
                                    <p:anim calcmode="lin" valueType="num">
                                      <p:cBhvr additive="base">
                                        <p:cTn id="66" dur="500" fill="hold"/>
                                        <p:tgtEl>
                                          <p:spTgt spid="90129"/>
                                        </p:tgtEl>
                                        <p:attrNameLst>
                                          <p:attrName>ppt_x</p:attrName>
                                        </p:attrNameLst>
                                      </p:cBhvr>
                                      <p:tavLst>
                                        <p:tav tm="0">
                                          <p:val>
                                            <p:strVal val="1+#ppt_w/2"/>
                                          </p:val>
                                        </p:tav>
                                        <p:tav tm="100000">
                                          <p:val>
                                            <p:strVal val="#ppt_x"/>
                                          </p:val>
                                        </p:tav>
                                      </p:tavLst>
                                    </p:anim>
                                    <p:anim calcmode="lin" valueType="num">
                                      <p:cBhvr additive="base">
                                        <p:cTn id="67" dur="500" fill="hold"/>
                                        <p:tgtEl>
                                          <p:spTgt spid="9012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8" name="Rectangle 18"/>
          <p:cNvSpPr>
            <a:spLocks noChangeArrowheads="1"/>
          </p:cNvSpPr>
          <p:nvPr/>
        </p:nvSpPr>
        <p:spPr bwMode="auto">
          <a:xfrm>
            <a:off x="682625" y="5622925"/>
            <a:ext cx="7764463" cy="1235075"/>
          </a:xfrm>
          <a:prstGeom prst="rect">
            <a:avLst/>
          </a:prstGeom>
          <a:solidFill>
            <a:srgbClr val="FFCCCC"/>
          </a:solidFill>
          <a:ln w="9525">
            <a:noFill/>
            <a:miter lim="800000"/>
            <a:headEnd/>
            <a:tailEnd/>
          </a:ln>
        </p:spPr>
        <p:txBody>
          <a:bodyPr/>
          <a:lstStyle/>
          <a:p>
            <a:pPr eaLnBrk="0" hangingPunct="0"/>
            <a:r>
              <a:rPr lang="en-US" altLang="en-US" b="1" i="1"/>
              <a:t>FYI</a:t>
            </a:r>
          </a:p>
          <a:p>
            <a:pPr eaLnBrk="0" hangingPunct="0"/>
            <a:r>
              <a:rPr lang="en-US" altLang="en-US" b="1">
                <a:sym typeface="Symbol" pitchFamily="18" charset="2"/>
              </a:rPr>
              <a:t></a:t>
            </a:r>
            <a:r>
              <a:rPr lang="en-US" altLang="en-US">
                <a:sym typeface="Symbol" pitchFamily="18" charset="2"/>
              </a:rPr>
              <a:t>The standard level IB papers do not require more general relativity than is in the twin paradox explanation. </a:t>
            </a:r>
          </a:p>
        </p:txBody>
      </p:sp>
      <p:sp>
        <p:nvSpPr>
          <p:cNvPr id="112642" name="Rectangle 2"/>
          <p:cNvSpPr>
            <a:spLocks noChangeArrowheads="1"/>
          </p:cNvSpPr>
          <p:nvPr/>
        </p:nvSpPr>
        <p:spPr bwMode="auto">
          <a:xfrm>
            <a:off x="674688" y="1773238"/>
            <a:ext cx="7772400" cy="3865562"/>
          </a:xfrm>
          <a:prstGeom prst="rect">
            <a:avLst/>
          </a:prstGeom>
          <a:solidFill>
            <a:srgbClr val="FFFFCC"/>
          </a:solidFill>
          <a:ln w="9525">
            <a:noFill/>
            <a:miter lim="800000"/>
            <a:headEnd/>
            <a:tailEnd/>
          </a:ln>
        </p:spPr>
        <p:txBody>
          <a:bodyPr/>
          <a:lstStyle/>
          <a:p>
            <a:pPr eaLnBrk="0" hangingPunct="0">
              <a:spcBef>
                <a:spcPct val="20000"/>
              </a:spcBef>
            </a:pPr>
            <a:r>
              <a:rPr lang="en-US" altLang="en-US">
                <a:sym typeface="Symbol" pitchFamily="18" charset="2"/>
              </a:rPr>
              <a:t>EXAMPLE: </a:t>
            </a:r>
            <a:r>
              <a:rPr lang="en-US" altLang="en-US">
                <a:solidFill>
                  <a:srgbClr val="000000"/>
                </a:solidFill>
                <a:cs typeface="Times New Roman" pitchFamily="18" charset="0"/>
              </a:rPr>
              <a:t>The twin paradox: From Einstein’s perspective Einstein is standing still, but his twin is moving (with Earth) in the opposite direction. Thus Einstein’s twin should be the one to age more slowly. Why doesn’t he?</a:t>
            </a:r>
          </a:p>
          <a:p>
            <a:pPr eaLnBrk="0" hangingPunct="0">
              <a:spcBef>
                <a:spcPct val="20000"/>
              </a:spcBef>
            </a:pPr>
            <a:r>
              <a:rPr lang="en-US" altLang="en-US">
                <a:solidFill>
                  <a:srgbClr val="000000"/>
                </a:solidFill>
                <a:cs typeface="Times New Roman" pitchFamily="18" charset="0"/>
              </a:rPr>
              <a:t>SOLUTION: The “paradox” is resolved by </a:t>
            </a:r>
            <a:r>
              <a:rPr lang="en-US" altLang="en-US" i="1">
                <a:solidFill>
                  <a:srgbClr val="000000"/>
                </a:solidFill>
                <a:cs typeface="Times New Roman" pitchFamily="18" charset="0"/>
              </a:rPr>
              <a:t>general relativity</a:t>
            </a:r>
            <a:r>
              <a:rPr lang="en-US" altLang="en-US">
                <a:solidFill>
                  <a:srgbClr val="000000"/>
                </a:solidFill>
                <a:cs typeface="Times New Roman" pitchFamily="18" charset="0"/>
              </a:rPr>
              <a:t> (which is the relativity of non-inertial reference frames). It turns out that because Einstein’s spaceship is the reference frame that actually accelerates, his is the one that “ages” more slowly. </a:t>
            </a:r>
          </a:p>
        </p:txBody>
      </p:sp>
      <p:sp>
        <p:nvSpPr>
          <p:cNvPr id="27652" name="Rectangle 4"/>
          <p:cNvSpPr>
            <a:spLocks noChangeArrowheads="1"/>
          </p:cNvSpPr>
          <p:nvPr/>
        </p:nvSpPr>
        <p:spPr bwMode="auto">
          <a:xfrm>
            <a:off x="685800" y="1338263"/>
            <a:ext cx="7772400" cy="4603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Time dilation</a:t>
            </a:r>
            <a:r>
              <a:rPr lang="en-US" altLang="en-US">
                <a:solidFill>
                  <a:srgbClr val="333399"/>
                </a:solidFill>
              </a:rPr>
              <a:t> – the twin paradox </a:t>
            </a:r>
          </a:p>
        </p:txBody>
      </p:sp>
      <p:sp>
        <p:nvSpPr>
          <p:cNvPr id="27653"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42">
                                            <p:txEl>
                                              <p:pRg st="0" end="0"/>
                                            </p:txEl>
                                          </p:spTgt>
                                        </p:tgtEl>
                                        <p:attrNameLst>
                                          <p:attrName>style.visibility</p:attrName>
                                        </p:attrNameLst>
                                      </p:cBhvr>
                                      <p:to>
                                        <p:strVal val="visible"/>
                                      </p:to>
                                    </p:set>
                                    <p:anim calcmode="lin" valueType="num">
                                      <p:cBhvr additive="base">
                                        <p:cTn id="7" dur="500" fill="hold"/>
                                        <p:tgtEl>
                                          <p:spTgt spid="1126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2642">
                                            <p:txEl>
                                              <p:pRg st="1" end="1"/>
                                            </p:txEl>
                                          </p:spTgt>
                                        </p:tgtEl>
                                        <p:attrNameLst>
                                          <p:attrName>style.visibility</p:attrName>
                                        </p:attrNameLst>
                                      </p:cBhvr>
                                      <p:to>
                                        <p:strVal val="visible"/>
                                      </p:to>
                                    </p:set>
                                    <p:anim calcmode="lin" valueType="num">
                                      <p:cBhvr additive="base">
                                        <p:cTn id="13" dur="500" fill="hold"/>
                                        <p:tgtEl>
                                          <p:spTgt spid="1126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2658">
                                            <p:txEl>
                                              <p:pRg st="1" end="1"/>
                                            </p:txEl>
                                          </p:spTgt>
                                        </p:tgtEl>
                                        <p:attrNameLst>
                                          <p:attrName>style.visibility</p:attrName>
                                        </p:attrNameLst>
                                      </p:cBhvr>
                                      <p:to>
                                        <p:strVal val="visible"/>
                                      </p:to>
                                    </p:set>
                                    <p:anim calcmode="lin" valueType="num">
                                      <p:cBhvr additive="base">
                                        <p:cTn id="19" dur="500" fill="hold"/>
                                        <p:tgtEl>
                                          <p:spTgt spid="11265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0" name="Picture 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758950" y="4167188"/>
            <a:ext cx="5434013" cy="2138362"/>
          </a:xfrm>
          <a:prstGeom prst="rect">
            <a:avLst/>
          </a:prstGeom>
          <a:ln>
            <a:noFill/>
          </a:ln>
          <a:effectLst>
            <a:outerShdw blurRad="292100" dist="139700" dir="2700000" algn="tl" rotWithShape="0">
              <a:srgbClr val="333333">
                <a:alpha val="65000"/>
              </a:srgbClr>
            </a:outerShdw>
          </a:effectLst>
        </p:spPr>
      </p:pic>
      <p:sp>
        <p:nvSpPr>
          <p:cNvPr id="96261" name="Rectangle 5" descr="Stationery"/>
          <p:cNvSpPr>
            <a:spLocks noChangeArrowheads="1"/>
          </p:cNvSpPr>
          <p:nvPr/>
        </p:nvSpPr>
        <p:spPr bwMode="auto">
          <a:xfrm>
            <a:off x="0" y="6378575"/>
            <a:ext cx="9144000" cy="479425"/>
          </a:xfrm>
          <a:prstGeom prst="rect">
            <a:avLst/>
          </a:prstGeom>
          <a:blipFill dpi="0" rotWithShape="1">
            <a:blip r:embed="rId9" cstate="print"/>
            <a:srcRect/>
            <a:tile tx="0" ty="0" sx="100000" sy="100000" flip="none" algn="tl"/>
          </a:blipFill>
          <a:ln w="9525">
            <a:noFill/>
            <a:miter lim="800000"/>
            <a:headEnd/>
            <a:tailEnd/>
          </a:ln>
        </p:spPr>
        <p:txBody>
          <a:bodyPr wrap="none" anchor="ctr"/>
          <a:lstStyle/>
          <a:p>
            <a:endParaRPr lang="en-US" altLang="en-US"/>
          </a:p>
        </p:txBody>
      </p:sp>
      <p:grpSp>
        <p:nvGrpSpPr>
          <p:cNvPr id="2" name="Group 6"/>
          <p:cNvGrpSpPr>
            <a:grpSpLocks/>
          </p:cNvGrpSpPr>
          <p:nvPr/>
        </p:nvGrpSpPr>
        <p:grpSpPr bwMode="auto">
          <a:xfrm>
            <a:off x="0" y="6265863"/>
            <a:ext cx="9144000" cy="158750"/>
            <a:chOff x="0" y="3779"/>
            <a:chExt cx="5754" cy="100"/>
          </a:xfrm>
        </p:grpSpPr>
        <p:pic>
          <p:nvPicPr>
            <p:cNvPr id="28695" name="Picture 7"/>
            <p:cNvPicPr>
              <a:picLocks noChangeAspect="1" noChangeArrowheads="1"/>
            </p:cNvPicPr>
            <p:nvPr/>
          </p:nvPicPr>
          <p:blipFill>
            <a:blip r:embed="rId10" cstate="print"/>
            <a:srcRect/>
            <a:stretch>
              <a:fillRect/>
            </a:stretch>
          </p:blipFill>
          <p:spPr bwMode="auto">
            <a:xfrm>
              <a:off x="0" y="3780"/>
              <a:ext cx="2027" cy="99"/>
            </a:xfrm>
            <a:prstGeom prst="rect">
              <a:avLst/>
            </a:prstGeom>
            <a:noFill/>
            <a:ln w="9525">
              <a:noFill/>
              <a:miter lim="800000"/>
              <a:headEnd/>
              <a:tailEnd/>
            </a:ln>
          </p:spPr>
        </p:pic>
        <p:pic>
          <p:nvPicPr>
            <p:cNvPr id="28696" name="Picture 8"/>
            <p:cNvPicPr>
              <a:picLocks noChangeAspect="1" noChangeArrowheads="1"/>
            </p:cNvPicPr>
            <p:nvPr/>
          </p:nvPicPr>
          <p:blipFill>
            <a:blip r:embed="rId10" cstate="print"/>
            <a:srcRect/>
            <a:stretch>
              <a:fillRect/>
            </a:stretch>
          </p:blipFill>
          <p:spPr bwMode="auto">
            <a:xfrm>
              <a:off x="2020" y="3780"/>
              <a:ext cx="2027" cy="99"/>
            </a:xfrm>
            <a:prstGeom prst="rect">
              <a:avLst/>
            </a:prstGeom>
            <a:noFill/>
            <a:ln w="9525">
              <a:noFill/>
              <a:miter lim="800000"/>
              <a:headEnd/>
              <a:tailEnd/>
            </a:ln>
          </p:spPr>
        </p:pic>
        <p:pic>
          <p:nvPicPr>
            <p:cNvPr id="28697" name="Picture 9"/>
            <p:cNvPicPr>
              <a:picLocks noChangeAspect="1" noChangeArrowheads="1"/>
            </p:cNvPicPr>
            <p:nvPr/>
          </p:nvPicPr>
          <p:blipFill>
            <a:blip r:embed="rId10" cstate="print"/>
            <a:srcRect r="15590"/>
            <a:stretch>
              <a:fillRect/>
            </a:stretch>
          </p:blipFill>
          <p:spPr bwMode="auto">
            <a:xfrm>
              <a:off x="4043" y="3779"/>
              <a:ext cx="1711" cy="99"/>
            </a:xfrm>
            <a:prstGeom prst="rect">
              <a:avLst/>
            </a:prstGeom>
            <a:noFill/>
            <a:ln w="9525">
              <a:noFill/>
              <a:miter lim="800000"/>
              <a:headEnd/>
              <a:tailEnd/>
            </a:ln>
          </p:spPr>
        </p:pic>
      </p:grpSp>
      <p:grpSp>
        <p:nvGrpSpPr>
          <p:cNvPr id="3" name="Group 10"/>
          <p:cNvGrpSpPr>
            <a:grpSpLocks/>
          </p:cNvGrpSpPr>
          <p:nvPr/>
        </p:nvGrpSpPr>
        <p:grpSpPr bwMode="auto">
          <a:xfrm>
            <a:off x="-3386138" y="4294188"/>
            <a:ext cx="5054601" cy="2024062"/>
            <a:chOff x="-2133" y="2705"/>
            <a:chExt cx="3184" cy="1275"/>
          </a:xfrm>
        </p:grpSpPr>
        <p:sp>
          <p:nvSpPr>
            <p:cNvPr id="28691" name="Line 11"/>
            <p:cNvSpPr>
              <a:spLocks noChangeShapeType="1"/>
            </p:cNvSpPr>
            <p:nvPr/>
          </p:nvSpPr>
          <p:spPr bwMode="auto">
            <a:xfrm flipH="1">
              <a:off x="465" y="3013"/>
              <a:ext cx="387" cy="0"/>
            </a:xfrm>
            <a:prstGeom prst="line">
              <a:avLst/>
            </a:prstGeom>
            <a:noFill/>
            <a:ln w="38100">
              <a:solidFill>
                <a:schemeClr val="accent2"/>
              </a:solidFill>
              <a:round/>
              <a:headEnd type="triangle" w="med" len="med"/>
              <a:tailEnd/>
            </a:ln>
          </p:spPr>
          <p:txBody>
            <a:bodyPr/>
            <a:lstStyle/>
            <a:p>
              <a:endParaRPr lang="en-US"/>
            </a:p>
          </p:txBody>
        </p:sp>
        <p:pic>
          <p:nvPicPr>
            <p:cNvPr id="96268" name="Picture 12"/>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2133" y="2705"/>
              <a:ext cx="3161" cy="1275"/>
            </a:xfrm>
            <a:prstGeom prst="rect">
              <a:avLst/>
            </a:prstGeom>
            <a:ln>
              <a:noFill/>
            </a:ln>
            <a:effectLst>
              <a:outerShdw blurRad="292100" dist="139700" dir="2700000" algn="tl" rotWithShape="0">
                <a:srgbClr val="333333">
                  <a:alpha val="65000"/>
                </a:srgbClr>
              </a:outerShdw>
            </a:effectLst>
          </p:spPr>
        </p:pic>
        <p:sp>
          <p:nvSpPr>
            <p:cNvPr id="28693" name="Text Box 13"/>
            <p:cNvSpPr txBox="1">
              <a:spLocks noChangeArrowheads="1"/>
            </p:cNvSpPr>
            <p:nvPr/>
          </p:nvSpPr>
          <p:spPr bwMode="auto">
            <a:xfrm>
              <a:off x="828" y="2830"/>
              <a:ext cx="223" cy="288"/>
            </a:xfrm>
            <a:prstGeom prst="rect">
              <a:avLst/>
            </a:prstGeom>
            <a:noFill/>
            <a:ln w="9525">
              <a:noFill/>
              <a:miter lim="800000"/>
              <a:headEnd/>
              <a:tailEnd/>
            </a:ln>
          </p:spPr>
          <p:txBody>
            <a:bodyPr wrap="none">
              <a:spAutoFit/>
            </a:bodyPr>
            <a:lstStyle/>
            <a:p>
              <a:r>
                <a:rPr lang="en-US" altLang="en-US" b="1">
                  <a:solidFill>
                    <a:schemeClr val="accent2"/>
                  </a:solidFill>
                </a:rPr>
                <a:t>v</a:t>
              </a:r>
            </a:p>
          </p:txBody>
        </p:sp>
        <p:sp>
          <p:nvSpPr>
            <p:cNvPr id="28694" name="Text Box 14"/>
            <p:cNvSpPr txBox="1">
              <a:spLocks noChangeArrowheads="1"/>
            </p:cNvSpPr>
            <p:nvPr/>
          </p:nvSpPr>
          <p:spPr bwMode="auto">
            <a:xfrm>
              <a:off x="397" y="2953"/>
              <a:ext cx="443" cy="288"/>
            </a:xfrm>
            <a:prstGeom prst="rect">
              <a:avLst/>
            </a:prstGeom>
            <a:noFill/>
            <a:ln w="9525">
              <a:noFill/>
              <a:miter lim="800000"/>
              <a:headEnd/>
              <a:tailEnd/>
            </a:ln>
          </p:spPr>
          <p:txBody>
            <a:bodyPr wrap="none">
              <a:spAutoFit/>
            </a:bodyPr>
            <a:lstStyle/>
            <a:p>
              <a:r>
                <a:rPr lang="en-US" altLang="en-US"/>
                <a:t>(S</a:t>
              </a:r>
              <a:r>
                <a:rPr lang="en-US" altLang="en-US" baseline="-25000"/>
                <a:t>0</a:t>
              </a:r>
              <a:r>
                <a:rPr lang="en-US" altLang="en-US"/>
                <a:t>)</a:t>
              </a:r>
            </a:p>
          </p:txBody>
        </p:sp>
      </p:grpSp>
      <p:grpSp>
        <p:nvGrpSpPr>
          <p:cNvPr id="4" name="Group 15"/>
          <p:cNvGrpSpPr>
            <a:grpSpLocks/>
          </p:cNvGrpSpPr>
          <p:nvPr/>
        </p:nvGrpSpPr>
        <p:grpSpPr bwMode="auto">
          <a:xfrm>
            <a:off x="7467600" y="5059363"/>
            <a:ext cx="995363" cy="1885950"/>
            <a:chOff x="4772" y="2194"/>
            <a:chExt cx="627" cy="1188"/>
          </a:xfrm>
        </p:grpSpPr>
        <p:pic>
          <p:nvPicPr>
            <p:cNvPr id="96272" name="Picture 16"/>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flipH="1">
              <a:off x="4772" y="2450"/>
              <a:ext cx="627" cy="932"/>
            </a:xfrm>
            <a:prstGeom prst="rect">
              <a:avLst/>
            </a:prstGeom>
            <a:ln>
              <a:noFill/>
            </a:ln>
            <a:effectLst>
              <a:outerShdw blurRad="292100" dist="139700" dir="2700000" algn="tl" rotWithShape="0">
                <a:srgbClr val="333333">
                  <a:alpha val="65000"/>
                </a:srgbClr>
              </a:outerShdw>
            </a:effectLst>
          </p:spPr>
        </p:pic>
        <p:sp>
          <p:nvSpPr>
            <p:cNvPr id="28690" name="Text Box 17"/>
            <p:cNvSpPr txBox="1">
              <a:spLocks noChangeArrowheads="1"/>
            </p:cNvSpPr>
            <p:nvPr/>
          </p:nvSpPr>
          <p:spPr bwMode="auto">
            <a:xfrm>
              <a:off x="5011" y="2194"/>
              <a:ext cx="372" cy="288"/>
            </a:xfrm>
            <a:prstGeom prst="rect">
              <a:avLst/>
            </a:prstGeom>
            <a:noFill/>
            <a:ln w="9525">
              <a:noFill/>
              <a:miter lim="800000"/>
              <a:headEnd/>
              <a:tailEnd/>
            </a:ln>
          </p:spPr>
          <p:txBody>
            <a:bodyPr wrap="none">
              <a:spAutoFit/>
            </a:bodyPr>
            <a:lstStyle/>
            <a:p>
              <a:r>
                <a:rPr lang="en-US" altLang="en-US"/>
                <a:t>(S)</a:t>
              </a:r>
            </a:p>
          </p:txBody>
        </p:sp>
      </p:grpSp>
      <p:pic>
        <p:nvPicPr>
          <p:cNvPr id="96274" name="Picture 18" descr="Traffic%20Cone"/>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1568450" y="6118225"/>
            <a:ext cx="469900" cy="676275"/>
          </a:xfrm>
          <a:prstGeom prst="rect">
            <a:avLst/>
          </a:prstGeom>
          <a:ln>
            <a:noFill/>
          </a:ln>
          <a:effectLst>
            <a:outerShdw blurRad="292100" dist="139700" dir="2700000" algn="tl" rotWithShape="0">
              <a:srgbClr val="333333">
                <a:alpha val="65000"/>
              </a:srgbClr>
            </a:outerShdw>
          </a:effectLst>
        </p:spPr>
      </p:pic>
      <p:pic>
        <p:nvPicPr>
          <p:cNvPr id="96275" name="Picture 19" descr="Traffic%20Cone"/>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403975" y="6118225"/>
            <a:ext cx="469900" cy="676275"/>
          </a:xfrm>
          <a:prstGeom prst="rect">
            <a:avLst/>
          </a:prstGeom>
          <a:ln>
            <a:noFill/>
          </a:ln>
          <a:effectLst>
            <a:outerShdw blurRad="292100" dist="139700" dir="2700000" algn="tl" rotWithShape="0">
              <a:srgbClr val="333333">
                <a:alpha val="65000"/>
              </a:srgbClr>
            </a:outerShdw>
          </a:effectLst>
        </p:spPr>
      </p:pic>
      <p:grpSp>
        <p:nvGrpSpPr>
          <p:cNvPr id="5" name="Group 20"/>
          <p:cNvGrpSpPr>
            <a:grpSpLocks/>
          </p:cNvGrpSpPr>
          <p:nvPr/>
        </p:nvGrpSpPr>
        <p:grpSpPr bwMode="auto">
          <a:xfrm>
            <a:off x="1770063" y="6326188"/>
            <a:ext cx="4838700" cy="481012"/>
            <a:chOff x="1228" y="4001"/>
            <a:chExt cx="2905" cy="303"/>
          </a:xfrm>
        </p:grpSpPr>
        <p:sp>
          <p:nvSpPr>
            <p:cNvPr id="28684" name="Line 21"/>
            <p:cNvSpPr>
              <a:spLocks noChangeShapeType="1"/>
            </p:cNvSpPr>
            <p:nvPr/>
          </p:nvSpPr>
          <p:spPr bwMode="auto">
            <a:xfrm>
              <a:off x="1228" y="4046"/>
              <a:ext cx="0" cy="258"/>
            </a:xfrm>
            <a:prstGeom prst="line">
              <a:avLst/>
            </a:prstGeom>
            <a:noFill/>
            <a:ln w="9525">
              <a:solidFill>
                <a:schemeClr val="tx1"/>
              </a:solidFill>
              <a:round/>
              <a:headEnd/>
              <a:tailEnd/>
            </a:ln>
          </p:spPr>
          <p:txBody>
            <a:bodyPr/>
            <a:lstStyle/>
            <a:p>
              <a:endParaRPr lang="en-US"/>
            </a:p>
          </p:txBody>
        </p:sp>
        <p:sp>
          <p:nvSpPr>
            <p:cNvPr id="28685" name="Line 22"/>
            <p:cNvSpPr>
              <a:spLocks noChangeShapeType="1"/>
            </p:cNvSpPr>
            <p:nvPr/>
          </p:nvSpPr>
          <p:spPr bwMode="auto">
            <a:xfrm>
              <a:off x="4133" y="4046"/>
              <a:ext cx="0" cy="258"/>
            </a:xfrm>
            <a:prstGeom prst="line">
              <a:avLst/>
            </a:prstGeom>
            <a:noFill/>
            <a:ln w="9525">
              <a:solidFill>
                <a:schemeClr val="tx1"/>
              </a:solidFill>
              <a:round/>
              <a:headEnd/>
              <a:tailEnd/>
            </a:ln>
          </p:spPr>
          <p:txBody>
            <a:bodyPr/>
            <a:lstStyle/>
            <a:p>
              <a:endParaRPr lang="en-US"/>
            </a:p>
          </p:txBody>
        </p:sp>
        <p:sp>
          <p:nvSpPr>
            <p:cNvPr id="28686" name="Line 23"/>
            <p:cNvSpPr>
              <a:spLocks noChangeShapeType="1"/>
            </p:cNvSpPr>
            <p:nvPr/>
          </p:nvSpPr>
          <p:spPr bwMode="auto">
            <a:xfrm>
              <a:off x="1228" y="4168"/>
              <a:ext cx="2903" cy="0"/>
            </a:xfrm>
            <a:prstGeom prst="line">
              <a:avLst/>
            </a:prstGeom>
            <a:noFill/>
            <a:ln w="9525">
              <a:solidFill>
                <a:schemeClr val="tx1"/>
              </a:solidFill>
              <a:round/>
              <a:headEnd type="triangle" w="med" len="med"/>
              <a:tailEnd type="triangle" w="med" len="med"/>
            </a:ln>
          </p:spPr>
          <p:txBody>
            <a:bodyPr/>
            <a:lstStyle/>
            <a:p>
              <a:endParaRPr lang="en-US"/>
            </a:p>
          </p:txBody>
        </p:sp>
        <p:sp>
          <p:nvSpPr>
            <p:cNvPr id="28687" name="Rectangle 24" descr="Stationery"/>
            <p:cNvSpPr>
              <a:spLocks noChangeArrowheads="1"/>
            </p:cNvSpPr>
            <p:nvPr/>
          </p:nvSpPr>
          <p:spPr bwMode="auto">
            <a:xfrm>
              <a:off x="2516" y="4079"/>
              <a:ext cx="212" cy="182"/>
            </a:xfrm>
            <a:prstGeom prst="rect">
              <a:avLst/>
            </a:prstGeom>
            <a:blipFill dpi="0" rotWithShape="1">
              <a:blip r:embed="rId9" cstate="print"/>
              <a:srcRect/>
              <a:tile tx="0" ty="0" sx="100000" sy="100000" flip="none" algn="tl"/>
            </a:blipFill>
            <a:ln w="9525">
              <a:noFill/>
              <a:miter lim="800000"/>
              <a:headEnd/>
              <a:tailEnd/>
            </a:ln>
          </p:spPr>
          <p:txBody>
            <a:bodyPr wrap="none" anchor="ctr"/>
            <a:lstStyle/>
            <a:p>
              <a:endParaRPr lang="en-US" altLang="en-US"/>
            </a:p>
          </p:txBody>
        </p:sp>
        <p:sp>
          <p:nvSpPr>
            <p:cNvPr id="28688" name="Text Box 25"/>
            <p:cNvSpPr txBox="1">
              <a:spLocks noChangeArrowheads="1"/>
            </p:cNvSpPr>
            <p:nvPr/>
          </p:nvSpPr>
          <p:spPr bwMode="auto">
            <a:xfrm>
              <a:off x="2480" y="4001"/>
              <a:ext cx="281" cy="288"/>
            </a:xfrm>
            <a:prstGeom prst="rect">
              <a:avLst/>
            </a:prstGeom>
            <a:noFill/>
            <a:ln w="9525">
              <a:noFill/>
              <a:miter lim="800000"/>
              <a:headEnd/>
              <a:tailEnd/>
            </a:ln>
          </p:spPr>
          <p:txBody>
            <a:bodyPr wrap="none">
              <a:spAutoFit/>
            </a:bodyPr>
            <a:lstStyle/>
            <a:p>
              <a:r>
                <a:rPr lang="en-US" altLang="en-US" i="1"/>
                <a:t>L</a:t>
              </a:r>
              <a:r>
                <a:rPr lang="en-US" altLang="en-US" baseline="-25000"/>
                <a:t>0</a:t>
              </a:r>
              <a:endParaRPr lang="en-US" altLang="en-US" i="1"/>
            </a:p>
          </p:txBody>
        </p:sp>
      </p:grpSp>
      <p:sp>
        <p:nvSpPr>
          <p:cNvPr id="28682"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sp>
        <p:nvSpPr>
          <p:cNvPr id="96258" name="Rectangle 2"/>
          <p:cNvSpPr>
            <a:spLocks noChangeArrowheads="1"/>
          </p:cNvSpPr>
          <p:nvPr/>
        </p:nvSpPr>
        <p:spPr bwMode="auto">
          <a:xfrm>
            <a:off x="685800" y="1338263"/>
            <a:ext cx="7772400" cy="2757487"/>
          </a:xfrm>
          <a:prstGeom prst="rect">
            <a:avLst/>
          </a:prstGeom>
          <a:solidFill>
            <a:srgbClr val="EAEAEA"/>
          </a:solidFill>
          <a:ln w="9525">
            <a:noFill/>
            <a:miter lim="800000"/>
            <a:headEnd/>
            <a:tailEnd/>
          </a:ln>
        </p:spPr>
        <p:txBody>
          <a:bodyPr/>
          <a:lstStyle/>
          <a:p>
            <a:r>
              <a:rPr lang="en-US" altLang="en-US" i="1">
                <a:solidFill>
                  <a:srgbClr val="333399"/>
                </a:solidFill>
              </a:rPr>
              <a:t>Length contraction</a:t>
            </a:r>
            <a:r>
              <a:rPr lang="en-US" altLang="en-US">
                <a:solidFill>
                  <a:srgbClr val="333399"/>
                </a:solidFill>
              </a:rPr>
              <a:t> – proper length </a:t>
            </a:r>
          </a:p>
          <a:p>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We define the </a:t>
            </a:r>
            <a:r>
              <a:rPr lang="en-US" altLang="en-US" b="1">
                <a:solidFill>
                  <a:srgbClr val="000000"/>
                </a:solidFill>
                <a:cs typeface="Times New Roman" pitchFamily="18" charset="0"/>
              </a:rPr>
              <a:t>proper length</a:t>
            </a:r>
            <a:r>
              <a:rPr lang="en-US" altLang="en-US">
                <a:solidFill>
                  <a:srgbClr val="000000"/>
                </a:solidFill>
                <a:cs typeface="Times New Roman" pitchFamily="18" charset="0"/>
              </a:rPr>
              <a:t> </a:t>
            </a:r>
            <a:r>
              <a:rPr lang="en-US" altLang="en-US" i="1">
                <a:solidFill>
                  <a:srgbClr val="000000"/>
                </a:solidFill>
                <a:cs typeface="Times New Roman" pitchFamily="18" charset="0"/>
              </a:rPr>
              <a:t>L</a:t>
            </a:r>
            <a:r>
              <a:rPr lang="en-US" altLang="en-US" baseline="-25000">
                <a:solidFill>
                  <a:srgbClr val="000000"/>
                </a:solidFill>
                <a:cs typeface="Times New Roman" pitchFamily="18" charset="0"/>
              </a:rPr>
              <a:t>0</a:t>
            </a:r>
            <a:r>
              <a:rPr lang="en-US" altLang="en-US">
                <a:solidFill>
                  <a:srgbClr val="000000"/>
                </a:solidFill>
                <a:cs typeface="Times New Roman" pitchFamily="18" charset="0"/>
              </a:rPr>
              <a:t> as the length of an object as measured in its rest frame.</a:t>
            </a: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For example, Nosbod is able to measure the proper distance between the cones resting at the ends of the station platform to be </a:t>
            </a:r>
            <a:r>
              <a:rPr lang="en-US" altLang="en-US" i="1">
                <a:solidFill>
                  <a:srgbClr val="000000"/>
                </a:solidFill>
                <a:cs typeface="Times New Roman" pitchFamily="18" charset="0"/>
              </a:rPr>
              <a:t>L</a:t>
            </a:r>
            <a:r>
              <a:rPr lang="en-US" altLang="en-US" baseline="-25000">
                <a:solidFill>
                  <a:srgbClr val="000000"/>
                </a:solidFill>
                <a:cs typeface="Times New Roman" pitchFamily="18" charset="0"/>
              </a:rPr>
              <a:t>0</a:t>
            </a:r>
            <a:r>
              <a:rPr lang="en-US" altLang="en-US">
                <a:solidFill>
                  <a:srgbClr val="000000"/>
                </a:solidFill>
                <a:cs typeface="Times New Roman" pitchFamily="18" charset="0"/>
              </a:rPr>
              <a:t>…</a:t>
            </a:r>
          </a:p>
          <a:p>
            <a:pPr eaLnBrk="0" hangingPunct="0">
              <a:spcBef>
                <a:spcPct val="20000"/>
              </a:spcBef>
            </a:pPr>
            <a:r>
              <a:rPr lang="en-US" altLang="en-US">
                <a:solidFill>
                  <a:srgbClr val="000000"/>
                </a:solidFill>
                <a:cs typeface="Times New Roman" pitchFamily="18" charset="0"/>
              </a:rPr>
              <a:t>…but Dobson, on the moving train, is not.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6258">
                                            <p:txEl>
                                              <p:pRg st="0" end="0"/>
                                            </p:txEl>
                                          </p:spTgt>
                                        </p:tgtEl>
                                        <p:attrNameLst>
                                          <p:attrName>style.visibility</p:attrName>
                                        </p:attrNameLst>
                                      </p:cBhvr>
                                      <p:to>
                                        <p:strVal val="visible"/>
                                      </p:to>
                                    </p:set>
                                    <p:anim calcmode="lin" valueType="num">
                                      <p:cBhvr additive="base">
                                        <p:cTn id="7" dur="500" fill="hold"/>
                                        <p:tgtEl>
                                          <p:spTgt spid="962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25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6258">
                                            <p:txEl>
                                              <p:pRg st="1" end="1"/>
                                            </p:txEl>
                                          </p:spTgt>
                                        </p:tgtEl>
                                        <p:attrNameLst>
                                          <p:attrName>style.visibility</p:attrName>
                                        </p:attrNameLst>
                                      </p:cBhvr>
                                      <p:to>
                                        <p:strVal val="visible"/>
                                      </p:to>
                                    </p:set>
                                    <p:anim calcmode="lin" valueType="num">
                                      <p:cBhvr additive="base">
                                        <p:cTn id="13" dur="500" fill="hold"/>
                                        <p:tgtEl>
                                          <p:spTgt spid="962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62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6258">
                                            <p:txEl>
                                              <p:pRg st="2" end="2"/>
                                            </p:txEl>
                                          </p:spTgt>
                                        </p:tgtEl>
                                        <p:attrNameLst>
                                          <p:attrName>style.visibility</p:attrName>
                                        </p:attrNameLst>
                                      </p:cBhvr>
                                      <p:to>
                                        <p:strVal val="visible"/>
                                      </p:to>
                                    </p:set>
                                    <p:anim calcmode="lin" valueType="num">
                                      <p:cBhvr additive="base">
                                        <p:cTn id="19" dur="500" fill="hold"/>
                                        <p:tgtEl>
                                          <p:spTgt spid="9625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62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10" presetClass="entr" presetSubtype="0" fill="hold" grpId="0" nodeType="withEffect">
                                  <p:stCondLst>
                                    <p:cond delay="0"/>
                                  </p:stCondLst>
                                  <p:childTnLst>
                                    <p:set>
                                      <p:cBhvr>
                                        <p:cTn id="22" dur="1" fill="hold">
                                          <p:stCondLst>
                                            <p:cond delay="0"/>
                                          </p:stCondLst>
                                        </p:cTn>
                                        <p:tgtEl>
                                          <p:spTgt spid="96261"/>
                                        </p:tgtEl>
                                        <p:attrNameLst>
                                          <p:attrName>style.visibility</p:attrName>
                                        </p:attrNameLst>
                                      </p:cBhvr>
                                      <p:to>
                                        <p:strVal val="visible"/>
                                      </p:to>
                                    </p:set>
                                    <p:animEffect transition="in" filter="fade">
                                      <p:cBhvr>
                                        <p:cTn id="23" dur="2000"/>
                                        <p:tgtEl>
                                          <p:spTgt spid="96261"/>
                                        </p:tgtEl>
                                      </p:cBhvr>
                                    </p:animEffect>
                                  </p:childTnLst>
                                </p:cTn>
                              </p:par>
                              <p:par>
                                <p:cTn id="24" presetID="10"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2000"/>
                                        <p:tgtEl>
                                          <p:spTgt spid="2"/>
                                        </p:tgtEl>
                                      </p:cBhvr>
                                    </p:animEffect>
                                  </p:childTnLst>
                                </p:cTn>
                              </p:par>
                              <p:par>
                                <p:cTn id="27" presetID="10" presetClass="entr" presetSubtype="0" fill="hold" nodeType="withEffect">
                                  <p:stCondLst>
                                    <p:cond delay="0"/>
                                  </p:stCondLst>
                                  <p:childTnLst>
                                    <p:set>
                                      <p:cBhvr>
                                        <p:cTn id="28" dur="1" fill="hold">
                                          <p:stCondLst>
                                            <p:cond delay="0"/>
                                          </p:stCondLst>
                                        </p:cTn>
                                        <p:tgtEl>
                                          <p:spTgt spid="96260"/>
                                        </p:tgtEl>
                                        <p:attrNameLst>
                                          <p:attrName>style.visibility</p:attrName>
                                        </p:attrNameLst>
                                      </p:cBhvr>
                                      <p:to>
                                        <p:strVal val="visible"/>
                                      </p:to>
                                    </p:set>
                                    <p:animEffect transition="in" filter="fade">
                                      <p:cBhvr>
                                        <p:cTn id="29" dur="2000"/>
                                        <p:tgtEl>
                                          <p:spTgt spid="9626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1+#ppt_w/2"/>
                                          </p:val>
                                        </p:tav>
                                        <p:tav tm="100000">
                                          <p:val>
                                            <p:strVal val="#ppt_x"/>
                                          </p:val>
                                        </p:tav>
                                      </p:tavLst>
                                    </p:anim>
                                    <p:anim calcmode="lin" valueType="num">
                                      <p:cBhvr additive="base">
                                        <p:cTn id="35" dur="500" fill="hold"/>
                                        <p:tgtEl>
                                          <p:spTgt spid="4"/>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500"/>
                            </p:stCondLst>
                            <p:childTnLst>
                              <p:par>
                                <p:cTn id="37" presetID="26" presetClass="entr" presetSubtype="0" fill="hold" nodeType="afterEffect">
                                  <p:stCondLst>
                                    <p:cond delay="0"/>
                                  </p:stCondLst>
                                  <p:childTnLst>
                                    <p:set>
                                      <p:cBhvr>
                                        <p:cTn id="38" dur="1" fill="hold">
                                          <p:stCondLst>
                                            <p:cond delay="0"/>
                                          </p:stCondLst>
                                        </p:cTn>
                                        <p:tgtEl>
                                          <p:spTgt spid="96274"/>
                                        </p:tgtEl>
                                        <p:attrNameLst>
                                          <p:attrName>style.visibility</p:attrName>
                                        </p:attrNameLst>
                                      </p:cBhvr>
                                      <p:to>
                                        <p:strVal val="visible"/>
                                      </p:to>
                                    </p:set>
                                    <p:animEffect transition="in" filter="wipe(down)">
                                      <p:cBhvr>
                                        <p:cTn id="39" dur="580">
                                          <p:stCondLst>
                                            <p:cond delay="0"/>
                                          </p:stCondLst>
                                        </p:cTn>
                                        <p:tgtEl>
                                          <p:spTgt spid="96274"/>
                                        </p:tgtEl>
                                      </p:cBhvr>
                                    </p:animEffect>
                                    <p:anim calcmode="lin" valueType="num">
                                      <p:cBhvr>
                                        <p:cTn id="40" dur="1822" tmFilter="0,0; 0.14,0.36; 0.43,0.73; 0.71,0.91; 1.0,1.0">
                                          <p:stCondLst>
                                            <p:cond delay="0"/>
                                          </p:stCondLst>
                                        </p:cTn>
                                        <p:tgtEl>
                                          <p:spTgt spid="9627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9627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9627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9627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96274"/>
                                        </p:tgtEl>
                                        <p:attrNameLst>
                                          <p:attrName>ppt_y</p:attrName>
                                        </p:attrNameLst>
                                      </p:cBhvr>
                                      <p:tavLst>
                                        <p:tav tm="0" fmla="#ppt_y-sin(pi*$)/81">
                                          <p:val>
                                            <p:fltVal val="0"/>
                                          </p:val>
                                        </p:tav>
                                        <p:tav tm="100000">
                                          <p:val>
                                            <p:fltVal val="1"/>
                                          </p:val>
                                        </p:tav>
                                      </p:tavLst>
                                    </p:anim>
                                    <p:animScale>
                                      <p:cBhvr>
                                        <p:cTn id="45" dur="26">
                                          <p:stCondLst>
                                            <p:cond delay="650"/>
                                          </p:stCondLst>
                                        </p:cTn>
                                        <p:tgtEl>
                                          <p:spTgt spid="96274"/>
                                        </p:tgtEl>
                                      </p:cBhvr>
                                      <p:to x="100000" y="60000"/>
                                    </p:animScale>
                                    <p:animScale>
                                      <p:cBhvr>
                                        <p:cTn id="46" dur="166" decel="50000">
                                          <p:stCondLst>
                                            <p:cond delay="676"/>
                                          </p:stCondLst>
                                        </p:cTn>
                                        <p:tgtEl>
                                          <p:spTgt spid="96274"/>
                                        </p:tgtEl>
                                      </p:cBhvr>
                                      <p:to x="100000" y="100000"/>
                                    </p:animScale>
                                    <p:animScale>
                                      <p:cBhvr>
                                        <p:cTn id="47" dur="26">
                                          <p:stCondLst>
                                            <p:cond delay="1312"/>
                                          </p:stCondLst>
                                        </p:cTn>
                                        <p:tgtEl>
                                          <p:spTgt spid="96274"/>
                                        </p:tgtEl>
                                      </p:cBhvr>
                                      <p:to x="100000" y="80000"/>
                                    </p:animScale>
                                    <p:animScale>
                                      <p:cBhvr>
                                        <p:cTn id="48" dur="166" decel="50000">
                                          <p:stCondLst>
                                            <p:cond delay="1338"/>
                                          </p:stCondLst>
                                        </p:cTn>
                                        <p:tgtEl>
                                          <p:spTgt spid="96274"/>
                                        </p:tgtEl>
                                      </p:cBhvr>
                                      <p:to x="100000" y="100000"/>
                                    </p:animScale>
                                    <p:animScale>
                                      <p:cBhvr>
                                        <p:cTn id="49" dur="26">
                                          <p:stCondLst>
                                            <p:cond delay="1642"/>
                                          </p:stCondLst>
                                        </p:cTn>
                                        <p:tgtEl>
                                          <p:spTgt spid="96274"/>
                                        </p:tgtEl>
                                      </p:cBhvr>
                                      <p:to x="100000" y="90000"/>
                                    </p:animScale>
                                    <p:animScale>
                                      <p:cBhvr>
                                        <p:cTn id="50" dur="166" decel="50000">
                                          <p:stCondLst>
                                            <p:cond delay="1668"/>
                                          </p:stCondLst>
                                        </p:cTn>
                                        <p:tgtEl>
                                          <p:spTgt spid="96274"/>
                                        </p:tgtEl>
                                      </p:cBhvr>
                                      <p:to x="100000" y="100000"/>
                                    </p:animScale>
                                    <p:animScale>
                                      <p:cBhvr>
                                        <p:cTn id="51" dur="26">
                                          <p:stCondLst>
                                            <p:cond delay="1808"/>
                                          </p:stCondLst>
                                        </p:cTn>
                                        <p:tgtEl>
                                          <p:spTgt spid="96274"/>
                                        </p:tgtEl>
                                      </p:cBhvr>
                                      <p:to x="100000" y="95000"/>
                                    </p:animScale>
                                    <p:animScale>
                                      <p:cBhvr>
                                        <p:cTn id="52" dur="166" decel="50000">
                                          <p:stCondLst>
                                            <p:cond delay="1834"/>
                                          </p:stCondLst>
                                        </p:cTn>
                                        <p:tgtEl>
                                          <p:spTgt spid="96274"/>
                                        </p:tgtEl>
                                      </p:cBhvr>
                                      <p:to x="100000" y="100000"/>
                                    </p:animScale>
                                  </p:childTnLst>
                                  <p:subTnLst>
                                    <p:audio>
                                      <p:cMediaNode>
                                        <p:cTn display="0" masterRel="sameClick">
                                          <p:stCondLst>
                                            <p:cond evt="begin" delay="0">
                                              <p:tn val="37"/>
                                            </p:cond>
                                          </p:stCondLst>
                                          <p:endCondLst>
                                            <p:cond evt="onStopAudio" delay="0">
                                              <p:tgtEl>
                                                <p:sldTgt/>
                                              </p:tgtEl>
                                            </p:cond>
                                          </p:endCondLst>
                                        </p:cTn>
                                        <p:tgtEl>
                                          <p:sndTgt r:embed="rId5" name="boing.wav"/>
                                        </p:tgtEl>
                                      </p:cMediaNode>
                                    </p:audio>
                                  </p:subTnLst>
                                </p:cTn>
                              </p:par>
                            </p:childTnLst>
                          </p:cTn>
                        </p:par>
                        <p:par>
                          <p:cTn id="53" fill="hold" nodeType="afterGroup">
                            <p:stCondLst>
                              <p:cond delay="2500"/>
                            </p:stCondLst>
                            <p:childTnLst>
                              <p:par>
                                <p:cTn id="54" presetID="26" presetClass="entr" presetSubtype="0" fill="hold" nodeType="afterEffect">
                                  <p:stCondLst>
                                    <p:cond delay="0"/>
                                  </p:stCondLst>
                                  <p:childTnLst>
                                    <p:set>
                                      <p:cBhvr>
                                        <p:cTn id="55" dur="1" fill="hold">
                                          <p:stCondLst>
                                            <p:cond delay="0"/>
                                          </p:stCondLst>
                                        </p:cTn>
                                        <p:tgtEl>
                                          <p:spTgt spid="96275"/>
                                        </p:tgtEl>
                                        <p:attrNameLst>
                                          <p:attrName>style.visibility</p:attrName>
                                        </p:attrNameLst>
                                      </p:cBhvr>
                                      <p:to>
                                        <p:strVal val="visible"/>
                                      </p:to>
                                    </p:set>
                                    <p:animEffect transition="in" filter="wipe(down)">
                                      <p:cBhvr>
                                        <p:cTn id="56" dur="580">
                                          <p:stCondLst>
                                            <p:cond delay="0"/>
                                          </p:stCondLst>
                                        </p:cTn>
                                        <p:tgtEl>
                                          <p:spTgt spid="96275"/>
                                        </p:tgtEl>
                                      </p:cBhvr>
                                    </p:animEffect>
                                    <p:anim calcmode="lin" valueType="num">
                                      <p:cBhvr>
                                        <p:cTn id="57" dur="1822" tmFilter="0,0; 0.14,0.36; 0.43,0.73; 0.71,0.91; 1.0,1.0">
                                          <p:stCondLst>
                                            <p:cond delay="0"/>
                                          </p:stCondLst>
                                        </p:cTn>
                                        <p:tgtEl>
                                          <p:spTgt spid="96275"/>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96275"/>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96275"/>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96275"/>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96275"/>
                                        </p:tgtEl>
                                        <p:attrNameLst>
                                          <p:attrName>ppt_y</p:attrName>
                                        </p:attrNameLst>
                                      </p:cBhvr>
                                      <p:tavLst>
                                        <p:tav tm="0" fmla="#ppt_y-sin(pi*$)/81">
                                          <p:val>
                                            <p:fltVal val="0"/>
                                          </p:val>
                                        </p:tav>
                                        <p:tav tm="100000">
                                          <p:val>
                                            <p:fltVal val="1"/>
                                          </p:val>
                                        </p:tav>
                                      </p:tavLst>
                                    </p:anim>
                                    <p:animScale>
                                      <p:cBhvr>
                                        <p:cTn id="62" dur="26">
                                          <p:stCondLst>
                                            <p:cond delay="650"/>
                                          </p:stCondLst>
                                        </p:cTn>
                                        <p:tgtEl>
                                          <p:spTgt spid="96275"/>
                                        </p:tgtEl>
                                      </p:cBhvr>
                                      <p:to x="100000" y="60000"/>
                                    </p:animScale>
                                    <p:animScale>
                                      <p:cBhvr>
                                        <p:cTn id="63" dur="166" decel="50000">
                                          <p:stCondLst>
                                            <p:cond delay="676"/>
                                          </p:stCondLst>
                                        </p:cTn>
                                        <p:tgtEl>
                                          <p:spTgt spid="96275"/>
                                        </p:tgtEl>
                                      </p:cBhvr>
                                      <p:to x="100000" y="100000"/>
                                    </p:animScale>
                                    <p:animScale>
                                      <p:cBhvr>
                                        <p:cTn id="64" dur="26">
                                          <p:stCondLst>
                                            <p:cond delay="1312"/>
                                          </p:stCondLst>
                                        </p:cTn>
                                        <p:tgtEl>
                                          <p:spTgt spid="96275"/>
                                        </p:tgtEl>
                                      </p:cBhvr>
                                      <p:to x="100000" y="80000"/>
                                    </p:animScale>
                                    <p:animScale>
                                      <p:cBhvr>
                                        <p:cTn id="65" dur="166" decel="50000">
                                          <p:stCondLst>
                                            <p:cond delay="1338"/>
                                          </p:stCondLst>
                                        </p:cTn>
                                        <p:tgtEl>
                                          <p:spTgt spid="96275"/>
                                        </p:tgtEl>
                                      </p:cBhvr>
                                      <p:to x="100000" y="100000"/>
                                    </p:animScale>
                                    <p:animScale>
                                      <p:cBhvr>
                                        <p:cTn id="66" dur="26">
                                          <p:stCondLst>
                                            <p:cond delay="1642"/>
                                          </p:stCondLst>
                                        </p:cTn>
                                        <p:tgtEl>
                                          <p:spTgt spid="96275"/>
                                        </p:tgtEl>
                                      </p:cBhvr>
                                      <p:to x="100000" y="90000"/>
                                    </p:animScale>
                                    <p:animScale>
                                      <p:cBhvr>
                                        <p:cTn id="67" dur="166" decel="50000">
                                          <p:stCondLst>
                                            <p:cond delay="1668"/>
                                          </p:stCondLst>
                                        </p:cTn>
                                        <p:tgtEl>
                                          <p:spTgt spid="96275"/>
                                        </p:tgtEl>
                                      </p:cBhvr>
                                      <p:to x="100000" y="100000"/>
                                    </p:animScale>
                                    <p:animScale>
                                      <p:cBhvr>
                                        <p:cTn id="68" dur="26">
                                          <p:stCondLst>
                                            <p:cond delay="1808"/>
                                          </p:stCondLst>
                                        </p:cTn>
                                        <p:tgtEl>
                                          <p:spTgt spid="96275"/>
                                        </p:tgtEl>
                                      </p:cBhvr>
                                      <p:to x="100000" y="95000"/>
                                    </p:animScale>
                                    <p:animScale>
                                      <p:cBhvr>
                                        <p:cTn id="69" dur="166" decel="50000">
                                          <p:stCondLst>
                                            <p:cond delay="1834"/>
                                          </p:stCondLst>
                                        </p:cTn>
                                        <p:tgtEl>
                                          <p:spTgt spid="96275"/>
                                        </p:tgtEl>
                                      </p:cBhvr>
                                      <p:to x="100000" y="100000"/>
                                    </p:animScale>
                                  </p:childTnLst>
                                  <p:subTnLst>
                                    <p:audio>
                                      <p:cMediaNode>
                                        <p:cTn display="0" masterRel="sameClick">
                                          <p:stCondLst>
                                            <p:cond evt="begin" delay="0">
                                              <p:tn val="54"/>
                                            </p:cond>
                                          </p:stCondLst>
                                          <p:endCondLst>
                                            <p:cond evt="onStopAudio" delay="0">
                                              <p:tgtEl>
                                                <p:sldTgt/>
                                              </p:tgtEl>
                                            </p:cond>
                                          </p:endCondLst>
                                        </p:cTn>
                                        <p:tgtEl>
                                          <p:sndTgt r:embed="rId5" name="boing.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nodeType="click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wipe(left)">
                                      <p:cBhvr>
                                        <p:cTn id="74" dur="500"/>
                                        <p:tgtEl>
                                          <p:spTgt spid="5"/>
                                        </p:tgtEl>
                                      </p:cBhvr>
                                    </p:animEffect>
                                  </p:childTnLst>
                                  <p:subTnLst>
                                    <p:audio>
                                      <p:cMediaNode>
                                        <p:cTn display="0" masterRel="sameClick">
                                          <p:stCondLst>
                                            <p:cond evt="begin" delay="0">
                                              <p:tn val="72"/>
                                            </p:cond>
                                          </p:stCondLst>
                                          <p:endCondLst>
                                            <p:cond evt="onStopAudio" delay="0">
                                              <p:tgtEl>
                                                <p:sldTgt/>
                                              </p:tgtEl>
                                            </p:cond>
                                          </p:endCondLst>
                                        </p:cTn>
                                        <p:tgtEl>
                                          <p:sndTgt r:embed="rId6" name="camera.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96258">
                                            <p:txEl>
                                              <p:pRg st="3" end="3"/>
                                            </p:txEl>
                                          </p:spTgt>
                                        </p:tgtEl>
                                        <p:attrNameLst>
                                          <p:attrName>style.visibility</p:attrName>
                                        </p:attrNameLst>
                                      </p:cBhvr>
                                      <p:to>
                                        <p:strVal val="visible"/>
                                      </p:to>
                                    </p:set>
                                    <p:anim calcmode="lin" valueType="num">
                                      <p:cBhvr additive="base">
                                        <p:cTn id="79" dur="500" fill="hold"/>
                                        <p:tgtEl>
                                          <p:spTgt spid="96258">
                                            <p:txEl>
                                              <p:pRg st="3" end="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9625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repeatCount="indefinite" fill="hold" nodeType="clickEffect">
                                  <p:stCondLst>
                                    <p:cond delay="0"/>
                                  </p:stCondLst>
                                  <p:childTnLst>
                                    <p:set>
                                      <p:cBhvr>
                                        <p:cTn id="84" dur="1" fill="hold">
                                          <p:stCondLst>
                                            <p:cond delay="0"/>
                                          </p:stCondLst>
                                        </p:cTn>
                                        <p:tgtEl>
                                          <p:spTgt spid="3"/>
                                        </p:tgtEl>
                                        <p:attrNameLst>
                                          <p:attrName>style.visibility</p:attrName>
                                        </p:attrNameLst>
                                      </p:cBhvr>
                                      <p:to>
                                        <p:strVal val="visible"/>
                                      </p:to>
                                    </p:set>
                                    <p:anim calcmode="lin" valueType="num">
                                      <p:cBhvr additive="base">
                                        <p:cTn id="85" dur="2000" fill="hold"/>
                                        <p:tgtEl>
                                          <p:spTgt spid="3"/>
                                        </p:tgtEl>
                                        <p:attrNameLst>
                                          <p:attrName>ppt_x</p:attrName>
                                        </p:attrNameLst>
                                      </p:cBhvr>
                                      <p:tavLst>
                                        <p:tav tm="0">
                                          <p:val>
                                            <p:strVal val="0-#ppt_w/2"/>
                                          </p:val>
                                        </p:tav>
                                        <p:tav tm="100000">
                                          <p:val>
                                            <p:strVal val="#ppt_x"/>
                                          </p:val>
                                        </p:tav>
                                      </p:tavLst>
                                    </p:anim>
                                    <p:anim calcmode="lin" valueType="num">
                                      <p:cBhvr additive="base">
                                        <p:cTn id="86" dur="20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7" name="Bell, train.wav"/>
                                        </p:tgtEl>
                                      </p:cMediaNode>
                                    </p:audio>
                                  </p:subTnLst>
                                </p:cTn>
                              </p:par>
                            </p:childTnLst>
                          </p:cTn>
                        </p:par>
                        <p:par>
                          <p:cTn id="87" fill="hold" nodeType="afterGroup">
                            <p:stCondLst>
                              <p:cond delay="2000"/>
                            </p:stCondLst>
                            <p:childTnLst>
                              <p:par>
                                <p:cTn id="88" presetID="63" presetClass="path" presetSubtype="0" repeatCount="indefinite" fill="hold" nodeType="afterEffect">
                                  <p:stCondLst>
                                    <p:cond delay="0"/>
                                  </p:stCondLst>
                                  <p:childTnLst>
                                    <p:animMotion origin="layout" path="M 1.66667E-6 -1.11111E-6 L 0.7066 -1.11111E-6 " pathEditMode="relative" rAng="0" ptsTypes="AA">
                                      <p:cBhvr>
                                        <p:cTn id="89" dur="5000" fill="hold"/>
                                        <p:tgtEl>
                                          <p:spTgt spid="3"/>
                                        </p:tgtEl>
                                        <p:attrNameLst>
                                          <p:attrName>ppt_x</p:attrName>
                                          <p:attrName>ppt_y</p:attrName>
                                        </p:attrNameLst>
                                      </p:cBhvr>
                                      <p:rCtr x="353" y="0"/>
                                    </p:animMotion>
                                  </p:childTnLst>
                                  <p:subTnLst>
                                    <p:audio>
                                      <p:cMediaNode>
                                        <p:cTn display="0" masterRel="sameClick">
                                          <p:stCondLst>
                                            <p:cond evt="begin" delay="0">
                                              <p:tn val="88"/>
                                            </p:cond>
                                          </p:stCondLst>
                                          <p:endCondLst>
                                            <p:cond evt="onStopAudio" delay="0">
                                              <p:tgtEl>
                                                <p:sldTgt/>
                                              </p:tgtEl>
                                            </p:cond>
                                          </p:endCondLst>
                                        </p:cTn>
                                        <p:tgtEl>
                                          <p:sndTgt r:embed="rId7" name="Bell, tra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8"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758950" y="4167188"/>
            <a:ext cx="5434013" cy="2138362"/>
          </a:xfrm>
          <a:prstGeom prst="rect">
            <a:avLst/>
          </a:prstGeom>
          <a:ln>
            <a:noFill/>
          </a:ln>
          <a:effectLst>
            <a:outerShdw blurRad="292100" dist="139700" dir="2700000" algn="tl" rotWithShape="0">
              <a:srgbClr val="333333">
                <a:alpha val="65000"/>
              </a:srgbClr>
            </a:outerShdw>
          </a:effectLst>
        </p:spPr>
      </p:pic>
      <p:sp>
        <p:nvSpPr>
          <p:cNvPr id="29699" name="Rectangle 5" descr="Stationery"/>
          <p:cNvSpPr>
            <a:spLocks noChangeArrowheads="1"/>
          </p:cNvSpPr>
          <p:nvPr/>
        </p:nvSpPr>
        <p:spPr bwMode="auto">
          <a:xfrm>
            <a:off x="0" y="6378575"/>
            <a:ext cx="9144000" cy="479425"/>
          </a:xfrm>
          <a:prstGeom prst="rect">
            <a:avLst/>
          </a:prstGeom>
          <a:blipFill dpi="0" rotWithShape="1">
            <a:blip r:embed="rId8" cstate="print"/>
            <a:srcRect/>
            <a:tile tx="0" ty="0" sx="100000" sy="100000" flip="none" algn="tl"/>
          </a:blipFill>
          <a:ln w="9525">
            <a:noFill/>
            <a:miter lim="800000"/>
            <a:headEnd/>
            <a:tailEnd/>
          </a:ln>
        </p:spPr>
        <p:txBody>
          <a:bodyPr wrap="none" anchor="ctr"/>
          <a:lstStyle/>
          <a:p>
            <a:endParaRPr lang="en-US" altLang="en-US"/>
          </a:p>
        </p:txBody>
      </p:sp>
      <p:grpSp>
        <p:nvGrpSpPr>
          <p:cNvPr id="29700" name="Group 6"/>
          <p:cNvGrpSpPr>
            <a:grpSpLocks/>
          </p:cNvGrpSpPr>
          <p:nvPr/>
        </p:nvGrpSpPr>
        <p:grpSpPr bwMode="auto">
          <a:xfrm>
            <a:off x="0" y="6265863"/>
            <a:ext cx="9144000" cy="158750"/>
            <a:chOff x="0" y="3779"/>
            <a:chExt cx="5754" cy="100"/>
          </a:xfrm>
        </p:grpSpPr>
        <p:pic>
          <p:nvPicPr>
            <p:cNvPr id="29721" name="Picture 7"/>
            <p:cNvPicPr>
              <a:picLocks noChangeAspect="1" noChangeArrowheads="1"/>
            </p:cNvPicPr>
            <p:nvPr/>
          </p:nvPicPr>
          <p:blipFill>
            <a:blip r:embed="rId9" cstate="print"/>
            <a:srcRect/>
            <a:stretch>
              <a:fillRect/>
            </a:stretch>
          </p:blipFill>
          <p:spPr bwMode="auto">
            <a:xfrm>
              <a:off x="0" y="3780"/>
              <a:ext cx="2027" cy="99"/>
            </a:xfrm>
            <a:prstGeom prst="rect">
              <a:avLst/>
            </a:prstGeom>
            <a:noFill/>
            <a:ln w="9525">
              <a:noFill/>
              <a:miter lim="800000"/>
              <a:headEnd/>
              <a:tailEnd/>
            </a:ln>
          </p:spPr>
        </p:pic>
        <p:pic>
          <p:nvPicPr>
            <p:cNvPr id="29722" name="Picture 8"/>
            <p:cNvPicPr>
              <a:picLocks noChangeAspect="1" noChangeArrowheads="1"/>
            </p:cNvPicPr>
            <p:nvPr/>
          </p:nvPicPr>
          <p:blipFill>
            <a:blip r:embed="rId9" cstate="print"/>
            <a:srcRect/>
            <a:stretch>
              <a:fillRect/>
            </a:stretch>
          </p:blipFill>
          <p:spPr bwMode="auto">
            <a:xfrm>
              <a:off x="2020" y="3780"/>
              <a:ext cx="2027" cy="99"/>
            </a:xfrm>
            <a:prstGeom prst="rect">
              <a:avLst/>
            </a:prstGeom>
            <a:noFill/>
            <a:ln w="9525">
              <a:noFill/>
              <a:miter lim="800000"/>
              <a:headEnd/>
              <a:tailEnd/>
            </a:ln>
          </p:spPr>
        </p:pic>
        <p:pic>
          <p:nvPicPr>
            <p:cNvPr id="29723" name="Picture 9"/>
            <p:cNvPicPr>
              <a:picLocks noChangeAspect="1" noChangeArrowheads="1"/>
            </p:cNvPicPr>
            <p:nvPr/>
          </p:nvPicPr>
          <p:blipFill>
            <a:blip r:embed="rId9" cstate="print"/>
            <a:srcRect r="15590"/>
            <a:stretch>
              <a:fillRect/>
            </a:stretch>
          </p:blipFill>
          <p:spPr bwMode="auto">
            <a:xfrm>
              <a:off x="4043" y="3779"/>
              <a:ext cx="1711" cy="99"/>
            </a:xfrm>
            <a:prstGeom prst="rect">
              <a:avLst/>
            </a:prstGeom>
            <a:noFill/>
            <a:ln w="9525">
              <a:noFill/>
              <a:miter lim="800000"/>
              <a:headEnd/>
              <a:tailEnd/>
            </a:ln>
          </p:spPr>
        </p:pic>
      </p:grpSp>
      <p:grpSp>
        <p:nvGrpSpPr>
          <p:cNvPr id="3" name="Group 10"/>
          <p:cNvGrpSpPr>
            <a:grpSpLocks/>
          </p:cNvGrpSpPr>
          <p:nvPr/>
        </p:nvGrpSpPr>
        <p:grpSpPr bwMode="auto">
          <a:xfrm>
            <a:off x="-3386138" y="4294188"/>
            <a:ext cx="5054601" cy="2024062"/>
            <a:chOff x="-2133" y="2705"/>
            <a:chExt cx="3184" cy="1275"/>
          </a:xfrm>
        </p:grpSpPr>
        <p:sp>
          <p:nvSpPr>
            <p:cNvPr id="29717" name="Line 11"/>
            <p:cNvSpPr>
              <a:spLocks noChangeShapeType="1"/>
            </p:cNvSpPr>
            <p:nvPr/>
          </p:nvSpPr>
          <p:spPr bwMode="auto">
            <a:xfrm flipH="1">
              <a:off x="465" y="3013"/>
              <a:ext cx="387" cy="0"/>
            </a:xfrm>
            <a:prstGeom prst="line">
              <a:avLst/>
            </a:prstGeom>
            <a:noFill/>
            <a:ln w="38100">
              <a:solidFill>
                <a:schemeClr val="accent2"/>
              </a:solidFill>
              <a:round/>
              <a:headEnd type="triangle" w="med" len="med"/>
              <a:tailEnd/>
            </a:ln>
          </p:spPr>
          <p:txBody>
            <a:bodyPr/>
            <a:lstStyle/>
            <a:p>
              <a:endParaRPr lang="en-US"/>
            </a:p>
          </p:txBody>
        </p:sp>
        <p:pic>
          <p:nvPicPr>
            <p:cNvPr id="98316" name="Picture 12"/>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133" y="2705"/>
              <a:ext cx="3161" cy="1275"/>
            </a:xfrm>
            <a:prstGeom prst="rect">
              <a:avLst/>
            </a:prstGeom>
            <a:ln>
              <a:noFill/>
            </a:ln>
            <a:effectLst>
              <a:outerShdw blurRad="292100" dist="139700" dir="2700000" algn="tl" rotWithShape="0">
                <a:srgbClr val="333333">
                  <a:alpha val="65000"/>
                </a:srgbClr>
              </a:outerShdw>
            </a:effectLst>
          </p:spPr>
        </p:pic>
        <p:sp>
          <p:nvSpPr>
            <p:cNvPr id="29719" name="Text Box 13"/>
            <p:cNvSpPr txBox="1">
              <a:spLocks noChangeArrowheads="1"/>
            </p:cNvSpPr>
            <p:nvPr/>
          </p:nvSpPr>
          <p:spPr bwMode="auto">
            <a:xfrm>
              <a:off x="828" y="2830"/>
              <a:ext cx="223" cy="288"/>
            </a:xfrm>
            <a:prstGeom prst="rect">
              <a:avLst/>
            </a:prstGeom>
            <a:noFill/>
            <a:ln w="9525">
              <a:noFill/>
              <a:miter lim="800000"/>
              <a:headEnd/>
              <a:tailEnd/>
            </a:ln>
          </p:spPr>
          <p:txBody>
            <a:bodyPr wrap="none">
              <a:spAutoFit/>
            </a:bodyPr>
            <a:lstStyle/>
            <a:p>
              <a:r>
                <a:rPr lang="en-US" altLang="en-US" b="1">
                  <a:solidFill>
                    <a:schemeClr val="accent2"/>
                  </a:solidFill>
                </a:rPr>
                <a:t>v</a:t>
              </a:r>
            </a:p>
          </p:txBody>
        </p:sp>
        <p:sp>
          <p:nvSpPr>
            <p:cNvPr id="29720" name="Text Box 14"/>
            <p:cNvSpPr txBox="1">
              <a:spLocks noChangeArrowheads="1"/>
            </p:cNvSpPr>
            <p:nvPr/>
          </p:nvSpPr>
          <p:spPr bwMode="auto">
            <a:xfrm>
              <a:off x="397" y="2953"/>
              <a:ext cx="443" cy="288"/>
            </a:xfrm>
            <a:prstGeom prst="rect">
              <a:avLst/>
            </a:prstGeom>
            <a:noFill/>
            <a:ln w="9525">
              <a:noFill/>
              <a:miter lim="800000"/>
              <a:headEnd/>
              <a:tailEnd/>
            </a:ln>
          </p:spPr>
          <p:txBody>
            <a:bodyPr wrap="none">
              <a:spAutoFit/>
            </a:bodyPr>
            <a:lstStyle/>
            <a:p>
              <a:r>
                <a:rPr lang="en-US" altLang="en-US"/>
                <a:t>(S</a:t>
              </a:r>
              <a:r>
                <a:rPr lang="en-US" altLang="en-US" baseline="-25000"/>
                <a:t>0</a:t>
              </a:r>
              <a:r>
                <a:rPr lang="en-US" altLang="en-US"/>
                <a:t>)</a:t>
              </a:r>
            </a:p>
          </p:txBody>
        </p:sp>
      </p:grpSp>
      <p:grpSp>
        <p:nvGrpSpPr>
          <p:cNvPr id="29702" name="Group 15"/>
          <p:cNvGrpSpPr>
            <a:grpSpLocks/>
          </p:cNvGrpSpPr>
          <p:nvPr/>
        </p:nvGrpSpPr>
        <p:grpSpPr bwMode="auto">
          <a:xfrm>
            <a:off x="7467600" y="5059363"/>
            <a:ext cx="995363" cy="1885950"/>
            <a:chOff x="4772" y="2194"/>
            <a:chExt cx="627" cy="1188"/>
          </a:xfrm>
        </p:grpSpPr>
        <p:pic>
          <p:nvPicPr>
            <p:cNvPr id="98320" name="Picture 16"/>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flipH="1">
              <a:off x="4772" y="2450"/>
              <a:ext cx="627" cy="932"/>
            </a:xfrm>
            <a:prstGeom prst="rect">
              <a:avLst/>
            </a:prstGeom>
            <a:ln>
              <a:noFill/>
            </a:ln>
            <a:effectLst>
              <a:outerShdw blurRad="292100" dist="139700" dir="2700000" algn="tl" rotWithShape="0">
                <a:srgbClr val="333333">
                  <a:alpha val="65000"/>
                </a:srgbClr>
              </a:outerShdw>
            </a:effectLst>
          </p:spPr>
        </p:pic>
        <p:sp>
          <p:nvSpPr>
            <p:cNvPr id="29716" name="Text Box 17"/>
            <p:cNvSpPr txBox="1">
              <a:spLocks noChangeArrowheads="1"/>
            </p:cNvSpPr>
            <p:nvPr/>
          </p:nvSpPr>
          <p:spPr bwMode="auto">
            <a:xfrm>
              <a:off x="5011" y="2194"/>
              <a:ext cx="372" cy="288"/>
            </a:xfrm>
            <a:prstGeom prst="rect">
              <a:avLst/>
            </a:prstGeom>
            <a:noFill/>
            <a:ln w="9525">
              <a:noFill/>
              <a:miter lim="800000"/>
              <a:headEnd/>
              <a:tailEnd/>
            </a:ln>
          </p:spPr>
          <p:txBody>
            <a:bodyPr wrap="none">
              <a:spAutoFit/>
            </a:bodyPr>
            <a:lstStyle/>
            <a:p>
              <a:r>
                <a:rPr lang="en-US" altLang="en-US"/>
                <a:t>(S)</a:t>
              </a:r>
            </a:p>
          </p:txBody>
        </p:sp>
      </p:grpSp>
      <p:pic>
        <p:nvPicPr>
          <p:cNvPr id="98322" name="Picture 18" descr="Traffic%20Cone"/>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1568450" y="6118225"/>
            <a:ext cx="469900" cy="676275"/>
          </a:xfrm>
          <a:prstGeom prst="rect">
            <a:avLst/>
          </a:prstGeom>
          <a:ln>
            <a:noFill/>
          </a:ln>
          <a:effectLst>
            <a:outerShdw blurRad="292100" dist="139700" dir="2700000" algn="tl" rotWithShape="0">
              <a:srgbClr val="333333">
                <a:alpha val="65000"/>
              </a:srgbClr>
            </a:outerShdw>
          </a:effectLst>
        </p:spPr>
      </p:pic>
      <p:pic>
        <p:nvPicPr>
          <p:cNvPr id="98323" name="Picture 19" descr="Traffic%20Cone"/>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6403975" y="6118225"/>
            <a:ext cx="469900" cy="676275"/>
          </a:xfrm>
          <a:prstGeom prst="rect">
            <a:avLst/>
          </a:prstGeom>
          <a:ln>
            <a:noFill/>
          </a:ln>
          <a:effectLst>
            <a:outerShdw blurRad="292100" dist="139700" dir="2700000" algn="tl" rotWithShape="0">
              <a:srgbClr val="333333">
                <a:alpha val="65000"/>
              </a:srgbClr>
            </a:outerShdw>
          </a:effectLst>
        </p:spPr>
      </p:pic>
      <p:grpSp>
        <p:nvGrpSpPr>
          <p:cNvPr id="29705" name="Group 20"/>
          <p:cNvGrpSpPr>
            <a:grpSpLocks/>
          </p:cNvGrpSpPr>
          <p:nvPr/>
        </p:nvGrpSpPr>
        <p:grpSpPr bwMode="auto">
          <a:xfrm>
            <a:off x="1770063" y="6326188"/>
            <a:ext cx="4838700" cy="481012"/>
            <a:chOff x="1228" y="4001"/>
            <a:chExt cx="2905" cy="303"/>
          </a:xfrm>
        </p:grpSpPr>
        <p:sp>
          <p:nvSpPr>
            <p:cNvPr id="29710" name="Line 21"/>
            <p:cNvSpPr>
              <a:spLocks noChangeShapeType="1"/>
            </p:cNvSpPr>
            <p:nvPr/>
          </p:nvSpPr>
          <p:spPr bwMode="auto">
            <a:xfrm>
              <a:off x="1228" y="4046"/>
              <a:ext cx="0" cy="258"/>
            </a:xfrm>
            <a:prstGeom prst="line">
              <a:avLst/>
            </a:prstGeom>
            <a:noFill/>
            <a:ln w="9525">
              <a:solidFill>
                <a:schemeClr val="tx1"/>
              </a:solidFill>
              <a:round/>
              <a:headEnd/>
              <a:tailEnd/>
            </a:ln>
          </p:spPr>
          <p:txBody>
            <a:bodyPr/>
            <a:lstStyle/>
            <a:p>
              <a:endParaRPr lang="en-US"/>
            </a:p>
          </p:txBody>
        </p:sp>
        <p:sp>
          <p:nvSpPr>
            <p:cNvPr id="29711" name="Line 22"/>
            <p:cNvSpPr>
              <a:spLocks noChangeShapeType="1"/>
            </p:cNvSpPr>
            <p:nvPr/>
          </p:nvSpPr>
          <p:spPr bwMode="auto">
            <a:xfrm>
              <a:off x="4133" y="4046"/>
              <a:ext cx="0" cy="258"/>
            </a:xfrm>
            <a:prstGeom prst="line">
              <a:avLst/>
            </a:prstGeom>
            <a:noFill/>
            <a:ln w="9525">
              <a:solidFill>
                <a:schemeClr val="tx1"/>
              </a:solidFill>
              <a:round/>
              <a:headEnd/>
              <a:tailEnd/>
            </a:ln>
          </p:spPr>
          <p:txBody>
            <a:bodyPr/>
            <a:lstStyle/>
            <a:p>
              <a:endParaRPr lang="en-US"/>
            </a:p>
          </p:txBody>
        </p:sp>
        <p:sp>
          <p:nvSpPr>
            <p:cNvPr id="29712" name="Line 23"/>
            <p:cNvSpPr>
              <a:spLocks noChangeShapeType="1"/>
            </p:cNvSpPr>
            <p:nvPr/>
          </p:nvSpPr>
          <p:spPr bwMode="auto">
            <a:xfrm>
              <a:off x="1228" y="4168"/>
              <a:ext cx="2903" cy="0"/>
            </a:xfrm>
            <a:prstGeom prst="line">
              <a:avLst/>
            </a:prstGeom>
            <a:noFill/>
            <a:ln w="9525">
              <a:solidFill>
                <a:schemeClr val="tx1"/>
              </a:solidFill>
              <a:round/>
              <a:headEnd type="triangle" w="med" len="med"/>
              <a:tailEnd type="triangle" w="med" len="med"/>
            </a:ln>
          </p:spPr>
          <p:txBody>
            <a:bodyPr/>
            <a:lstStyle/>
            <a:p>
              <a:endParaRPr lang="en-US"/>
            </a:p>
          </p:txBody>
        </p:sp>
        <p:sp>
          <p:nvSpPr>
            <p:cNvPr id="29713" name="Rectangle 24" descr="Stationery"/>
            <p:cNvSpPr>
              <a:spLocks noChangeArrowheads="1"/>
            </p:cNvSpPr>
            <p:nvPr/>
          </p:nvSpPr>
          <p:spPr bwMode="auto">
            <a:xfrm>
              <a:off x="2516" y="4079"/>
              <a:ext cx="212" cy="182"/>
            </a:xfrm>
            <a:prstGeom prst="rect">
              <a:avLst/>
            </a:prstGeom>
            <a:blipFill dpi="0" rotWithShape="1">
              <a:blip r:embed="rId8" cstate="print"/>
              <a:srcRect/>
              <a:tile tx="0" ty="0" sx="100000" sy="100000" flip="none" algn="tl"/>
            </a:blipFill>
            <a:ln w="9525">
              <a:noFill/>
              <a:miter lim="800000"/>
              <a:headEnd/>
              <a:tailEnd/>
            </a:ln>
          </p:spPr>
          <p:txBody>
            <a:bodyPr wrap="none" anchor="ctr"/>
            <a:lstStyle/>
            <a:p>
              <a:endParaRPr lang="en-US" altLang="en-US"/>
            </a:p>
          </p:txBody>
        </p:sp>
        <p:sp>
          <p:nvSpPr>
            <p:cNvPr id="29714" name="Text Box 25"/>
            <p:cNvSpPr txBox="1">
              <a:spLocks noChangeArrowheads="1"/>
            </p:cNvSpPr>
            <p:nvPr/>
          </p:nvSpPr>
          <p:spPr bwMode="auto">
            <a:xfrm>
              <a:off x="2480" y="4001"/>
              <a:ext cx="281" cy="288"/>
            </a:xfrm>
            <a:prstGeom prst="rect">
              <a:avLst/>
            </a:prstGeom>
            <a:noFill/>
            <a:ln w="9525">
              <a:noFill/>
              <a:miter lim="800000"/>
              <a:headEnd/>
              <a:tailEnd/>
            </a:ln>
          </p:spPr>
          <p:txBody>
            <a:bodyPr wrap="none">
              <a:spAutoFit/>
            </a:bodyPr>
            <a:lstStyle/>
            <a:p>
              <a:r>
                <a:rPr lang="en-US" altLang="en-US" i="1"/>
                <a:t>L</a:t>
              </a:r>
              <a:r>
                <a:rPr lang="en-US" altLang="en-US" baseline="-25000"/>
                <a:t>0</a:t>
              </a:r>
              <a:endParaRPr lang="en-US" altLang="en-US" i="1"/>
            </a:p>
          </p:txBody>
        </p:sp>
      </p:grpSp>
      <p:sp>
        <p:nvSpPr>
          <p:cNvPr id="98330" name="Oval 26"/>
          <p:cNvSpPr>
            <a:spLocks noChangeArrowheads="1"/>
          </p:cNvSpPr>
          <p:nvPr/>
        </p:nvSpPr>
        <p:spPr bwMode="auto">
          <a:xfrm>
            <a:off x="1684338" y="5961063"/>
            <a:ext cx="198437" cy="198437"/>
          </a:xfrm>
          <a:prstGeom prst="ellipse">
            <a:avLst/>
          </a:prstGeom>
          <a:solidFill>
            <a:srgbClr val="FF0000"/>
          </a:solidFill>
          <a:ln w="9525">
            <a:solidFill>
              <a:schemeClr val="tx1"/>
            </a:solidFill>
            <a:round/>
            <a:headEnd/>
            <a:tailEnd/>
          </a:ln>
        </p:spPr>
        <p:txBody>
          <a:bodyPr wrap="none" anchor="ctr"/>
          <a:lstStyle/>
          <a:p>
            <a:endParaRPr lang="en-US" altLang="en-US"/>
          </a:p>
        </p:txBody>
      </p:sp>
      <p:sp>
        <p:nvSpPr>
          <p:cNvPr id="98331" name="Oval 27"/>
          <p:cNvSpPr>
            <a:spLocks noChangeArrowheads="1"/>
          </p:cNvSpPr>
          <p:nvPr/>
        </p:nvSpPr>
        <p:spPr bwMode="auto">
          <a:xfrm>
            <a:off x="6516688" y="5940425"/>
            <a:ext cx="198437" cy="198438"/>
          </a:xfrm>
          <a:prstGeom prst="ellipse">
            <a:avLst/>
          </a:prstGeom>
          <a:solidFill>
            <a:schemeClr val="accent2"/>
          </a:solidFill>
          <a:ln w="9525">
            <a:solidFill>
              <a:schemeClr val="tx1"/>
            </a:solidFill>
            <a:round/>
            <a:headEnd/>
            <a:tailEnd/>
          </a:ln>
        </p:spPr>
        <p:txBody>
          <a:bodyPr wrap="none" anchor="ctr"/>
          <a:lstStyle/>
          <a:p>
            <a:endParaRPr lang="en-US" altLang="en-US"/>
          </a:p>
        </p:txBody>
      </p:sp>
      <p:sp>
        <p:nvSpPr>
          <p:cNvPr id="29708"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sp>
        <p:nvSpPr>
          <p:cNvPr id="98306" name="Rectangle 2"/>
          <p:cNvSpPr>
            <a:spLocks noChangeArrowheads="1"/>
          </p:cNvSpPr>
          <p:nvPr/>
        </p:nvSpPr>
        <p:spPr bwMode="auto">
          <a:xfrm>
            <a:off x="685800" y="1338263"/>
            <a:ext cx="7772400" cy="2066925"/>
          </a:xfrm>
          <a:prstGeom prst="rect">
            <a:avLst/>
          </a:prstGeom>
          <a:solidFill>
            <a:srgbClr val="EAEAEA"/>
          </a:solidFill>
          <a:ln w="9525">
            <a:noFill/>
            <a:miter lim="800000"/>
            <a:headEnd/>
            <a:tailEnd/>
          </a:ln>
        </p:spPr>
        <p:txBody>
          <a:bodyPr/>
          <a:lstStyle/>
          <a:p>
            <a:r>
              <a:rPr lang="en-US" altLang="en-US" i="1">
                <a:solidFill>
                  <a:srgbClr val="333399"/>
                </a:solidFill>
              </a:rPr>
              <a:t>Length contraction</a:t>
            </a:r>
            <a:r>
              <a:rPr lang="en-US" altLang="en-US" sz="2000">
                <a:solidFill>
                  <a:srgbClr val="000000"/>
                </a:solidFill>
                <a:latin typeface="Courier New" pitchFamily="49" charset="0"/>
                <a:cs typeface="Times New Roman" pitchFamily="18" charset="0"/>
              </a:rPr>
              <a:t>	</a:t>
            </a: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Both parties agree on the velocity </a:t>
            </a:r>
            <a:r>
              <a:rPr lang="en-US" altLang="en-US" i="1">
                <a:solidFill>
                  <a:srgbClr val="000000"/>
                </a:solidFill>
                <a:cs typeface="Times New Roman" pitchFamily="18" charset="0"/>
              </a:rPr>
              <a:t>v</a:t>
            </a:r>
            <a:r>
              <a:rPr lang="en-US" altLang="en-US">
                <a:solidFill>
                  <a:srgbClr val="000000"/>
                </a:solidFill>
                <a:cs typeface="Times New Roman" pitchFamily="18" charset="0"/>
              </a:rPr>
              <a:t> of the train.</a:t>
            </a: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Furthermore, the time between the events (</a:t>
            </a:r>
            <a:r>
              <a:rPr lang="en-US" altLang="en-US">
                <a:solidFill>
                  <a:srgbClr val="FF0000"/>
                </a:solidFill>
                <a:cs typeface="Times New Roman" pitchFamily="18" charset="0"/>
              </a:rPr>
              <a:t>train at first cone</a:t>
            </a:r>
            <a:r>
              <a:rPr lang="en-US" altLang="en-US">
                <a:solidFill>
                  <a:srgbClr val="000000"/>
                </a:solidFill>
                <a:cs typeface="Times New Roman" pitchFamily="18" charset="0"/>
              </a:rPr>
              <a:t>, then </a:t>
            </a:r>
            <a:r>
              <a:rPr lang="en-US" altLang="en-US">
                <a:solidFill>
                  <a:schemeClr val="accent2"/>
                </a:solidFill>
                <a:cs typeface="Times New Roman" pitchFamily="18" charset="0"/>
              </a:rPr>
              <a:t>train at second cone</a:t>
            </a:r>
            <a:r>
              <a:rPr lang="en-US" altLang="en-US">
                <a:solidFill>
                  <a:srgbClr val="000000"/>
                </a:solidFill>
                <a:cs typeface="Times New Roman" pitchFamily="18" charset="0"/>
              </a:rPr>
              <a:t>) can be timed by both parties.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8306">
                                            <p:txEl>
                                              <p:pRg st="1" end="1"/>
                                            </p:txEl>
                                          </p:spTgt>
                                        </p:tgtEl>
                                        <p:attrNameLst>
                                          <p:attrName>style.visibility</p:attrName>
                                        </p:attrNameLst>
                                      </p:cBhvr>
                                      <p:to>
                                        <p:strVal val="visible"/>
                                      </p:to>
                                    </p:set>
                                    <p:anim calcmode="lin" valueType="num">
                                      <p:cBhvr additive="base">
                                        <p:cTn id="7" dur="500" fill="hold"/>
                                        <p:tgtEl>
                                          <p:spTgt spid="9830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8306">
                                            <p:txEl>
                                              <p:pRg st="2" end="2"/>
                                            </p:txEl>
                                          </p:spTgt>
                                        </p:tgtEl>
                                        <p:attrNameLst>
                                          <p:attrName>style.visibility</p:attrName>
                                        </p:attrNameLst>
                                      </p:cBhvr>
                                      <p:to>
                                        <p:strVal val="visible"/>
                                      </p:to>
                                    </p:set>
                                    <p:anim calcmode="lin" valueType="num">
                                      <p:cBhvr additive="base">
                                        <p:cTn id="13" dur="500" fill="hold"/>
                                        <p:tgtEl>
                                          <p:spTgt spid="9830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30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98330"/>
                                        </p:tgtEl>
                                        <p:attrNameLst>
                                          <p:attrName>style.visibility</p:attrName>
                                        </p:attrNameLst>
                                      </p:cBhvr>
                                      <p:to>
                                        <p:strVal val="visible"/>
                                      </p:to>
                                    </p:set>
                                    <p:anim calcmode="lin" valueType="num">
                                      <p:cBhvr>
                                        <p:cTn id="19" dur="500" fill="hold"/>
                                        <p:tgtEl>
                                          <p:spTgt spid="98330"/>
                                        </p:tgtEl>
                                        <p:attrNameLst>
                                          <p:attrName>ppt_w</p:attrName>
                                        </p:attrNameLst>
                                      </p:cBhvr>
                                      <p:tavLst>
                                        <p:tav tm="0">
                                          <p:val>
                                            <p:fltVal val="0"/>
                                          </p:val>
                                        </p:tav>
                                        <p:tav tm="100000">
                                          <p:val>
                                            <p:strVal val="#ppt_w"/>
                                          </p:val>
                                        </p:tav>
                                      </p:tavLst>
                                    </p:anim>
                                    <p:anim calcmode="lin" valueType="num">
                                      <p:cBhvr>
                                        <p:cTn id="20" dur="500" fill="hold"/>
                                        <p:tgtEl>
                                          <p:spTgt spid="98330"/>
                                        </p:tgtEl>
                                        <p:attrNameLst>
                                          <p:attrName>ppt_h</p:attrName>
                                        </p:attrNameLst>
                                      </p:cBhvr>
                                      <p:tavLst>
                                        <p:tav tm="0">
                                          <p:val>
                                            <p:fltVal val="0"/>
                                          </p:val>
                                        </p:tav>
                                        <p:tav tm="100000">
                                          <p:val>
                                            <p:strVal val="#ppt_h"/>
                                          </p:val>
                                        </p:tav>
                                      </p:tavLst>
                                    </p:anim>
                                    <p:animEffect transition="in" filter="fade">
                                      <p:cBhvr>
                                        <p:cTn id="21" dur="500"/>
                                        <p:tgtEl>
                                          <p:spTgt spid="98330"/>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98331"/>
                                        </p:tgtEl>
                                        <p:attrNameLst>
                                          <p:attrName>style.visibility</p:attrName>
                                        </p:attrNameLst>
                                      </p:cBhvr>
                                      <p:to>
                                        <p:strVal val="visible"/>
                                      </p:to>
                                    </p:set>
                                    <p:anim calcmode="lin" valueType="num">
                                      <p:cBhvr>
                                        <p:cTn id="26" dur="500" fill="hold"/>
                                        <p:tgtEl>
                                          <p:spTgt spid="98331"/>
                                        </p:tgtEl>
                                        <p:attrNameLst>
                                          <p:attrName>ppt_w</p:attrName>
                                        </p:attrNameLst>
                                      </p:cBhvr>
                                      <p:tavLst>
                                        <p:tav tm="0">
                                          <p:val>
                                            <p:fltVal val="0"/>
                                          </p:val>
                                        </p:tav>
                                        <p:tav tm="100000">
                                          <p:val>
                                            <p:strVal val="#ppt_w"/>
                                          </p:val>
                                        </p:tav>
                                      </p:tavLst>
                                    </p:anim>
                                    <p:anim calcmode="lin" valueType="num">
                                      <p:cBhvr>
                                        <p:cTn id="27" dur="500" fill="hold"/>
                                        <p:tgtEl>
                                          <p:spTgt spid="98331"/>
                                        </p:tgtEl>
                                        <p:attrNameLst>
                                          <p:attrName>ppt_h</p:attrName>
                                        </p:attrNameLst>
                                      </p:cBhvr>
                                      <p:tavLst>
                                        <p:tav tm="0">
                                          <p:val>
                                            <p:fltVal val="0"/>
                                          </p:val>
                                        </p:tav>
                                        <p:tav tm="100000">
                                          <p:val>
                                            <p:strVal val="#ppt_h"/>
                                          </p:val>
                                        </p:tav>
                                      </p:tavLst>
                                    </p:anim>
                                    <p:animEffect transition="in" filter="fade">
                                      <p:cBhvr>
                                        <p:cTn id="28" dur="500"/>
                                        <p:tgtEl>
                                          <p:spTgt spid="98331"/>
                                        </p:tgtEl>
                                      </p:cBhvr>
                                    </p:animEffect>
                                  </p:childTnLst>
                                  <p:subTnLst>
                                    <p:audio>
                                      <p:cMediaNode>
                                        <p:cTn display="0" masterRel="sameClick">
                                          <p:stCondLst>
                                            <p:cond evt="begin" delay="0">
                                              <p:tn val="24"/>
                                            </p:cond>
                                          </p:stCondLst>
                                          <p:endCondLst>
                                            <p:cond evt="onStopAudio" delay="0">
                                              <p:tgtEl>
                                                <p:sldTgt/>
                                              </p:tgtEl>
                                            </p:cond>
                                          </p:endCondLst>
                                        </p:cTn>
                                        <p:tgtEl>
                                          <p:sndTgt r:embed="rId5" name="cashreg.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2000" fill="hold"/>
                                        <p:tgtEl>
                                          <p:spTgt spid="3"/>
                                        </p:tgtEl>
                                        <p:attrNameLst>
                                          <p:attrName>ppt_x</p:attrName>
                                        </p:attrNameLst>
                                      </p:cBhvr>
                                      <p:tavLst>
                                        <p:tav tm="0">
                                          <p:val>
                                            <p:strVal val="0-#ppt_w/2"/>
                                          </p:val>
                                        </p:tav>
                                        <p:tav tm="100000">
                                          <p:val>
                                            <p:strVal val="#ppt_x"/>
                                          </p:val>
                                        </p:tav>
                                      </p:tavLst>
                                    </p:anim>
                                    <p:anim calcmode="lin" valueType="num">
                                      <p:cBhvr additive="base">
                                        <p:cTn id="34" dur="20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6" name="Bell, train.wav"/>
                                        </p:tgtEl>
                                      </p:cMediaNode>
                                    </p:audio>
                                  </p:subTnLst>
                                </p:cTn>
                              </p:par>
                            </p:childTnLst>
                          </p:cTn>
                        </p:par>
                        <p:par>
                          <p:cTn id="35" fill="hold" nodeType="afterGroup">
                            <p:stCondLst>
                              <p:cond delay="2000"/>
                            </p:stCondLst>
                            <p:childTnLst>
                              <p:par>
                                <p:cTn id="36" presetID="63" presetClass="path" presetSubtype="0" repeatCount="indefinite" fill="hold" nodeType="afterEffect">
                                  <p:stCondLst>
                                    <p:cond delay="0"/>
                                  </p:stCondLst>
                                  <p:childTnLst>
                                    <p:animMotion origin="layout" path="M 1.66667E-6 -1.11111E-6 L 0.7066 -1.11111E-6 " pathEditMode="relative" rAng="0" ptsTypes="AA">
                                      <p:cBhvr>
                                        <p:cTn id="37" dur="5000" fill="hold"/>
                                        <p:tgtEl>
                                          <p:spTgt spid="3"/>
                                        </p:tgtEl>
                                        <p:attrNameLst>
                                          <p:attrName>ppt_x</p:attrName>
                                          <p:attrName>ppt_y</p:attrName>
                                        </p:attrNameLst>
                                      </p:cBhvr>
                                      <p:rCtr x="353" y="0"/>
                                    </p:animMotion>
                                  </p:childTnLst>
                                  <p:subTnLst>
                                    <p:audio>
                                      <p:cMediaNode>
                                        <p:cTn display="0" masterRel="sameClick">
                                          <p:stCondLst>
                                            <p:cond evt="begin" delay="0">
                                              <p:tn val="36"/>
                                            </p:cond>
                                          </p:stCondLst>
                                          <p:endCondLst>
                                            <p:cond evt="onStopAudio" delay="0">
                                              <p:tgtEl>
                                                <p:sldTgt/>
                                              </p:tgtEl>
                                            </p:cond>
                                          </p:endCondLst>
                                        </p:cTn>
                                        <p:tgtEl>
                                          <p:sndTgt r:embed="rId6" name="Bell, tra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30" grpId="0" animBg="1"/>
      <p:bldP spid="983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6"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758950" y="4167188"/>
            <a:ext cx="5434013" cy="2138362"/>
          </a:xfrm>
          <a:prstGeom prst="rect">
            <a:avLst/>
          </a:prstGeom>
          <a:ln>
            <a:noFill/>
          </a:ln>
          <a:effectLst>
            <a:outerShdw blurRad="292100" dist="139700" dir="2700000" algn="tl" rotWithShape="0">
              <a:srgbClr val="333333">
                <a:alpha val="65000"/>
              </a:srgbClr>
            </a:outerShdw>
          </a:effectLst>
        </p:spPr>
      </p:pic>
      <p:sp>
        <p:nvSpPr>
          <p:cNvPr id="30723" name="Rectangle 5" descr="Stationery"/>
          <p:cNvSpPr>
            <a:spLocks noChangeArrowheads="1"/>
          </p:cNvSpPr>
          <p:nvPr/>
        </p:nvSpPr>
        <p:spPr bwMode="auto">
          <a:xfrm>
            <a:off x="0" y="6378575"/>
            <a:ext cx="9144000" cy="479425"/>
          </a:xfrm>
          <a:prstGeom prst="rect">
            <a:avLst/>
          </a:prstGeom>
          <a:blipFill dpi="0" rotWithShape="1">
            <a:blip r:embed="rId7" cstate="print"/>
            <a:srcRect/>
            <a:tile tx="0" ty="0" sx="100000" sy="100000" flip="none" algn="tl"/>
          </a:blipFill>
          <a:ln w="9525">
            <a:noFill/>
            <a:miter lim="800000"/>
            <a:headEnd/>
            <a:tailEnd/>
          </a:ln>
        </p:spPr>
        <p:txBody>
          <a:bodyPr wrap="none" anchor="ctr"/>
          <a:lstStyle/>
          <a:p>
            <a:endParaRPr lang="en-US" altLang="en-US"/>
          </a:p>
        </p:txBody>
      </p:sp>
      <p:grpSp>
        <p:nvGrpSpPr>
          <p:cNvPr id="30724" name="Group 6"/>
          <p:cNvGrpSpPr>
            <a:grpSpLocks/>
          </p:cNvGrpSpPr>
          <p:nvPr/>
        </p:nvGrpSpPr>
        <p:grpSpPr bwMode="auto">
          <a:xfrm>
            <a:off x="0" y="6265863"/>
            <a:ext cx="9144000" cy="158750"/>
            <a:chOff x="0" y="3779"/>
            <a:chExt cx="5754" cy="100"/>
          </a:xfrm>
        </p:grpSpPr>
        <p:pic>
          <p:nvPicPr>
            <p:cNvPr id="30745" name="Picture 7"/>
            <p:cNvPicPr>
              <a:picLocks noChangeAspect="1" noChangeArrowheads="1"/>
            </p:cNvPicPr>
            <p:nvPr/>
          </p:nvPicPr>
          <p:blipFill>
            <a:blip r:embed="rId8" cstate="print"/>
            <a:srcRect/>
            <a:stretch>
              <a:fillRect/>
            </a:stretch>
          </p:blipFill>
          <p:spPr bwMode="auto">
            <a:xfrm>
              <a:off x="0" y="3780"/>
              <a:ext cx="2027" cy="99"/>
            </a:xfrm>
            <a:prstGeom prst="rect">
              <a:avLst/>
            </a:prstGeom>
            <a:noFill/>
            <a:ln w="9525">
              <a:noFill/>
              <a:miter lim="800000"/>
              <a:headEnd/>
              <a:tailEnd/>
            </a:ln>
          </p:spPr>
        </p:pic>
        <p:pic>
          <p:nvPicPr>
            <p:cNvPr id="30746" name="Picture 8"/>
            <p:cNvPicPr>
              <a:picLocks noChangeAspect="1" noChangeArrowheads="1"/>
            </p:cNvPicPr>
            <p:nvPr/>
          </p:nvPicPr>
          <p:blipFill>
            <a:blip r:embed="rId8" cstate="print"/>
            <a:srcRect/>
            <a:stretch>
              <a:fillRect/>
            </a:stretch>
          </p:blipFill>
          <p:spPr bwMode="auto">
            <a:xfrm>
              <a:off x="2020" y="3780"/>
              <a:ext cx="2027" cy="99"/>
            </a:xfrm>
            <a:prstGeom prst="rect">
              <a:avLst/>
            </a:prstGeom>
            <a:noFill/>
            <a:ln w="9525">
              <a:noFill/>
              <a:miter lim="800000"/>
              <a:headEnd/>
              <a:tailEnd/>
            </a:ln>
          </p:spPr>
        </p:pic>
        <p:pic>
          <p:nvPicPr>
            <p:cNvPr id="30747" name="Picture 9"/>
            <p:cNvPicPr>
              <a:picLocks noChangeAspect="1" noChangeArrowheads="1"/>
            </p:cNvPicPr>
            <p:nvPr/>
          </p:nvPicPr>
          <p:blipFill>
            <a:blip r:embed="rId8" cstate="print"/>
            <a:srcRect r="15590"/>
            <a:stretch>
              <a:fillRect/>
            </a:stretch>
          </p:blipFill>
          <p:spPr bwMode="auto">
            <a:xfrm>
              <a:off x="4043" y="3779"/>
              <a:ext cx="1711" cy="99"/>
            </a:xfrm>
            <a:prstGeom prst="rect">
              <a:avLst/>
            </a:prstGeom>
            <a:noFill/>
            <a:ln w="9525">
              <a:noFill/>
              <a:miter lim="800000"/>
              <a:headEnd/>
              <a:tailEnd/>
            </a:ln>
          </p:spPr>
        </p:pic>
      </p:grpSp>
      <p:grpSp>
        <p:nvGrpSpPr>
          <p:cNvPr id="3" name="Group 10"/>
          <p:cNvGrpSpPr>
            <a:grpSpLocks/>
          </p:cNvGrpSpPr>
          <p:nvPr/>
        </p:nvGrpSpPr>
        <p:grpSpPr bwMode="auto">
          <a:xfrm>
            <a:off x="-3386138" y="4294188"/>
            <a:ext cx="5054601" cy="2024062"/>
            <a:chOff x="-2133" y="2705"/>
            <a:chExt cx="3184" cy="1275"/>
          </a:xfrm>
        </p:grpSpPr>
        <p:sp>
          <p:nvSpPr>
            <p:cNvPr id="30741" name="Line 11"/>
            <p:cNvSpPr>
              <a:spLocks noChangeShapeType="1"/>
            </p:cNvSpPr>
            <p:nvPr/>
          </p:nvSpPr>
          <p:spPr bwMode="auto">
            <a:xfrm flipH="1">
              <a:off x="465" y="3013"/>
              <a:ext cx="387" cy="0"/>
            </a:xfrm>
            <a:prstGeom prst="line">
              <a:avLst/>
            </a:prstGeom>
            <a:noFill/>
            <a:ln w="38100">
              <a:solidFill>
                <a:schemeClr val="accent2"/>
              </a:solidFill>
              <a:round/>
              <a:headEnd type="triangle" w="med" len="med"/>
              <a:tailEnd/>
            </a:ln>
          </p:spPr>
          <p:txBody>
            <a:bodyPr/>
            <a:lstStyle/>
            <a:p>
              <a:endParaRPr lang="en-US"/>
            </a:p>
          </p:txBody>
        </p:sp>
        <p:pic>
          <p:nvPicPr>
            <p:cNvPr id="100364" name="Picture 1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133" y="2705"/>
              <a:ext cx="3161" cy="1275"/>
            </a:xfrm>
            <a:prstGeom prst="rect">
              <a:avLst/>
            </a:prstGeom>
            <a:ln>
              <a:noFill/>
            </a:ln>
            <a:effectLst>
              <a:outerShdw blurRad="292100" dist="139700" dir="2700000" algn="tl" rotWithShape="0">
                <a:srgbClr val="333333">
                  <a:alpha val="65000"/>
                </a:srgbClr>
              </a:outerShdw>
            </a:effectLst>
          </p:spPr>
        </p:pic>
        <p:sp>
          <p:nvSpPr>
            <p:cNvPr id="30743" name="Text Box 13"/>
            <p:cNvSpPr txBox="1">
              <a:spLocks noChangeArrowheads="1"/>
            </p:cNvSpPr>
            <p:nvPr/>
          </p:nvSpPr>
          <p:spPr bwMode="auto">
            <a:xfrm>
              <a:off x="828" y="2830"/>
              <a:ext cx="223" cy="288"/>
            </a:xfrm>
            <a:prstGeom prst="rect">
              <a:avLst/>
            </a:prstGeom>
            <a:noFill/>
            <a:ln w="9525">
              <a:noFill/>
              <a:miter lim="800000"/>
              <a:headEnd/>
              <a:tailEnd/>
            </a:ln>
          </p:spPr>
          <p:txBody>
            <a:bodyPr wrap="none">
              <a:spAutoFit/>
            </a:bodyPr>
            <a:lstStyle/>
            <a:p>
              <a:r>
                <a:rPr lang="en-US" altLang="en-US" b="1">
                  <a:solidFill>
                    <a:schemeClr val="accent2"/>
                  </a:solidFill>
                </a:rPr>
                <a:t>v</a:t>
              </a:r>
            </a:p>
          </p:txBody>
        </p:sp>
        <p:sp>
          <p:nvSpPr>
            <p:cNvPr id="30744" name="Text Box 14"/>
            <p:cNvSpPr txBox="1">
              <a:spLocks noChangeArrowheads="1"/>
            </p:cNvSpPr>
            <p:nvPr/>
          </p:nvSpPr>
          <p:spPr bwMode="auto">
            <a:xfrm>
              <a:off x="397" y="2953"/>
              <a:ext cx="443" cy="288"/>
            </a:xfrm>
            <a:prstGeom prst="rect">
              <a:avLst/>
            </a:prstGeom>
            <a:noFill/>
            <a:ln w="9525">
              <a:noFill/>
              <a:miter lim="800000"/>
              <a:headEnd/>
              <a:tailEnd/>
            </a:ln>
          </p:spPr>
          <p:txBody>
            <a:bodyPr wrap="none">
              <a:spAutoFit/>
            </a:bodyPr>
            <a:lstStyle/>
            <a:p>
              <a:r>
                <a:rPr lang="en-US" altLang="en-US"/>
                <a:t>(S</a:t>
              </a:r>
              <a:r>
                <a:rPr lang="en-US" altLang="en-US" baseline="-25000"/>
                <a:t>0</a:t>
              </a:r>
              <a:r>
                <a:rPr lang="en-US" altLang="en-US"/>
                <a:t>)</a:t>
              </a:r>
            </a:p>
          </p:txBody>
        </p:sp>
      </p:grpSp>
      <p:grpSp>
        <p:nvGrpSpPr>
          <p:cNvPr id="30726" name="Group 15"/>
          <p:cNvGrpSpPr>
            <a:grpSpLocks/>
          </p:cNvGrpSpPr>
          <p:nvPr/>
        </p:nvGrpSpPr>
        <p:grpSpPr bwMode="auto">
          <a:xfrm>
            <a:off x="7467600" y="5059363"/>
            <a:ext cx="995363" cy="1885950"/>
            <a:chOff x="4772" y="2194"/>
            <a:chExt cx="627" cy="1188"/>
          </a:xfrm>
        </p:grpSpPr>
        <p:pic>
          <p:nvPicPr>
            <p:cNvPr id="100368" name="Picture 16"/>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flipH="1">
              <a:off x="4772" y="2450"/>
              <a:ext cx="627" cy="932"/>
            </a:xfrm>
            <a:prstGeom prst="rect">
              <a:avLst/>
            </a:prstGeom>
            <a:ln>
              <a:noFill/>
            </a:ln>
            <a:effectLst>
              <a:outerShdw blurRad="292100" dist="139700" dir="2700000" algn="tl" rotWithShape="0">
                <a:srgbClr val="333333">
                  <a:alpha val="65000"/>
                </a:srgbClr>
              </a:outerShdw>
            </a:effectLst>
          </p:spPr>
        </p:pic>
        <p:sp>
          <p:nvSpPr>
            <p:cNvPr id="30740" name="Text Box 17"/>
            <p:cNvSpPr txBox="1">
              <a:spLocks noChangeArrowheads="1"/>
            </p:cNvSpPr>
            <p:nvPr/>
          </p:nvSpPr>
          <p:spPr bwMode="auto">
            <a:xfrm>
              <a:off x="5011" y="2194"/>
              <a:ext cx="372" cy="288"/>
            </a:xfrm>
            <a:prstGeom prst="rect">
              <a:avLst/>
            </a:prstGeom>
            <a:noFill/>
            <a:ln w="9525">
              <a:noFill/>
              <a:miter lim="800000"/>
              <a:headEnd/>
              <a:tailEnd/>
            </a:ln>
          </p:spPr>
          <p:txBody>
            <a:bodyPr wrap="none">
              <a:spAutoFit/>
            </a:bodyPr>
            <a:lstStyle/>
            <a:p>
              <a:r>
                <a:rPr lang="en-US" altLang="en-US"/>
                <a:t>(S)</a:t>
              </a:r>
            </a:p>
          </p:txBody>
        </p:sp>
      </p:grpSp>
      <p:pic>
        <p:nvPicPr>
          <p:cNvPr id="100370" name="Picture 18" descr="Traffic%20Cone"/>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568450" y="6118225"/>
            <a:ext cx="469900" cy="676275"/>
          </a:xfrm>
          <a:prstGeom prst="rect">
            <a:avLst/>
          </a:prstGeom>
          <a:ln>
            <a:noFill/>
          </a:ln>
          <a:effectLst>
            <a:outerShdw blurRad="292100" dist="139700" dir="2700000" algn="tl" rotWithShape="0">
              <a:srgbClr val="333333">
                <a:alpha val="65000"/>
              </a:srgbClr>
            </a:outerShdw>
          </a:effectLst>
        </p:spPr>
      </p:pic>
      <p:pic>
        <p:nvPicPr>
          <p:cNvPr id="100371" name="Picture 19" descr="Traffic%20Cone"/>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6403975" y="6118225"/>
            <a:ext cx="469900" cy="676275"/>
          </a:xfrm>
          <a:prstGeom prst="rect">
            <a:avLst/>
          </a:prstGeom>
          <a:ln>
            <a:noFill/>
          </a:ln>
          <a:effectLst>
            <a:outerShdw blurRad="292100" dist="139700" dir="2700000" algn="tl" rotWithShape="0">
              <a:srgbClr val="333333">
                <a:alpha val="65000"/>
              </a:srgbClr>
            </a:outerShdw>
          </a:effectLst>
        </p:spPr>
      </p:pic>
      <p:grpSp>
        <p:nvGrpSpPr>
          <p:cNvPr id="30729" name="Group 20"/>
          <p:cNvGrpSpPr>
            <a:grpSpLocks/>
          </p:cNvGrpSpPr>
          <p:nvPr/>
        </p:nvGrpSpPr>
        <p:grpSpPr bwMode="auto">
          <a:xfrm>
            <a:off x="1770063" y="6326188"/>
            <a:ext cx="4838700" cy="481012"/>
            <a:chOff x="1228" y="4001"/>
            <a:chExt cx="2905" cy="303"/>
          </a:xfrm>
        </p:grpSpPr>
        <p:sp>
          <p:nvSpPr>
            <p:cNvPr id="30734" name="Line 21"/>
            <p:cNvSpPr>
              <a:spLocks noChangeShapeType="1"/>
            </p:cNvSpPr>
            <p:nvPr/>
          </p:nvSpPr>
          <p:spPr bwMode="auto">
            <a:xfrm>
              <a:off x="1228" y="4046"/>
              <a:ext cx="0" cy="258"/>
            </a:xfrm>
            <a:prstGeom prst="line">
              <a:avLst/>
            </a:prstGeom>
            <a:noFill/>
            <a:ln w="9525">
              <a:solidFill>
                <a:schemeClr val="tx1"/>
              </a:solidFill>
              <a:round/>
              <a:headEnd/>
              <a:tailEnd/>
            </a:ln>
          </p:spPr>
          <p:txBody>
            <a:bodyPr/>
            <a:lstStyle/>
            <a:p>
              <a:endParaRPr lang="en-US"/>
            </a:p>
          </p:txBody>
        </p:sp>
        <p:sp>
          <p:nvSpPr>
            <p:cNvPr id="30735" name="Line 22"/>
            <p:cNvSpPr>
              <a:spLocks noChangeShapeType="1"/>
            </p:cNvSpPr>
            <p:nvPr/>
          </p:nvSpPr>
          <p:spPr bwMode="auto">
            <a:xfrm>
              <a:off x="4133" y="4046"/>
              <a:ext cx="0" cy="258"/>
            </a:xfrm>
            <a:prstGeom prst="line">
              <a:avLst/>
            </a:prstGeom>
            <a:noFill/>
            <a:ln w="9525">
              <a:solidFill>
                <a:schemeClr val="tx1"/>
              </a:solidFill>
              <a:round/>
              <a:headEnd/>
              <a:tailEnd/>
            </a:ln>
          </p:spPr>
          <p:txBody>
            <a:bodyPr/>
            <a:lstStyle/>
            <a:p>
              <a:endParaRPr lang="en-US"/>
            </a:p>
          </p:txBody>
        </p:sp>
        <p:sp>
          <p:nvSpPr>
            <p:cNvPr id="30736" name="Line 23"/>
            <p:cNvSpPr>
              <a:spLocks noChangeShapeType="1"/>
            </p:cNvSpPr>
            <p:nvPr/>
          </p:nvSpPr>
          <p:spPr bwMode="auto">
            <a:xfrm>
              <a:off x="1228" y="4168"/>
              <a:ext cx="2903" cy="0"/>
            </a:xfrm>
            <a:prstGeom prst="line">
              <a:avLst/>
            </a:prstGeom>
            <a:noFill/>
            <a:ln w="9525">
              <a:solidFill>
                <a:schemeClr val="tx1"/>
              </a:solidFill>
              <a:round/>
              <a:headEnd type="triangle" w="med" len="med"/>
              <a:tailEnd type="triangle" w="med" len="med"/>
            </a:ln>
          </p:spPr>
          <p:txBody>
            <a:bodyPr/>
            <a:lstStyle/>
            <a:p>
              <a:endParaRPr lang="en-US"/>
            </a:p>
          </p:txBody>
        </p:sp>
        <p:sp>
          <p:nvSpPr>
            <p:cNvPr id="30737" name="Rectangle 24" descr="Stationery"/>
            <p:cNvSpPr>
              <a:spLocks noChangeArrowheads="1"/>
            </p:cNvSpPr>
            <p:nvPr/>
          </p:nvSpPr>
          <p:spPr bwMode="auto">
            <a:xfrm>
              <a:off x="2516" y="4079"/>
              <a:ext cx="212" cy="182"/>
            </a:xfrm>
            <a:prstGeom prst="rect">
              <a:avLst/>
            </a:prstGeom>
            <a:blipFill dpi="0" rotWithShape="1">
              <a:blip r:embed="rId7" cstate="print"/>
              <a:srcRect/>
              <a:tile tx="0" ty="0" sx="100000" sy="100000" flip="none" algn="tl"/>
            </a:blipFill>
            <a:ln w="9525">
              <a:noFill/>
              <a:miter lim="800000"/>
              <a:headEnd/>
              <a:tailEnd/>
            </a:ln>
          </p:spPr>
          <p:txBody>
            <a:bodyPr wrap="none" anchor="ctr"/>
            <a:lstStyle/>
            <a:p>
              <a:endParaRPr lang="en-US" altLang="en-US"/>
            </a:p>
          </p:txBody>
        </p:sp>
        <p:sp>
          <p:nvSpPr>
            <p:cNvPr id="30738" name="Text Box 25"/>
            <p:cNvSpPr txBox="1">
              <a:spLocks noChangeArrowheads="1"/>
            </p:cNvSpPr>
            <p:nvPr/>
          </p:nvSpPr>
          <p:spPr bwMode="auto">
            <a:xfrm>
              <a:off x="2480" y="4001"/>
              <a:ext cx="281" cy="288"/>
            </a:xfrm>
            <a:prstGeom prst="rect">
              <a:avLst/>
            </a:prstGeom>
            <a:noFill/>
            <a:ln w="9525">
              <a:noFill/>
              <a:miter lim="800000"/>
              <a:headEnd/>
              <a:tailEnd/>
            </a:ln>
          </p:spPr>
          <p:txBody>
            <a:bodyPr wrap="none">
              <a:spAutoFit/>
            </a:bodyPr>
            <a:lstStyle/>
            <a:p>
              <a:r>
                <a:rPr lang="en-US" altLang="en-US" i="1"/>
                <a:t>L</a:t>
              </a:r>
              <a:r>
                <a:rPr lang="en-US" altLang="en-US" baseline="-25000"/>
                <a:t>0</a:t>
              </a:r>
              <a:endParaRPr lang="en-US" altLang="en-US" i="1"/>
            </a:p>
          </p:txBody>
        </p:sp>
      </p:grpSp>
      <p:sp>
        <p:nvSpPr>
          <p:cNvPr id="30730" name="Oval 26"/>
          <p:cNvSpPr>
            <a:spLocks noChangeArrowheads="1"/>
          </p:cNvSpPr>
          <p:nvPr/>
        </p:nvSpPr>
        <p:spPr bwMode="auto">
          <a:xfrm>
            <a:off x="1684338" y="5961063"/>
            <a:ext cx="198437" cy="198437"/>
          </a:xfrm>
          <a:prstGeom prst="ellipse">
            <a:avLst/>
          </a:prstGeom>
          <a:solidFill>
            <a:srgbClr val="FF0000"/>
          </a:solidFill>
          <a:ln w="9525">
            <a:solidFill>
              <a:schemeClr val="tx1"/>
            </a:solidFill>
            <a:round/>
            <a:headEnd/>
            <a:tailEnd/>
          </a:ln>
        </p:spPr>
        <p:txBody>
          <a:bodyPr wrap="none" anchor="ctr"/>
          <a:lstStyle/>
          <a:p>
            <a:endParaRPr lang="en-US" altLang="en-US"/>
          </a:p>
        </p:txBody>
      </p:sp>
      <p:sp>
        <p:nvSpPr>
          <p:cNvPr id="30731" name="Oval 27"/>
          <p:cNvSpPr>
            <a:spLocks noChangeArrowheads="1"/>
          </p:cNvSpPr>
          <p:nvPr/>
        </p:nvSpPr>
        <p:spPr bwMode="auto">
          <a:xfrm>
            <a:off x="6516688" y="5940425"/>
            <a:ext cx="198437" cy="198438"/>
          </a:xfrm>
          <a:prstGeom prst="ellipse">
            <a:avLst/>
          </a:prstGeom>
          <a:solidFill>
            <a:schemeClr val="accent2"/>
          </a:solidFill>
          <a:ln w="9525">
            <a:solidFill>
              <a:schemeClr val="tx1"/>
            </a:solidFill>
            <a:round/>
            <a:headEnd/>
            <a:tailEnd/>
          </a:ln>
        </p:spPr>
        <p:txBody>
          <a:bodyPr wrap="none" anchor="ctr"/>
          <a:lstStyle/>
          <a:p>
            <a:endParaRPr lang="en-US" altLang="en-US"/>
          </a:p>
        </p:txBody>
      </p:sp>
      <p:sp>
        <p:nvSpPr>
          <p:cNvPr id="30732"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sp>
        <p:nvSpPr>
          <p:cNvPr id="100354" name="Rectangle 2"/>
          <p:cNvSpPr>
            <a:spLocks noChangeArrowheads="1"/>
          </p:cNvSpPr>
          <p:nvPr/>
        </p:nvSpPr>
        <p:spPr bwMode="auto">
          <a:xfrm>
            <a:off x="685800" y="1338263"/>
            <a:ext cx="7772400" cy="2798762"/>
          </a:xfrm>
          <a:prstGeom prst="rect">
            <a:avLst/>
          </a:prstGeom>
          <a:solidFill>
            <a:srgbClr val="EAEAEA"/>
          </a:solidFill>
          <a:ln w="9525">
            <a:noFill/>
            <a:miter lim="800000"/>
            <a:headEnd/>
            <a:tailEnd/>
          </a:ln>
        </p:spPr>
        <p:txBody>
          <a:bodyPr/>
          <a:lstStyle/>
          <a:p>
            <a:r>
              <a:rPr lang="en-US" altLang="en-US" i="1">
                <a:solidFill>
                  <a:srgbClr val="333399"/>
                </a:solidFill>
              </a:rPr>
              <a:t>Length contraction</a:t>
            </a:r>
            <a:r>
              <a:rPr lang="en-US" altLang="en-US">
                <a:solidFill>
                  <a:srgbClr val="333399"/>
                </a:solidFill>
              </a:rPr>
              <a:t> – proper time </a:t>
            </a:r>
            <a:r>
              <a:rPr lang="en-US" altLang="en-US" sz="2000">
                <a:solidFill>
                  <a:srgbClr val="000000"/>
                </a:solidFill>
                <a:latin typeface="Courier New" pitchFamily="49" charset="0"/>
                <a:cs typeface="Times New Roman" pitchFamily="18" charset="0"/>
              </a:rPr>
              <a:t>	</a:t>
            </a:r>
          </a:p>
          <a:p>
            <a:pPr eaLnBrk="0" hangingPunct="0">
              <a:spcBef>
                <a:spcPct val="15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As you watch the animation, note that both events occur directly opposite Dobson (S</a:t>
            </a:r>
            <a:r>
              <a:rPr lang="en-US" altLang="en-US" baseline="-25000">
                <a:solidFill>
                  <a:srgbClr val="000000"/>
                </a:solidFill>
                <a:cs typeface="Times New Roman" pitchFamily="18" charset="0"/>
              </a:rPr>
              <a:t>0</a:t>
            </a:r>
            <a:r>
              <a:rPr lang="en-US" altLang="en-US">
                <a:solidFill>
                  <a:srgbClr val="000000"/>
                </a:solidFill>
                <a:cs typeface="Times New Roman" pitchFamily="18" charset="0"/>
              </a:rPr>
              <a:t>), but they are spatially separated in Nosbod’s frame (S).</a:t>
            </a:r>
          </a:p>
          <a:p>
            <a:pPr eaLnBrk="0" hangingPunct="0">
              <a:spcBef>
                <a:spcPct val="1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Thus Dobson (S</a:t>
            </a:r>
            <a:r>
              <a:rPr lang="en-US" altLang="en-US" baseline="-25000">
                <a:solidFill>
                  <a:srgbClr val="000000"/>
                </a:solidFill>
                <a:cs typeface="Courier New" pitchFamily="49" charset="0"/>
              </a:rPr>
              <a:t>0</a:t>
            </a:r>
            <a:r>
              <a:rPr lang="en-US" altLang="en-US">
                <a:solidFill>
                  <a:srgbClr val="000000"/>
                </a:solidFill>
                <a:cs typeface="Times New Roman" pitchFamily="18" charset="0"/>
              </a:rPr>
              <a:t>) measures proper time ∆</a:t>
            </a:r>
            <a:r>
              <a:rPr lang="en-US" altLang="en-US" i="1">
                <a:solidFill>
                  <a:srgbClr val="000000"/>
                </a:solidFill>
                <a:cs typeface="Courier New" pitchFamily="49" charset="0"/>
              </a:rPr>
              <a:t>t</a:t>
            </a:r>
            <a:r>
              <a:rPr lang="en-US" altLang="en-US" baseline="-25000">
                <a:solidFill>
                  <a:srgbClr val="000000"/>
                </a:solidFill>
                <a:cs typeface="Courier New" pitchFamily="49" charset="0"/>
              </a:rPr>
              <a:t>0</a:t>
            </a:r>
            <a:r>
              <a:rPr lang="en-US" altLang="en-US">
                <a:solidFill>
                  <a:srgbClr val="000000"/>
                </a:solidFill>
                <a:cs typeface="Times New Roman" pitchFamily="18" charset="0"/>
              </a:rPr>
              <a:t>.</a:t>
            </a:r>
          </a:p>
          <a:p>
            <a:pPr eaLnBrk="0" hangingPunct="0">
              <a:spcBef>
                <a:spcPct val="1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For Dobson, the platform has length </a:t>
            </a:r>
            <a:r>
              <a:rPr lang="en-US" altLang="en-US" i="1">
                <a:solidFill>
                  <a:srgbClr val="000000"/>
                </a:solidFill>
                <a:cs typeface="Times New Roman" pitchFamily="18" charset="0"/>
              </a:rPr>
              <a:t>L</a:t>
            </a:r>
            <a:r>
              <a:rPr lang="en-US" altLang="en-US">
                <a:solidFill>
                  <a:srgbClr val="000000"/>
                </a:solidFill>
                <a:cs typeface="Times New Roman" pitchFamily="18" charset="0"/>
              </a:rPr>
              <a:t> = </a:t>
            </a:r>
            <a:r>
              <a:rPr lang="en-US" altLang="en-US" i="1">
                <a:solidFill>
                  <a:srgbClr val="000000"/>
                </a:solidFill>
                <a:cs typeface="Times New Roman" pitchFamily="18" charset="0"/>
              </a:rPr>
              <a:t>v</a:t>
            </a:r>
            <a:r>
              <a:rPr lang="en-US" altLang="en-US">
                <a:solidFill>
                  <a:srgbClr val="000000"/>
                </a:solidFill>
                <a:cs typeface="Times New Roman" pitchFamily="18" charset="0"/>
              </a:rPr>
              <a:t>∆</a:t>
            </a:r>
            <a:r>
              <a:rPr lang="en-US" altLang="en-US" i="1">
                <a:solidFill>
                  <a:srgbClr val="000000"/>
                </a:solidFill>
                <a:cs typeface="Courier New" pitchFamily="49" charset="0"/>
              </a:rPr>
              <a:t>t</a:t>
            </a:r>
            <a:r>
              <a:rPr lang="en-US" altLang="en-US" baseline="-25000">
                <a:solidFill>
                  <a:srgbClr val="000000"/>
                </a:solidFill>
                <a:cs typeface="Courier New" pitchFamily="49" charset="0"/>
              </a:rPr>
              <a:t>0</a:t>
            </a:r>
            <a:r>
              <a:rPr lang="en-US" altLang="en-US">
                <a:solidFill>
                  <a:srgbClr val="000000"/>
                </a:solidFill>
                <a:cs typeface="Times New Roman" pitchFamily="18" charset="0"/>
              </a:rPr>
              <a:t>. </a:t>
            </a:r>
          </a:p>
          <a:p>
            <a:pPr eaLnBrk="0" hangingPunct="0">
              <a:spcBef>
                <a:spcPct val="1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For Nosbod, the platform has length </a:t>
            </a:r>
            <a:r>
              <a:rPr lang="en-US" altLang="en-US" i="1">
                <a:solidFill>
                  <a:srgbClr val="000000"/>
                </a:solidFill>
                <a:cs typeface="Times New Roman" pitchFamily="18" charset="0"/>
              </a:rPr>
              <a:t>L</a:t>
            </a:r>
            <a:r>
              <a:rPr lang="en-US" altLang="en-US" baseline="-25000">
                <a:solidFill>
                  <a:srgbClr val="000000"/>
                </a:solidFill>
                <a:cs typeface="Times New Roman" pitchFamily="18" charset="0"/>
              </a:rPr>
              <a:t>0</a:t>
            </a:r>
            <a:r>
              <a:rPr lang="en-US" altLang="en-US">
                <a:solidFill>
                  <a:srgbClr val="000000"/>
                </a:solidFill>
                <a:cs typeface="Times New Roman" pitchFamily="18" charset="0"/>
              </a:rPr>
              <a:t> = </a:t>
            </a:r>
            <a:r>
              <a:rPr lang="en-US" altLang="en-US" i="1">
                <a:solidFill>
                  <a:srgbClr val="000000"/>
                </a:solidFill>
                <a:cs typeface="Times New Roman" pitchFamily="18" charset="0"/>
              </a:rPr>
              <a:t>v</a:t>
            </a:r>
            <a:r>
              <a:rPr lang="en-US" altLang="en-US">
                <a:solidFill>
                  <a:srgbClr val="000000"/>
                </a:solidFill>
                <a:cs typeface="Times New Roman" pitchFamily="18" charset="0"/>
              </a:rPr>
              <a:t>∆</a:t>
            </a:r>
            <a:r>
              <a:rPr lang="en-US" altLang="en-US" i="1">
                <a:solidFill>
                  <a:srgbClr val="000000"/>
                </a:solidFill>
                <a:cs typeface="Courier New" pitchFamily="49" charset="0"/>
              </a:rPr>
              <a:t>t</a:t>
            </a:r>
            <a:r>
              <a:rPr lang="en-US" altLang="en-US">
                <a:solidFill>
                  <a:srgbClr val="000000"/>
                </a:solidFill>
                <a:cs typeface="Times New Roman" pitchFamily="18" charset="0"/>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0354">
                                            <p:txEl>
                                              <p:pRg st="1" end="1"/>
                                            </p:txEl>
                                          </p:spTgt>
                                        </p:tgtEl>
                                        <p:attrNameLst>
                                          <p:attrName>style.visibility</p:attrName>
                                        </p:attrNameLst>
                                      </p:cBhvr>
                                      <p:to>
                                        <p:strVal val="visible"/>
                                      </p:to>
                                    </p:set>
                                    <p:anim calcmode="lin" valueType="num">
                                      <p:cBhvr additive="base">
                                        <p:cTn id="7" dur="500" fill="hold"/>
                                        <p:tgtEl>
                                          <p:spTgt spid="10035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3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2000" fill="hold"/>
                                        <p:tgtEl>
                                          <p:spTgt spid="3"/>
                                        </p:tgtEl>
                                        <p:attrNameLst>
                                          <p:attrName>ppt_x</p:attrName>
                                        </p:attrNameLst>
                                      </p:cBhvr>
                                      <p:tavLst>
                                        <p:tav tm="0">
                                          <p:val>
                                            <p:strVal val="0-#ppt_w/2"/>
                                          </p:val>
                                        </p:tav>
                                        <p:tav tm="100000">
                                          <p:val>
                                            <p:strVal val="#ppt_x"/>
                                          </p:val>
                                        </p:tav>
                                      </p:tavLst>
                                    </p:anim>
                                    <p:anim calcmode="lin" valueType="num">
                                      <p:cBhvr additive="base">
                                        <p:cTn id="14" dur="20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Bell, train.wav"/>
                                        </p:tgtEl>
                                      </p:cMediaNode>
                                    </p:audio>
                                  </p:subTnLst>
                                </p:cTn>
                              </p:par>
                            </p:childTnLst>
                          </p:cTn>
                        </p:par>
                        <p:par>
                          <p:cTn id="15" fill="hold" nodeType="afterGroup">
                            <p:stCondLst>
                              <p:cond delay="2000"/>
                            </p:stCondLst>
                            <p:childTnLst>
                              <p:par>
                                <p:cTn id="16" presetID="63" presetClass="path" presetSubtype="0" repeatCount="indefinite" fill="hold" nodeType="afterEffect">
                                  <p:stCondLst>
                                    <p:cond delay="0"/>
                                  </p:stCondLst>
                                  <p:childTnLst>
                                    <p:animMotion origin="layout" path="M 1.66667E-6 -1.11111E-6 L 0.7066 -1.11111E-6 " pathEditMode="relative" rAng="0" ptsTypes="AA">
                                      <p:cBhvr>
                                        <p:cTn id="17" dur="5000" fill="hold"/>
                                        <p:tgtEl>
                                          <p:spTgt spid="3"/>
                                        </p:tgtEl>
                                        <p:attrNameLst>
                                          <p:attrName>ppt_x</p:attrName>
                                          <p:attrName>ppt_y</p:attrName>
                                        </p:attrNameLst>
                                      </p:cBhvr>
                                      <p:rCtr x="353" y="0"/>
                                    </p:animMotion>
                                  </p:childTnLst>
                                  <p:subTnLst>
                                    <p:audio>
                                      <p:cMediaNode>
                                        <p:cTn display="0" masterRel="sameClick">
                                          <p:stCondLst>
                                            <p:cond evt="begin" delay="0">
                                              <p:tn val="16"/>
                                            </p:cond>
                                          </p:stCondLst>
                                          <p:endCondLst>
                                            <p:cond evt="onStopAudio" delay="0">
                                              <p:tgtEl>
                                                <p:sldTgt/>
                                              </p:tgtEl>
                                            </p:cond>
                                          </p:endCondLst>
                                        </p:cTn>
                                        <p:tgtEl>
                                          <p:sndTgt r:embed="rId5" name="Bell, train.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00354">
                                            <p:txEl>
                                              <p:pRg st="2" end="2"/>
                                            </p:txEl>
                                          </p:spTgt>
                                        </p:tgtEl>
                                        <p:attrNameLst>
                                          <p:attrName>style.visibility</p:attrName>
                                        </p:attrNameLst>
                                      </p:cBhvr>
                                      <p:to>
                                        <p:strVal val="visible"/>
                                      </p:to>
                                    </p:set>
                                    <p:anim calcmode="lin" valueType="num">
                                      <p:cBhvr additive="base">
                                        <p:cTn id="22" dur="500" fill="hold"/>
                                        <p:tgtEl>
                                          <p:spTgt spid="100354">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035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00354">
                                            <p:txEl>
                                              <p:pRg st="3" end="3"/>
                                            </p:txEl>
                                          </p:spTgt>
                                        </p:tgtEl>
                                        <p:attrNameLst>
                                          <p:attrName>style.visibility</p:attrName>
                                        </p:attrNameLst>
                                      </p:cBhvr>
                                      <p:to>
                                        <p:strVal val="visible"/>
                                      </p:to>
                                    </p:set>
                                    <p:anim calcmode="lin" valueType="num">
                                      <p:cBhvr additive="base">
                                        <p:cTn id="28" dur="500" fill="hold"/>
                                        <p:tgtEl>
                                          <p:spTgt spid="100354">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0035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00354">
                                            <p:txEl>
                                              <p:pRg st="4" end="4"/>
                                            </p:txEl>
                                          </p:spTgt>
                                        </p:tgtEl>
                                        <p:attrNameLst>
                                          <p:attrName>style.visibility</p:attrName>
                                        </p:attrNameLst>
                                      </p:cBhvr>
                                      <p:to>
                                        <p:strVal val="visible"/>
                                      </p:to>
                                    </p:set>
                                    <p:anim calcmode="lin" valueType="num">
                                      <p:cBhvr additive="base">
                                        <p:cTn id="34" dur="500" fill="hold"/>
                                        <p:tgtEl>
                                          <p:spTgt spid="100354">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0035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348163"/>
          </a:xfrm>
          <a:prstGeom prst="rect">
            <a:avLst/>
          </a:prstGeom>
          <a:solidFill>
            <a:srgbClr val="EAEAEA"/>
          </a:solidFill>
          <a:ln w="9525">
            <a:noFill/>
            <a:miter lim="800000"/>
            <a:headEnd/>
            <a:tailEnd/>
          </a:ln>
        </p:spPr>
        <p:txBody>
          <a:bodyPr/>
          <a:lstStyle/>
          <a:p>
            <a:pPr marL="625475" indent="-625475" eaLnBrk="0" hangingPunct="0">
              <a:spcBef>
                <a:spcPct val="20000"/>
              </a:spcBef>
            </a:pPr>
            <a:r>
              <a:rPr lang="en-US" altLang="en-US" b="1">
                <a:solidFill>
                  <a:srgbClr val="333399"/>
                </a:solidFill>
              </a:rPr>
              <a:t>Understandings: </a:t>
            </a:r>
          </a:p>
          <a:p>
            <a:pPr marL="625475" indent="-625475" eaLnBrk="0" hangingPunct="0">
              <a:spcBef>
                <a:spcPct val="20000"/>
              </a:spcBef>
            </a:pPr>
            <a:r>
              <a:rPr lang="en-US" altLang="en-US">
                <a:solidFill>
                  <a:srgbClr val="333399"/>
                </a:solidFill>
              </a:rPr>
              <a:t>• The two postulates of special relativity </a:t>
            </a:r>
          </a:p>
          <a:p>
            <a:pPr marL="625475" indent="-625475" eaLnBrk="0" hangingPunct="0">
              <a:spcBef>
                <a:spcPct val="20000"/>
              </a:spcBef>
            </a:pPr>
            <a:r>
              <a:rPr lang="en-US" altLang="en-US">
                <a:solidFill>
                  <a:srgbClr val="333399"/>
                </a:solidFill>
              </a:rPr>
              <a:t>• Clock synchronization </a:t>
            </a:r>
          </a:p>
          <a:p>
            <a:pPr marL="625475" indent="-625475" eaLnBrk="0" hangingPunct="0">
              <a:spcBef>
                <a:spcPct val="20000"/>
              </a:spcBef>
            </a:pPr>
            <a:r>
              <a:rPr lang="en-US" altLang="en-US">
                <a:solidFill>
                  <a:srgbClr val="333399"/>
                </a:solidFill>
              </a:rPr>
              <a:t>• The Lorentz transformations </a:t>
            </a:r>
          </a:p>
          <a:p>
            <a:pPr marL="625475" indent="-625475" eaLnBrk="0" hangingPunct="0">
              <a:spcBef>
                <a:spcPct val="20000"/>
              </a:spcBef>
            </a:pPr>
            <a:r>
              <a:rPr lang="en-US" altLang="en-US">
                <a:solidFill>
                  <a:srgbClr val="333399"/>
                </a:solidFill>
              </a:rPr>
              <a:t>• Velocity addition </a:t>
            </a:r>
          </a:p>
          <a:p>
            <a:pPr marL="625475" indent="-625475" eaLnBrk="0" hangingPunct="0">
              <a:spcBef>
                <a:spcPct val="20000"/>
              </a:spcBef>
            </a:pPr>
            <a:r>
              <a:rPr lang="en-US" altLang="en-US">
                <a:solidFill>
                  <a:srgbClr val="333399"/>
                </a:solidFill>
              </a:rPr>
              <a:t>• Invariant quantities (spacetime interval, proper time, proper length and rest mass) </a:t>
            </a:r>
          </a:p>
          <a:p>
            <a:pPr marL="625475" indent="-625475" eaLnBrk="0" hangingPunct="0">
              <a:spcBef>
                <a:spcPct val="20000"/>
              </a:spcBef>
            </a:pPr>
            <a:r>
              <a:rPr lang="en-US" altLang="en-US">
                <a:solidFill>
                  <a:srgbClr val="333399"/>
                </a:solidFill>
              </a:rPr>
              <a:t>• Time dilation </a:t>
            </a:r>
          </a:p>
          <a:p>
            <a:pPr marL="625475" indent="-625475" eaLnBrk="0" hangingPunct="0">
              <a:spcBef>
                <a:spcPct val="20000"/>
              </a:spcBef>
            </a:pPr>
            <a:r>
              <a:rPr lang="en-US" altLang="en-US">
                <a:solidFill>
                  <a:srgbClr val="333399"/>
                </a:solidFill>
              </a:rPr>
              <a:t>• Length contraction </a:t>
            </a:r>
          </a:p>
          <a:p>
            <a:pPr marL="625475" indent="-625475" eaLnBrk="0" hangingPunct="0">
              <a:spcBef>
                <a:spcPct val="20000"/>
              </a:spcBef>
            </a:pPr>
            <a:r>
              <a:rPr lang="en-US" altLang="en-US">
                <a:solidFill>
                  <a:srgbClr val="333399"/>
                </a:solidFill>
              </a:rPr>
              <a:t>• The muon decay experiment </a:t>
            </a:r>
          </a:p>
        </p:txBody>
      </p:sp>
      <p:sp>
        <p:nvSpPr>
          <p:cNvPr id="4099"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A: Relativity</a:t>
            </a:r>
            <a:br>
              <a:rPr lang="en-US" altLang="en-US" sz="2800" b="1" smtClean="0"/>
            </a:br>
            <a:r>
              <a:rPr lang="en-US" altLang="en-US" sz="2800" smtClean="0">
                <a:solidFill>
                  <a:schemeClr val="tx1"/>
                </a:solidFill>
              </a:rPr>
              <a:t>A.2 – Lorentz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93187">
                                            <p:txEl>
                                              <p:pRg st="8" end="8"/>
                                            </p:txEl>
                                          </p:spTgt>
                                        </p:tgtEl>
                                        <p:attrNameLst>
                                          <p:attrName>style.visibility</p:attrName>
                                        </p:attrNameLst>
                                      </p:cBhvr>
                                      <p:to>
                                        <p:strVal val="visible"/>
                                      </p:to>
                                    </p:set>
                                    <p:anim calcmode="lin" valueType="num">
                                      <p:cBhvr additive="base">
                                        <p:cTn id="55"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4"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758950" y="4152900"/>
            <a:ext cx="5434013" cy="2138363"/>
          </a:xfrm>
          <a:prstGeom prst="rect">
            <a:avLst/>
          </a:prstGeom>
          <a:ln>
            <a:noFill/>
          </a:ln>
          <a:effectLst>
            <a:outerShdw blurRad="292100" dist="139700" dir="2700000" algn="tl" rotWithShape="0">
              <a:srgbClr val="333333">
                <a:alpha val="65000"/>
              </a:srgbClr>
            </a:outerShdw>
          </a:effectLst>
        </p:spPr>
      </p:pic>
      <p:sp>
        <p:nvSpPr>
          <p:cNvPr id="31747" name="Rectangle 5" descr="Stationery"/>
          <p:cNvSpPr>
            <a:spLocks noChangeArrowheads="1"/>
          </p:cNvSpPr>
          <p:nvPr/>
        </p:nvSpPr>
        <p:spPr bwMode="auto">
          <a:xfrm>
            <a:off x="0" y="6378575"/>
            <a:ext cx="9144000" cy="479425"/>
          </a:xfrm>
          <a:prstGeom prst="rect">
            <a:avLst/>
          </a:prstGeom>
          <a:blipFill dpi="0" rotWithShape="1">
            <a:blip r:embed="rId7" cstate="print"/>
            <a:srcRect/>
            <a:tile tx="0" ty="0" sx="100000" sy="100000" flip="none" algn="tl"/>
          </a:blipFill>
          <a:ln w="9525">
            <a:noFill/>
            <a:miter lim="800000"/>
            <a:headEnd/>
            <a:tailEnd/>
          </a:ln>
        </p:spPr>
        <p:txBody>
          <a:bodyPr wrap="none" anchor="ctr"/>
          <a:lstStyle/>
          <a:p>
            <a:endParaRPr lang="en-US" altLang="en-US"/>
          </a:p>
        </p:txBody>
      </p:sp>
      <p:grpSp>
        <p:nvGrpSpPr>
          <p:cNvPr id="31748" name="Group 6"/>
          <p:cNvGrpSpPr>
            <a:grpSpLocks/>
          </p:cNvGrpSpPr>
          <p:nvPr/>
        </p:nvGrpSpPr>
        <p:grpSpPr bwMode="auto">
          <a:xfrm>
            <a:off x="0" y="6265863"/>
            <a:ext cx="9144000" cy="158750"/>
            <a:chOff x="0" y="3779"/>
            <a:chExt cx="5754" cy="100"/>
          </a:xfrm>
        </p:grpSpPr>
        <p:pic>
          <p:nvPicPr>
            <p:cNvPr id="31775" name="Picture 7"/>
            <p:cNvPicPr>
              <a:picLocks noChangeAspect="1" noChangeArrowheads="1"/>
            </p:cNvPicPr>
            <p:nvPr/>
          </p:nvPicPr>
          <p:blipFill>
            <a:blip r:embed="rId8" cstate="print"/>
            <a:srcRect/>
            <a:stretch>
              <a:fillRect/>
            </a:stretch>
          </p:blipFill>
          <p:spPr bwMode="auto">
            <a:xfrm>
              <a:off x="0" y="3780"/>
              <a:ext cx="2027" cy="99"/>
            </a:xfrm>
            <a:prstGeom prst="rect">
              <a:avLst/>
            </a:prstGeom>
            <a:noFill/>
            <a:ln w="9525">
              <a:noFill/>
              <a:miter lim="800000"/>
              <a:headEnd/>
              <a:tailEnd/>
            </a:ln>
          </p:spPr>
        </p:pic>
        <p:pic>
          <p:nvPicPr>
            <p:cNvPr id="31776" name="Picture 8"/>
            <p:cNvPicPr>
              <a:picLocks noChangeAspect="1" noChangeArrowheads="1"/>
            </p:cNvPicPr>
            <p:nvPr/>
          </p:nvPicPr>
          <p:blipFill>
            <a:blip r:embed="rId8" cstate="print"/>
            <a:srcRect/>
            <a:stretch>
              <a:fillRect/>
            </a:stretch>
          </p:blipFill>
          <p:spPr bwMode="auto">
            <a:xfrm>
              <a:off x="2020" y="3780"/>
              <a:ext cx="2027" cy="99"/>
            </a:xfrm>
            <a:prstGeom prst="rect">
              <a:avLst/>
            </a:prstGeom>
            <a:noFill/>
            <a:ln w="9525">
              <a:noFill/>
              <a:miter lim="800000"/>
              <a:headEnd/>
              <a:tailEnd/>
            </a:ln>
          </p:spPr>
        </p:pic>
        <p:pic>
          <p:nvPicPr>
            <p:cNvPr id="31777" name="Picture 9"/>
            <p:cNvPicPr>
              <a:picLocks noChangeAspect="1" noChangeArrowheads="1"/>
            </p:cNvPicPr>
            <p:nvPr/>
          </p:nvPicPr>
          <p:blipFill>
            <a:blip r:embed="rId8" cstate="print"/>
            <a:srcRect r="15590"/>
            <a:stretch>
              <a:fillRect/>
            </a:stretch>
          </p:blipFill>
          <p:spPr bwMode="auto">
            <a:xfrm>
              <a:off x="4043" y="3779"/>
              <a:ext cx="1711" cy="99"/>
            </a:xfrm>
            <a:prstGeom prst="rect">
              <a:avLst/>
            </a:prstGeom>
            <a:noFill/>
            <a:ln w="9525">
              <a:noFill/>
              <a:miter lim="800000"/>
              <a:headEnd/>
              <a:tailEnd/>
            </a:ln>
          </p:spPr>
        </p:pic>
      </p:grpSp>
      <p:grpSp>
        <p:nvGrpSpPr>
          <p:cNvPr id="31749" name="Group 20"/>
          <p:cNvGrpSpPr>
            <a:grpSpLocks/>
          </p:cNvGrpSpPr>
          <p:nvPr/>
        </p:nvGrpSpPr>
        <p:grpSpPr bwMode="auto">
          <a:xfrm>
            <a:off x="1770063" y="6326188"/>
            <a:ext cx="4838700" cy="481012"/>
            <a:chOff x="1228" y="4001"/>
            <a:chExt cx="2905" cy="303"/>
          </a:xfrm>
        </p:grpSpPr>
        <p:sp>
          <p:nvSpPr>
            <p:cNvPr id="31770" name="Line 21"/>
            <p:cNvSpPr>
              <a:spLocks noChangeShapeType="1"/>
            </p:cNvSpPr>
            <p:nvPr/>
          </p:nvSpPr>
          <p:spPr bwMode="auto">
            <a:xfrm>
              <a:off x="1228" y="4046"/>
              <a:ext cx="0" cy="258"/>
            </a:xfrm>
            <a:prstGeom prst="line">
              <a:avLst/>
            </a:prstGeom>
            <a:noFill/>
            <a:ln w="9525">
              <a:solidFill>
                <a:schemeClr val="tx1"/>
              </a:solidFill>
              <a:round/>
              <a:headEnd/>
              <a:tailEnd/>
            </a:ln>
          </p:spPr>
          <p:txBody>
            <a:bodyPr/>
            <a:lstStyle/>
            <a:p>
              <a:endParaRPr lang="en-US"/>
            </a:p>
          </p:txBody>
        </p:sp>
        <p:sp>
          <p:nvSpPr>
            <p:cNvPr id="31771" name="Line 22"/>
            <p:cNvSpPr>
              <a:spLocks noChangeShapeType="1"/>
            </p:cNvSpPr>
            <p:nvPr/>
          </p:nvSpPr>
          <p:spPr bwMode="auto">
            <a:xfrm>
              <a:off x="4133" y="4046"/>
              <a:ext cx="0" cy="258"/>
            </a:xfrm>
            <a:prstGeom prst="line">
              <a:avLst/>
            </a:prstGeom>
            <a:noFill/>
            <a:ln w="9525">
              <a:solidFill>
                <a:schemeClr val="tx1"/>
              </a:solidFill>
              <a:round/>
              <a:headEnd/>
              <a:tailEnd/>
            </a:ln>
          </p:spPr>
          <p:txBody>
            <a:bodyPr/>
            <a:lstStyle/>
            <a:p>
              <a:endParaRPr lang="en-US"/>
            </a:p>
          </p:txBody>
        </p:sp>
        <p:sp>
          <p:nvSpPr>
            <p:cNvPr id="31772" name="Line 23"/>
            <p:cNvSpPr>
              <a:spLocks noChangeShapeType="1"/>
            </p:cNvSpPr>
            <p:nvPr/>
          </p:nvSpPr>
          <p:spPr bwMode="auto">
            <a:xfrm>
              <a:off x="1228" y="4168"/>
              <a:ext cx="2903" cy="0"/>
            </a:xfrm>
            <a:prstGeom prst="line">
              <a:avLst/>
            </a:prstGeom>
            <a:noFill/>
            <a:ln w="9525">
              <a:solidFill>
                <a:schemeClr val="tx1"/>
              </a:solidFill>
              <a:round/>
              <a:headEnd type="triangle" w="med" len="med"/>
              <a:tailEnd type="triangle" w="med" len="med"/>
            </a:ln>
          </p:spPr>
          <p:txBody>
            <a:bodyPr/>
            <a:lstStyle/>
            <a:p>
              <a:endParaRPr lang="en-US"/>
            </a:p>
          </p:txBody>
        </p:sp>
        <p:sp>
          <p:nvSpPr>
            <p:cNvPr id="31773" name="Rectangle 24" descr="Stationery"/>
            <p:cNvSpPr>
              <a:spLocks noChangeArrowheads="1"/>
            </p:cNvSpPr>
            <p:nvPr/>
          </p:nvSpPr>
          <p:spPr bwMode="auto">
            <a:xfrm>
              <a:off x="2516" y="4079"/>
              <a:ext cx="212" cy="182"/>
            </a:xfrm>
            <a:prstGeom prst="rect">
              <a:avLst/>
            </a:prstGeom>
            <a:blipFill dpi="0" rotWithShape="1">
              <a:blip r:embed="rId7" cstate="print"/>
              <a:srcRect/>
              <a:tile tx="0" ty="0" sx="100000" sy="100000" flip="none" algn="tl"/>
            </a:blipFill>
            <a:ln w="9525">
              <a:noFill/>
              <a:miter lim="800000"/>
              <a:headEnd/>
              <a:tailEnd/>
            </a:ln>
          </p:spPr>
          <p:txBody>
            <a:bodyPr wrap="none" anchor="ctr"/>
            <a:lstStyle/>
            <a:p>
              <a:endParaRPr lang="en-US" altLang="en-US"/>
            </a:p>
          </p:txBody>
        </p:sp>
        <p:sp>
          <p:nvSpPr>
            <p:cNvPr id="31774" name="Text Box 25"/>
            <p:cNvSpPr txBox="1">
              <a:spLocks noChangeArrowheads="1"/>
            </p:cNvSpPr>
            <p:nvPr/>
          </p:nvSpPr>
          <p:spPr bwMode="auto">
            <a:xfrm>
              <a:off x="2480" y="4001"/>
              <a:ext cx="281" cy="288"/>
            </a:xfrm>
            <a:prstGeom prst="rect">
              <a:avLst/>
            </a:prstGeom>
            <a:noFill/>
            <a:ln w="9525">
              <a:noFill/>
              <a:miter lim="800000"/>
              <a:headEnd/>
              <a:tailEnd/>
            </a:ln>
          </p:spPr>
          <p:txBody>
            <a:bodyPr wrap="none">
              <a:spAutoFit/>
            </a:bodyPr>
            <a:lstStyle/>
            <a:p>
              <a:r>
                <a:rPr lang="en-US" altLang="en-US" i="1"/>
                <a:t>L</a:t>
              </a:r>
              <a:r>
                <a:rPr lang="en-US" altLang="en-US" baseline="-25000"/>
                <a:t>0</a:t>
              </a:r>
              <a:endParaRPr lang="en-US" altLang="en-US" i="1"/>
            </a:p>
          </p:txBody>
        </p:sp>
      </p:grpSp>
      <p:sp>
        <p:nvSpPr>
          <p:cNvPr id="31750"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sp>
        <p:nvSpPr>
          <p:cNvPr id="31751" name="Rectangle 2"/>
          <p:cNvSpPr>
            <a:spLocks noChangeArrowheads="1"/>
          </p:cNvSpPr>
          <p:nvPr/>
        </p:nvSpPr>
        <p:spPr bwMode="auto">
          <a:xfrm>
            <a:off x="685800" y="1338263"/>
            <a:ext cx="7772400" cy="455612"/>
          </a:xfrm>
          <a:prstGeom prst="rect">
            <a:avLst/>
          </a:prstGeom>
          <a:solidFill>
            <a:srgbClr val="EAEAEA"/>
          </a:solidFill>
          <a:ln w="9525">
            <a:noFill/>
            <a:miter lim="800000"/>
            <a:headEnd/>
            <a:tailEnd/>
          </a:ln>
        </p:spPr>
        <p:txBody>
          <a:bodyPr/>
          <a:lstStyle/>
          <a:p>
            <a:r>
              <a:rPr lang="en-US" altLang="en-US" i="1">
                <a:solidFill>
                  <a:srgbClr val="333399"/>
                </a:solidFill>
              </a:rPr>
              <a:t>Length contraction</a:t>
            </a:r>
            <a:endParaRPr lang="en-US" altLang="en-US">
              <a:solidFill>
                <a:srgbClr val="333399"/>
              </a:solidFill>
            </a:endParaRPr>
          </a:p>
        </p:txBody>
      </p:sp>
      <p:grpSp>
        <p:nvGrpSpPr>
          <p:cNvPr id="4" name="Group 10"/>
          <p:cNvGrpSpPr>
            <a:grpSpLocks/>
          </p:cNvGrpSpPr>
          <p:nvPr/>
        </p:nvGrpSpPr>
        <p:grpSpPr bwMode="auto">
          <a:xfrm>
            <a:off x="-3386138" y="4294188"/>
            <a:ext cx="5054601" cy="2024062"/>
            <a:chOff x="-2133" y="2705"/>
            <a:chExt cx="3184" cy="1275"/>
          </a:xfrm>
        </p:grpSpPr>
        <p:sp>
          <p:nvSpPr>
            <p:cNvPr id="31766" name="Line 11"/>
            <p:cNvSpPr>
              <a:spLocks noChangeShapeType="1"/>
            </p:cNvSpPr>
            <p:nvPr/>
          </p:nvSpPr>
          <p:spPr bwMode="auto">
            <a:xfrm flipH="1">
              <a:off x="465" y="3013"/>
              <a:ext cx="387" cy="0"/>
            </a:xfrm>
            <a:prstGeom prst="line">
              <a:avLst/>
            </a:prstGeom>
            <a:noFill/>
            <a:ln w="38100">
              <a:solidFill>
                <a:schemeClr val="accent2"/>
              </a:solidFill>
              <a:round/>
              <a:headEnd type="triangle" w="med" len="med"/>
              <a:tailEnd/>
            </a:ln>
          </p:spPr>
          <p:txBody>
            <a:bodyPr/>
            <a:lstStyle/>
            <a:p>
              <a:endParaRPr lang="en-US"/>
            </a:p>
          </p:txBody>
        </p:sp>
        <p:pic>
          <p:nvPicPr>
            <p:cNvPr id="36" name="Picture 1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133" y="2705"/>
              <a:ext cx="3161" cy="1275"/>
            </a:xfrm>
            <a:prstGeom prst="rect">
              <a:avLst/>
            </a:prstGeom>
            <a:ln>
              <a:noFill/>
            </a:ln>
            <a:effectLst>
              <a:outerShdw blurRad="292100" dist="139700" dir="2700000" algn="tl" rotWithShape="0">
                <a:srgbClr val="333333">
                  <a:alpha val="65000"/>
                </a:srgbClr>
              </a:outerShdw>
            </a:effectLst>
          </p:spPr>
        </p:pic>
        <p:sp>
          <p:nvSpPr>
            <p:cNvPr id="31768" name="Text Box 13"/>
            <p:cNvSpPr txBox="1">
              <a:spLocks noChangeArrowheads="1"/>
            </p:cNvSpPr>
            <p:nvPr/>
          </p:nvSpPr>
          <p:spPr bwMode="auto">
            <a:xfrm>
              <a:off x="828" y="2830"/>
              <a:ext cx="223" cy="288"/>
            </a:xfrm>
            <a:prstGeom prst="rect">
              <a:avLst/>
            </a:prstGeom>
            <a:noFill/>
            <a:ln w="9525">
              <a:noFill/>
              <a:miter lim="800000"/>
              <a:headEnd/>
              <a:tailEnd/>
            </a:ln>
          </p:spPr>
          <p:txBody>
            <a:bodyPr wrap="none">
              <a:spAutoFit/>
            </a:bodyPr>
            <a:lstStyle/>
            <a:p>
              <a:r>
                <a:rPr lang="en-US" altLang="en-US" b="1">
                  <a:solidFill>
                    <a:schemeClr val="accent2"/>
                  </a:solidFill>
                </a:rPr>
                <a:t>v</a:t>
              </a:r>
            </a:p>
          </p:txBody>
        </p:sp>
        <p:sp>
          <p:nvSpPr>
            <p:cNvPr id="31769" name="Text Box 14"/>
            <p:cNvSpPr txBox="1">
              <a:spLocks noChangeArrowheads="1"/>
            </p:cNvSpPr>
            <p:nvPr/>
          </p:nvSpPr>
          <p:spPr bwMode="auto">
            <a:xfrm>
              <a:off x="397" y="2953"/>
              <a:ext cx="443" cy="288"/>
            </a:xfrm>
            <a:prstGeom prst="rect">
              <a:avLst/>
            </a:prstGeom>
            <a:noFill/>
            <a:ln w="9525">
              <a:noFill/>
              <a:miter lim="800000"/>
              <a:headEnd/>
              <a:tailEnd/>
            </a:ln>
          </p:spPr>
          <p:txBody>
            <a:bodyPr wrap="none">
              <a:spAutoFit/>
            </a:bodyPr>
            <a:lstStyle/>
            <a:p>
              <a:r>
                <a:rPr lang="en-US" altLang="en-US"/>
                <a:t>(S</a:t>
              </a:r>
              <a:r>
                <a:rPr lang="en-US" altLang="en-US" baseline="-25000"/>
                <a:t>0</a:t>
              </a:r>
              <a:r>
                <a:rPr lang="en-US" altLang="en-US"/>
                <a:t>)</a:t>
              </a:r>
            </a:p>
          </p:txBody>
        </p:sp>
      </p:grpSp>
      <p:grpSp>
        <p:nvGrpSpPr>
          <p:cNvPr id="31753" name="Group 15"/>
          <p:cNvGrpSpPr>
            <a:grpSpLocks/>
          </p:cNvGrpSpPr>
          <p:nvPr/>
        </p:nvGrpSpPr>
        <p:grpSpPr bwMode="auto">
          <a:xfrm>
            <a:off x="7467600" y="5059363"/>
            <a:ext cx="995363" cy="1885950"/>
            <a:chOff x="4772" y="2194"/>
            <a:chExt cx="627" cy="1188"/>
          </a:xfrm>
        </p:grpSpPr>
        <p:pic>
          <p:nvPicPr>
            <p:cNvPr id="102416" name="Picture 16"/>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flipH="1">
              <a:off x="4772" y="2450"/>
              <a:ext cx="627" cy="932"/>
            </a:xfrm>
            <a:prstGeom prst="rect">
              <a:avLst/>
            </a:prstGeom>
            <a:ln>
              <a:noFill/>
            </a:ln>
            <a:effectLst>
              <a:outerShdw blurRad="292100" dist="139700" dir="2700000" algn="tl" rotWithShape="0">
                <a:srgbClr val="333333">
                  <a:alpha val="65000"/>
                </a:srgbClr>
              </a:outerShdw>
            </a:effectLst>
          </p:spPr>
        </p:pic>
        <p:sp>
          <p:nvSpPr>
            <p:cNvPr id="31765" name="Text Box 17"/>
            <p:cNvSpPr txBox="1">
              <a:spLocks noChangeArrowheads="1"/>
            </p:cNvSpPr>
            <p:nvPr/>
          </p:nvSpPr>
          <p:spPr bwMode="auto">
            <a:xfrm>
              <a:off x="5011" y="2194"/>
              <a:ext cx="372" cy="288"/>
            </a:xfrm>
            <a:prstGeom prst="rect">
              <a:avLst/>
            </a:prstGeom>
            <a:noFill/>
            <a:ln w="9525">
              <a:noFill/>
              <a:miter lim="800000"/>
              <a:headEnd/>
              <a:tailEnd/>
            </a:ln>
          </p:spPr>
          <p:txBody>
            <a:bodyPr wrap="none">
              <a:spAutoFit/>
            </a:bodyPr>
            <a:lstStyle/>
            <a:p>
              <a:r>
                <a:rPr lang="en-US" altLang="en-US"/>
                <a:t>(S)</a:t>
              </a:r>
            </a:p>
          </p:txBody>
        </p:sp>
      </p:grpSp>
      <p:sp>
        <p:nvSpPr>
          <p:cNvPr id="102433" name="Text Box 33"/>
          <p:cNvSpPr txBox="1">
            <a:spLocks noChangeArrowheads="1"/>
          </p:cNvSpPr>
          <p:nvPr/>
        </p:nvSpPr>
        <p:spPr bwMode="auto">
          <a:xfrm>
            <a:off x="2189163" y="4214813"/>
            <a:ext cx="4968875" cy="822325"/>
          </a:xfrm>
          <a:prstGeom prst="rect">
            <a:avLst/>
          </a:prstGeom>
          <a:noFill/>
          <a:ln w="9525">
            <a:noFill/>
            <a:miter lim="800000"/>
            <a:headEnd/>
            <a:tailEnd/>
          </a:ln>
        </p:spPr>
        <p:txBody>
          <a:bodyPr>
            <a:spAutoFit/>
          </a:bodyPr>
          <a:lstStyle/>
          <a:p>
            <a:pPr algn="ctr"/>
            <a:r>
              <a:rPr lang="en-US" altLang="en-US" i="1">
                <a:solidFill>
                  <a:srgbClr val="FFFF00"/>
                </a:solidFill>
              </a:rPr>
              <a:t>Note that this is the same as the Lorentz-FitzGerald contraction!</a:t>
            </a:r>
          </a:p>
        </p:txBody>
      </p:sp>
      <p:pic>
        <p:nvPicPr>
          <p:cNvPr id="102418" name="Picture 18" descr="Traffic%20Cone"/>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568450" y="6118225"/>
            <a:ext cx="469900" cy="676275"/>
          </a:xfrm>
          <a:prstGeom prst="rect">
            <a:avLst/>
          </a:prstGeom>
          <a:ln>
            <a:noFill/>
          </a:ln>
          <a:effectLst>
            <a:outerShdw blurRad="292100" dist="139700" dir="2700000" algn="tl" rotWithShape="0">
              <a:srgbClr val="333333">
                <a:alpha val="65000"/>
              </a:srgbClr>
            </a:outerShdw>
          </a:effectLst>
        </p:spPr>
      </p:pic>
      <p:sp>
        <p:nvSpPr>
          <p:cNvPr id="31756" name="Oval 26"/>
          <p:cNvSpPr>
            <a:spLocks noChangeArrowheads="1"/>
          </p:cNvSpPr>
          <p:nvPr/>
        </p:nvSpPr>
        <p:spPr bwMode="auto">
          <a:xfrm>
            <a:off x="1684338" y="5961063"/>
            <a:ext cx="198437" cy="198437"/>
          </a:xfrm>
          <a:prstGeom prst="ellipse">
            <a:avLst/>
          </a:prstGeom>
          <a:solidFill>
            <a:srgbClr val="FF0000"/>
          </a:solidFill>
          <a:ln w="9525">
            <a:solidFill>
              <a:schemeClr val="tx1"/>
            </a:solidFill>
            <a:round/>
            <a:headEnd/>
            <a:tailEnd/>
          </a:ln>
        </p:spPr>
        <p:txBody>
          <a:bodyPr wrap="none" anchor="ctr"/>
          <a:lstStyle/>
          <a:p>
            <a:endParaRPr lang="en-US" altLang="en-US"/>
          </a:p>
        </p:txBody>
      </p:sp>
      <p:pic>
        <p:nvPicPr>
          <p:cNvPr id="102419" name="Picture 19" descr="Traffic%20Cone"/>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6403975" y="6118225"/>
            <a:ext cx="469900" cy="676275"/>
          </a:xfrm>
          <a:prstGeom prst="rect">
            <a:avLst/>
          </a:prstGeom>
          <a:ln>
            <a:noFill/>
          </a:ln>
          <a:effectLst>
            <a:outerShdw blurRad="292100" dist="139700" dir="2700000" algn="tl" rotWithShape="0">
              <a:srgbClr val="333333">
                <a:alpha val="65000"/>
              </a:srgbClr>
            </a:outerShdw>
          </a:effectLst>
        </p:spPr>
      </p:pic>
      <p:sp>
        <p:nvSpPr>
          <p:cNvPr id="31758" name="Oval 27"/>
          <p:cNvSpPr>
            <a:spLocks noChangeArrowheads="1"/>
          </p:cNvSpPr>
          <p:nvPr/>
        </p:nvSpPr>
        <p:spPr bwMode="auto">
          <a:xfrm>
            <a:off x="6516688" y="5940425"/>
            <a:ext cx="198437" cy="198438"/>
          </a:xfrm>
          <a:prstGeom prst="ellipse">
            <a:avLst/>
          </a:prstGeom>
          <a:solidFill>
            <a:schemeClr val="accent2"/>
          </a:solidFill>
          <a:ln w="9525">
            <a:solidFill>
              <a:schemeClr val="tx1"/>
            </a:solidFill>
            <a:round/>
            <a:headEnd/>
            <a:tailEnd/>
          </a:ln>
        </p:spPr>
        <p:txBody>
          <a:bodyPr wrap="none" anchor="ctr"/>
          <a:lstStyle/>
          <a:p>
            <a:endParaRPr lang="en-US" altLang="en-US"/>
          </a:p>
        </p:txBody>
      </p:sp>
      <p:sp>
        <p:nvSpPr>
          <p:cNvPr id="102428" name="Rectangle 28"/>
          <p:cNvSpPr>
            <a:spLocks noChangeArrowheads="1"/>
          </p:cNvSpPr>
          <p:nvPr/>
        </p:nvSpPr>
        <p:spPr bwMode="auto">
          <a:xfrm>
            <a:off x="681038" y="1771650"/>
            <a:ext cx="7772400" cy="2127250"/>
          </a:xfrm>
          <a:prstGeom prst="rect">
            <a:avLst/>
          </a:prstGeom>
          <a:solidFill>
            <a:srgbClr val="CCFFCC"/>
          </a:solidFill>
          <a:ln w="9525">
            <a:noFill/>
            <a:miter lim="800000"/>
            <a:headEnd/>
            <a:tailEnd/>
          </a:ln>
        </p:spPr>
        <p:txBody>
          <a:bodyPr/>
          <a:lstStyle/>
          <a:p>
            <a:r>
              <a:rPr lang="en-US" altLang="en-US"/>
              <a:t>PRACTICE: Show that </a:t>
            </a:r>
            <a:r>
              <a:rPr lang="en-US" altLang="en-US" i="1"/>
              <a:t>L</a:t>
            </a:r>
            <a:r>
              <a:rPr lang="en-US" altLang="en-US"/>
              <a:t> = </a:t>
            </a:r>
            <a:r>
              <a:rPr lang="en-US" altLang="en-US" i="1"/>
              <a:t>L</a:t>
            </a:r>
            <a:r>
              <a:rPr lang="en-US" altLang="en-US" baseline="-25000"/>
              <a:t>0 </a:t>
            </a:r>
            <a:r>
              <a:rPr lang="en-US" altLang="en-US" i="1"/>
              <a:t>/ </a:t>
            </a:r>
            <a:r>
              <a:rPr lang="en-US" altLang="en-US">
                <a:sym typeface="Symbol" pitchFamily="18" charset="2"/>
              </a:rPr>
              <a:t>.</a:t>
            </a:r>
            <a:endParaRPr lang="en-US" altLang="en-US"/>
          </a:p>
          <a:p>
            <a:r>
              <a:rPr lang="en-US" altLang="en-US"/>
              <a:t>SOLUTION: Use </a:t>
            </a:r>
            <a:r>
              <a:rPr lang="en-US" altLang="en-US">
                <a:solidFill>
                  <a:srgbClr val="000000"/>
                </a:solidFill>
              </a:rPr>
              <a:t>∆</a:t>
            </a:r>
            <a:r>
              <a:rPr lang="en-US" altLang="en-US" i="1">
                <a:solidFill>
                  <a:srgbClr val="000000"/>
                </a:solidFill>
              </a:rPr>
              <a:t>t</a:t>
            </a:r>
            <a:r>
              <a:rPr lang="en-US" altLang="en-US"/>
              <a:t> = </a:t>
            </a:r>
            <a:r>
              <a:rPr lang="en-US" altLang="en-US">
                <a:sym typeface="Symbol" pitchFamily="18" charset="2"/>
              </a:rPr>
              <a:t></a:t>
            </a:r>
            <a:r>
              <a:rPr lang="en-US" altLang="en-US">
                <a:solidFill>
                  <a:srgbClr val="000000"/>
                </a:solidFill>
              </a:rPr>
              <a:t>∆</a:t>
            </a:r>
            <a:r>
              <a:rPr lang="en-US" altLang="en-US" i="1">
                <a:solidFill>
                  <a:srgbClr val="000000"/>
                </a:solidFill>
              </a:rPr>
              <a:t>t</a:t>
            </a:r>
            <a:r>
              <a:rPr lang="en-US" altLang="en-US" baseline="-25000"/>
              <a:t>0</a:t>
            </a:r>
            <a:r>
              <a:rPr lang="en-US" altLang="en-US"/>
              <a:t>, </a:t>
            </a:r>
            <a:r>
              <a:rPr lang="en-US" altLang="en-US" i="1">
                <a:solidFill>
                  <a:srgbClr val="000000"/>
                </a:solidFill>
                <a:cs typeface="Times New Roman" pitchFamily="18" charset="0"/>
              </a:rPr>
              <a:t>L</a:t>
            </a:r>
            <a:r>
              <a:rPr lang="en-US" altLang="en-US">
                <a:solidFill>
                  <a:srgbClr val="000000"/>
                </a:solidFill>
                <a:cs typeface="Times New Roman" pitchFamily="18" charset="0"/>
              </a:rPr>
              <a:t> = </a:t>
            </a:r>
            <a:r>
              <a:rPr lang="en-US" altLang="en-US" i="1">
                <a:solidFill>
                  <a:srgbClr val="000000"/>
                </a:solidFill>
                <a:cs typeface="Times New Roman" pitchFamily="18" charset="0"/>
              </a:rPr>
              <a:t>v</a:t>
            </a:r>
            <a:r>
              <a:rPr lang="en-US" altLang="en-US">
                <a:solidFill>
                  <a:srgbClr val="000000"/>
                </a:solidFill>
              </a:rPr>
              <a:t>∆</a:t>
            </a:r>
            <a:r>
              <a:rPr lang="en-US" altLang="en-US" i="1">
                <a:solidFill>
                  <a:srgbClr val="000000"/>
                </a:solidFill>
                <a:cs typeface="Courier New" pitchFamily="49" charset="0"/>
              </a:rPr>
              <a:t>t</a:t>
            </a:r>
            <a:r>
              <a:rPr lang="en-US" altLang="en-US" baseline="-25000">
                <a:solidFill>
                  <a:srgbClr val="000000"/>
                </a:solidFill>
                <a:cs typeface="Courier New" pitchFamily="49" charset="0"/>
              </a:rPr>
              <a:t>0</a:t>
            </a:r>
            <a:r>
              <a:rPr lang="en-US" altLang="en-US">
                <a:solidFill>
                  <a:srgbClr val="000000"/>
                </a:solidFill>
                <a:cs typeface="Times New Roman" pitchFamily="18" charset="0"/>
              </a:rPr>
              <a:t>, and </a:t>
            </a:r>
            <a:r>
              <a:rPr lang="en-US" altLang="en-US" i="1">
                <a:solidFill>
                  <a:srgbClr val="000000"/>
                </a:solidFill>
                <a:cs typeface="Times New Roman" pitchFamily="18" charset="0"/>
              </a:rPr>
              <a:t>L</a:t>
            </a:r>
            <a:r>
              <a:rPr lang="en-US" altLang="en-US" baseline="-25000">
                <a:solidFill>
                  <a:srgbClr val="000000"/>
                </a:solidFill>
                <a:cs typeface="Times New Roman" pitchFamily="18" charset="0"/>
              </a:rPr>
              <a:t>0</a:t>
            </a:r>
            <a:r>
              <a:rPr lang="en-US" altLang="en-US">
                <a:solidFill>
                  <a:srgbClr val="000000"/>
                </a:solidFill>
                <a:cs typeface="Times New Roman" pitchFamily="18" charset="0"/>
              </a:rPr>
              <a:t> = </a:t>
            </a:r>
            <a:r>
              <a:rPr lang="en-US" altLang="en-US" i="1">
                <a:solidFill>
                  <a:srgbClr val="000000"/>
                </a:solidFill>
                <a:cs typeface="Times New Roman" pitchFamily="18" charset="0"/>
              </a:rPr>
              <a:t>v</a:t>
            </a:r>
            <a:r>
              <a:rPr lang="en-US" altLang="en-US">
                <a:solidFill>
                  <a:srgbClr val="000000"/>
                </a:solidFill>
              </a:rPr>
              <a:t>∆</a:t>
            </a:r>
            <a:r>
              <a:rPr lang="en-US" altLang="en-US" i="1">
                <a:solidFill>
                  <a:srgbClr val="000000"/>
                </a:solidFill>
                <a:cs typeface="Courier New" pitchFamily="49" charset="0"/>
              </a:rPr>
              <a:t>t</a:t>
            </a:r>
            <a:r>
              <a:rPr lang="en-US" altLang="en-US">
                <a:solidFill>
                  <a:srgbClr val="000000"/>
                </a:solidFill>
                <a:cs typeface="Times New Roman" pitchFamily="18" charset="0"/>
              </a:rPr>
              <a:t>. </a:t>
            </a:r>
            <a:endParaRPr lang="en-US" altLang="en-US">
              <a:cs typeface="Times New Roman" pitchFamily="18" charset="0"/>
            </a:endParaRPr>
          </a:p>
          <a:p>
            <a:r>
              <a:rPr lang="en-US" altLang="en-US">
                <a:cs typeface="Times New Roman" pitchFamily="18" charset="0"/>
                <a:sym typeface="Symbol" pitchFamily="18" charset="2"/>
              </a:rPr>
              <a:t></a:t>
            </a:r>
            <a:r>
              <a:rPr lang="en-US" altLang="en-US">
                <a:cs typeface="Times New Roman" pitchFamily="18" charset="0"/>
              </a:rPr>
              <a:t>From </a:t>
            </a:r>
            <a:r>
              <a:rPr lang="en-US" altLang="en-US" i="1">
                <a:solidFill>
                  <a:srgbClr val="000000"/>
                </a:solidFill>
                <a:cs typeface="Times New Roman" pitchFamily="18" charset="0"/>
              </a:rPr>
              <a:t>L</a:t>
            </a:r>
            <a:r>
              <a:rPr lang="en-US" altLang="en-US" baseline="-25000">
                <a:solidFill>
                  <a:srgbClr val="000000"/>
                </a:solidFill>
                <a:cs typeface="Times New Roman" pitchFamily="18" charset="0"/>
              </a:rPr>
              <a:t>0</a:t>
            </a:r>
            <a:r>
              <a:rPr lang="en-US" altLang="en-US">
                <a:solidFill>
                  <a:srgbClr val="000000"/>
                </a:solidFill>
                <a:cs typeface="Times New Roman" pitchFamily="18" charset="0"/>
              </a:rPr>
              <a:t> = </a:t>
            </a:r>
            <a:r>
              <a:rPr lang="en-US" altLang="en-US" i="1">
                <a:solidFill>
                  <a:srgbClr val="000000"/>
                </a:solidFill>
                <a:cs typeface="Times New Roman" pitchFamily="18" charset="0"/>
              </a:rPr>
              <a:t>v</a:t>
            </a:r>
            <a:r>
              <a:rPr lang="en-US" altLang="en-US">
                <a:solidFill>
                  <a:srgbClr val="000000"/>
                </a:solidFill>
              </a:rPr>
              <a:t>∆</a:t>
            </a:r>
            <a:r>
              <a:rPr lang="en-US" altLang="en-US" i="1">
                <a:solidFill>
                  <a:srgbClr val="000000"/>
                </a:solidFill>
                <a:cs typeface="Courier New" pitchFamily="49" charset="0"/>
              </a:rPr>
              <a:t>t</a:t>
            </a:r>
            <a:r>
              <a:rPr lang="en-US" altLang="en-US">
                <a:solidFill>
                  <a:srgbClr val="000000"/>
                </a:solidFill>
                <a:cs typeface="Courier New" pitchFamily="49" charset="0"/>
              </a:rPr>
              <a:t> and ∆</a:t>
            </a:r>
            <a:r>
              <a:rPr lang="en-US" altLang="en-US" i="1">
                <a:solidFill>
                  <a:srgbClr val="000000"/>
                </a:solidFill>
                <a:cs typeface="Courier New" pitchFamily="49" charset="0"/>
              </a:rPr>
              <a:t>t</a:t>
            </a:r>
            <a:r>
              <a:rPr lang="en-US" altLang="en-US">
                <a:cs typeface="Courier New" pitchFamily="49" charset="0"/>
              </a:rPr>
              <a:t> = </a:t>
            </a:r>
            <a:r>
              <a:rPr lang="en-US" altLang="en-US">
                <a:cs typeface="Courier New" pitchFamily="49" charset="0"/>
                <a:sym typeface="Symbol" pitchFamily="18" charset="2"/>
              </a:rPr>
              <a:t></a:t>
            </a:r>
            <a:r>
              <a:rPr lang="en-US" altLang="en-US">
                <a:solidFill>
                  <a:srgbClr val="000000"/>
                </a:solidFill>
                <a:cs typeface="Courier New" pitchFamily="49" charset="0"/>
              </a:rPr>
              <a:t>∆</a:t>
            </a:r>
            <a:r>
              <a:rPr lang="en-US" altLang="en-US" i="1">
                <a:solidFill>
                  <a:srgbClr val="000000"/>
                </a:solidFill>
                <a:cs typeface="Courier New" pitchFamily="49" charset="0"/>
              </a:rPr>
              <a:t>t</a:t>
            </a:r>
            <a:r>
              <a:rPr lang="en-US" altLang="en-US" baseline="-25000">
                <a:cs typeface="Courier New" pitchFamily="49" charset="0"/>
              </a:rPr>
              <a:t>0</a:t>
            </a:r>
            <a:r>
              <a:rPr lang="en-US" altLang="en-US">
                <a:cs typeface="Courier New" pitchFamily="49" charset="0"/>
              </a:rPr>
              <a:t> we get </a:t>
            </a:r>
            <a:r>
              <a:rPr lang="en-US" altLang="en-US" i="1">
                <a:cs typeface="Courier New" pitchFamily="49" charset="0"/>
              </a:rPr>
              <a:t>L</a:t>
            </a:r>
            <a:r>
              <a:rPr lang="en-US" altLang="en-US" baseline="-25000">
                <a:cs typeface="Courier New" pitchFamily="49" charset="0"/>
              </a:rPr>
              <a:t>0</a:t>
            </a:r>
            <a:r>
              <a:rPr lang="en-US" altLang="en-US">
                <a:cs typeface="Courier New" pitchFamily="49" charset="0"/>
              </a:rPr>
              <a:t> = </a:t>
            </a:r>
            <a:r>
              <a:rPr lang="en-US" altLang="en-US">
                <a:cs typeface="Courier New" pitchFamily="49" charset="0"/>
                <a:sym typeface="Symbol" pitchFamily="18" charset="2"/>
              </a:rPr>
              <a:t></a:t>
            </a:r>
            <a:r>
              <a:rPr lang="en-US" altLang="en-US" baseline="-25000">
                <a:cs typeface="Courier New" pitchFamily="49" charset="0"/>
                <a:sym typeface="Symbol" pitchFamily="18" charset="2"/>
              </a:rPr>
              <a:t> </a:t>
            </a:r>
            <a:r>
              <a:rPr lang="en-US" altLang="en-US" i="1">
                <a:cs typeface="Courier New" pitchFamily="49" charset="0"/>
              </a:rPr>
              <a:t>v</a:t>
            </a:r>
            <a:r>
              <a:rPr lang="en-US" altLang="en-US">
                <a:solidFill>
                  <a:srgbClr val="000000"/>
                </a:solidFill>
                <a:cs typeface="Courier New" pitchFamily="49" charset="0"/>
              </a:rPr>
              <a:t>∆</a:t>
            </a:r>
            <a:r>
              <a:rPr lang="en-US" altLang="en-US" i="1">
                <a:solidFill>
                  <a:srgbClr val="000000"/>
                </a:solidFill>
                <a:cs typeface="Courier New" pitchFamily="49" charset="0"/>
              </a:rPr>
              <a:t>t</a:t>
            </a:r>
            <a:r>
              <a:rPr lang="en-US" altLang="en-US" baseline="-25000">
                <a:cs typeface="Courier New" pitchFamily="49" charset="0"/>
              </a:rPr>
              <a:t>0</a:t>
            </a:r>
            <a:r>
              <a:rPr lang="en-US" altLang="en-US">
                <a:cs typeface="Courier New" pitchFamily="49" charset="0"/>
              </a:rPr>
              <a:t>.</a:t>
            </a:r>
          </a:p>
          <a:p>
            <a:r>
              <a:rPr lang="en-US" altLang="en-US">
                <a:cs typeface="Courier New" pitchFamily="49" charset="0"/>
                <a:sym typeface="Symbol" pitchFamily="18" charset="2"/>
              </a:rPr>
              <a:t></a:t>
            </a:r>
            <a:r>
              <a:rPr lang="en-US" altLang="en-US">
                <a:cs typeface="Courier New" pitchFamily="49" charset="0"/>
              </a:rPr>
              <a:t>Since </a:t>
            </a:r>
            <a:r>
              <a:rPr lang="en-US" altLang="en-US" i="1">
                <a:solidFill>
                  <a:srgbClr val="000000"/>
                </a:solidFill>
                <a:cs typeface="Times New Roman" pitchFamily="18" charset="0"/>
              </a:rPr>
              <a:t>L</a:t>
            </a:r>
            <a:r>
              <a:rPr lang="en-US" altLang="en-US">
                <a:solidFill>
                  <a:srgbClr val="000000"/>
                </a:solidFill>
                <a:cs typeface="Times New Roman" pitchFamily="18" charset="0"/>
              </a:rPr>
              <a:t> = </a:t>
            </a:r>
            <a:r>
              <a:rPr lang="en-US" altLang="en-US" i="1">
                <a:solidFill>
                  <a:srgbClr val="000000"/>
                </a:solidFill>
                <a:cs typeface="Times New Roman" pitchFamily="18" charset="0"/>
              </a:rPr>
              <a:t>v</a:t>
            </a:r>
            <a:r>
              <a:rPr lang="en-US" altLang="en-US">
                <a:solidFill>
                  <a:srgbClr val="000000"/>
                </a:solidFill>
              </a:rPr>
              <a:t>∆</a:t>
            </a:r>
            <a:r>
              <a:rPr lang="en-US" altLang="en-US" i="1">
                <a:solidFill>
                  <a:srgbClr val="000000"/>
                </a:solidFill>
                <a:cs typeface="Courier New" pitchFamily="49" charset="0"/>
              </a:rPr>
              <a:t>t</a:t>
            </a:r>
            <a:r>
              <a:rPr lang="en-US" altLang="en-US" baseline="-25000">
                <a:solidFill>
                  <a:srgbClr val="000000"/>
                </a:solidFill>
                <a:cs typeface="Courier New" pitchFamily="49" charset="0"/>
              </a:rPr>
              <a:t>0</a:t>
            </a:r>
            <a:r>
              <a:rPr lang="en-US" altLang="en-US" i="1" baseline="-25000">
                <a:solidFill>
                  <a:srgbClr val="000000"/>
                </a:solidFill>
                <a:cs typeface="Courier New" pitchFamily="49" charset="0"/>
              </a:rPr>
              <a:t> </a:t>
            </a:r>
            <a:r>
              <a:rPr lang="en-US" altLang="en-US">
                <a:solidFill>
                  <a:srgbClr val="000000"/>
                </a:solidFill>
                <a:cs typeface="Courier New" pitchFamily="49" charset="0"/>
              </a:rPr>
              <a:t>we can then write </a:t>
            </a:r>
            <a:r>
              <a:rPr lang="en-US" altLang="en-US" i="1">
                <a:cs typeface="Courier New" pitchFamily="49" charset="0"/>
              </a:rPr>
              <a:t>L</a:t>
            </a:r>
            <a:r>
              <a:rPr lang="en-US" altLang="en-US" baseline="-25000">
                <a:cs typeface="Courier New" pitchFamily="49" charset="0"/>
              </a:rPr>
              <a:t>0</a:t>
            </a:r>
            <a:r>
              <a:rPr lang="en-US" altLang="en-US">
                <a:cs typeface="Courier New" pitchFamily="49" charset="0"/>
              </a:rPr>
              <a:t> = </a:t>
            </a:r>
            <a:r>
              <a:rPr lang="en-US" altLang="en-US">
                <a:cs typeface="Courier New" pitchFamily="49" charset="0"/>
                <a:sym typeface="Symbol" pitchFamily="18" charset="2"/>
              </a:rPr>
              <a:t></a:t>
            </a:r>
            <a:r>
              <a:rPr lang="en-US" altLang="en-US" baseline="-25000">
                <a:cs typeface="Courier New" pitchFamily="49" charset="0"/>
                <a:sym typeface="Symbol" pitchFamily="18" charset="2"/>
              </a:rPr>
              <a:t> </a:t>
            </a:r>
            <a:r>
              <a:rPr lang="en-US" altLang="en-US" i="1">
                <a:cs typeface="Courier New" pitchFamily="49" charset="0"/>
              </a:rPr>
              <a:t>L</a:t>
            </a:r>
            <a:r>
              <a:rPr lang="en-US" altLang="en-US">
                <a:cs typeface="Courier New" pitchFamily="49" charset="0"/>
              </a:rPr>
              <a:t>. Thus</a:t>
            </a:r>
          </a:p>
        </p:txBody>
      </p:sp>
      <p:grpSp>
        <p:nvGrpSpPr>
          <p:cNvPr id="6" name="Group 36"/>
          <p:cNvGrpSpPr>
            <a:grpSpLocks/>
          </p:cNvGrpSpPr>
          <p:nvPr/>
        </p:nvGrpSpPr>
        <p:grpSpPr bwMode="auto">
          <a:xfrm>
            <a:off x="857250" y="3360738"/>
            <a:ext cx="7366000" cy="457200"/>
            <a:chOff x="510" y="2117"/>
            <a:chExt cx="4640" cy="288"/>
          </a:xfrm>
        </p:grpSpPr>
        <p:sp>
          <p:nvSpPr>
            <p:cNvPr id="31761" name="Text Box 30"/>
            <p:cNvSpPr txBox="1">
              <a:spLocks noChangeArrowheads="1"/>
            </p:cNvSpPr>
            <p:nvPr/>
          </p:nvSpPr>
          <p:spPr bwMode="auto">
            <a:xfrm>
              <a:off x="2906" y="2117"/>
              <a:ext cx="2244"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Length contraction</a:t>
              </a:r>
            </a:p>
          </p:txBody>
        </p:sp>
        <p:sp>
          <p:nvSpPr>
            <p:cNvPr id="31762" name="Rectangle 31"/>
            <p:cNvSpPr>
              <a:spLocks noChangeArrowheads="1"/>
            </p:cNvSpPr>
            <p:nvPr/>
          </p:nvSpPr>
          <p:spPr bwMode="auto">
            <a:xfrm>
              <a:off x="510" y="2119"/>
              <a:ext cx="4635" cy="282"/>
            </a:xfrm>
            <a:prstGeom prst="rect">
              <a:avLst/>
            </a:prstGeom>
            <a:noFill/>
            <a:ln w="12700">
              <a:solidFill>
                <a:schemeClr val="tx1"/>
              </a:solidFill>
              <a:miter lim="800000"/>
              <a:headEnd/>
              <a:tailEnd/>
            </a:ln>
          </p:spPr>
          <p:txBody>
            <a:bodyPr wrap="none" anchor="ctr"/>
            <a:lstStyle/>
            <a:p>
              <a:endParaRPr lang="en-US" altLang="en-US"/>
            </a:p>
          </p:txBody>
        </p:sp>
        <p:sp>
          <p:nvSpPr>
            <p:cNvPr id="31763" name="Rectangle 32"/>
            <p:cNvSpPr>
              <a:spLocks noChangeArrowheads="1"/>
            </p:cNvSpPr>
            <p:nvPr/>
          </p:nvSpPr>
          <p:spPr bwMode="auto">
            <a:xfrm>
              <a:off x="679" y="2126"/>
              <a:ext cx="2297" cy="202"/>
            </a:xfrm>
            <a:prstGeom prst="rect">
              <a:avLst/>
            </a:prstGeom>
            <a:noFill/>
            <a:ln w="9525">
              <a:noFill/>
              <a:miter lim="800000"/>
              <a:headEnd/>
              <a:tailEnd/>
            </a:ln>
          </p:spPr>
          <p:txBody>
            <a:bodyPr/>
            <a:lstStyle/>
            <a:p>
              <a:pPr eaLnBrk="0" hangingPunct="0">
                <a:lnSpc>
                  <a:spcPct val="90000"/>
                </a:lnSpc>
                <a:spcBef>
                  <a:spcPct val="20000"/>
                </a:spcBef>
              </a:pPr>
              <a:r>
                <a:rPr lang="en-US" altLang="en-US" i="1"/>
                <a:t>L</a:t>
              </a:r>
              <a:r>
                <a:rPr lang="en-US" altLang="en-US"/>
                <a:t> = </a:t>
              </a:r>
              <a:r>
                <a:rPr lang="en-US" altLang="en-US" i="1"/>
                <a:t>L</a:t>
              </a:r>
              <a:r>
                <a:rPr lang="en-US" altLang="en-US" baseline="-25000"/>
                <a:t>0 </a:t>
              </a:r>
              <a:r>
                <a:rPr lang="en-US" altLang="en-US" i="1"/>
                <a:t>/ </a:t>
              </a:r>
              <a:r>
                <a:rPr lang="en-US" altLang="en-US">
                  <a:sym typeface="Symbol" pitchFamily="18" charset="2"/>
                </a:rPr>
                <a:t></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28">
                                            <p:txEl>
                                              <p:pRg st="0" end="0"/>
                                            </p:txEl>
                                          </p:spTgt>
                                        </p:tgtEl>
                                        <p:attrNameLst>
                                          <p:attrName>style.visibility</p:attrName>
                                        </p:attrNameLst>
                                      </p:cBhvr>
                                      <p:to>
                                        <p:strVal val="visible"/>
                                      </p:to>
                                    </p:set>
                                    <p:anim calcmode="lin" valueType="num">
                                      <p:cBhvr additive="base">
                                        <p:cTn id="7" dur="500" fill="hold"/>
                                        <p:tgtEl>
                                          <p:spTgt spid="1024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2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0-#ppt_w/2"/>
                                          </p:val>
                                        </p:tav>
                                        <p:tav tm="100000">
                                          <p:val>
                                            <p:strVal val="#ppt_x"/>
                                          </p:val>
                                        </p:tav>
                                      </p:tavLst>
                                    </p:anim>
                                    <p:anim calcmode="lin" valueType="num">
                                      <p:cBhvr additive="base">
                                        <p:cTn id="14" dur="20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Bell, train.wav"/>
                                        </p:tgtEl>
                                      </p:cMediaNode>
                                    </p:audio>
                                  </p:subTnLst>
                                </p:cTn>
                              </p:par>
                            </p:childTnLst>
                          </p:cTn>
                        </p:par>
                        <p:par>
                          <p:cTn id="15" fill="hold" nodeType="afterGroup">
                            <p:stCondLst>
                              <p:cond delay="2000"/>
                            </p:stCondLst>
                            <p:childTnLst>
                              <p:par>
                                <p:cTn id="16" presetID="63" presetClass="path" presetSubtype="0" repeatCount="indefinite" fill="hold" nodeType="afterEffect">
                                  <p:stCondLst>
                                    <p:cond delay="0"/>
                                  </p:stCondLst>
                                  <p:childTnLst>
                                    <p:animMotion origin="layout" path="M 1.66667E-6 -1.11111E-6 L 0.7066 -1.11111E-6 " pathEditMode="relative" rAng="0" ptsTypes="AA">
                                      <p:cBhvr>
                                        <p:cTn id="17" dur="5000" fill="hold"/>
                                        <p:tgtEl>
                                          <p:spTgt spid="4"/>
                                        </p:tgtEl>
                                        <p:attrNameLst>
                                          <p:attrName>ppt_x</p:attrName>
                                          <p:attrName>ppt_y</p:attrName>
                                        </p:attrNameLst>
                                      </p:cBhvr>
                                      <p:rCtr x="353" y="0"/>
                                    </p:animMotion>
                                  </p:childTnLst>
                                  <p:subTnLst>
                                    <p:audio>
                                      <p:cMediaNode>
                                        <p:cTn display="0" masterRel="sameClick">
                                          <p:stCondLst>
                                            <p:cond evt="begin" delay="0">
                                              <p:tn val="16"/>
                                            </p:cond>
                                          </p:stCondLst>
                                          <p:endCondLst>
                                            <p:cond evt="onStopAudio" delay="0">
                                              <p:tgtEl>
                                                <p:sldTgt/>
                                              </p:tgtEl>
                                            </p:cond>
                                          </p:endCondLst>
                                        </p:cTn>
                                        <p:tgtEl>
                                          <p:sndTgt r:embed="rId5" name="Bell, train.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02428">
                                            <p:txEl>
                                              <p:pRg st="1" end="1"/>
                                            </p:txEl>
                                          </p:spTgt>
                                        </p:tgtEl>
                                        <p:attrNameLst>
                                          <p:attrName>style.visibility</p:attrName>
                                        </p:attrNameLst>
                                      </p:cBhvr>
                                      <p:to>
                                        <p:strVal val="visible"/>
                                      </p:to>
                                    </p:set>
                                    <p:anim calcmode="lin" valueType="num">
                                      <p:cBhvr additive="base">
                                        <p:cTn id="22" dur="500" fill="hold"/>
                                        <p:tgtEl>
                                          <p:spTgt spid="102428">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242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02428">
                                            <p:txEl>
                                              <p:pRg st="2" end="2"/>
                                            </p:txEl>
                                          </p:spTgt>
                                        </p:tgtEl>
                                        <p:attrNameLst>
                                          <p:attrName>style.visibility</p:attrName>
                                        </p:attrNameLst>
                                      </p:cBhvr>
                                      <p:to>
                                        <p:strVal val="visible"/>
                                      </p:to>
                                    </p:set>
                                    <p:anim calcmode="lin" valueType="num">
                                      <p:cBhvr additive="base">
                                        <p:cTn id="28" dur="500" fill="hold"/>
                                        <p:tgtEl>
                                          <p:spTgt spid="102428">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0242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02428">
                                            <p:txEl>
                                              <p:pRg st="3" end="3"/>
                                            </p:txEl>
                                          </p:spTgt>
                                        </p:tgtEl>
                                        <p:attrNameLst>
                                          <p:attrName>style.visibility</p:attrName>
                                        </p:attrNameLst>
                                      </p:cBhvr>
                                      <p:to>
                                        <p:strVal val="visible"/>
                                      </p:to>
                                    </p:set>
                                    <p:anim calcmode="lin" valueType="num">
                                      <p:cBhvr additive="base">
                                        <p:cTn id="34" dur="500" fill="hold"/>
                                        <p:tgtEl>
                                          <p:spTgt spid="102428">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0242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02433"/>
                                        </p:tgtEl>
                                        <p:attrNameLst>
                                          <p:attrName>style.visibility</p:attrName>
                                        </p:attrNameLst>
                                      </p:cBhvr>
                                      <p:to>
                                        <p:strVal val="visible"/>
                                      </p:to>
                                    </p:set>
                                    <p:anim calcmode="lin" valueType="num">
                                      <p:cBhvr additive="base">
                                        <p:cTn id="47" dur="500" fill="hold"/>
                                        <p:tgtEl>
                                          <p:spTgt spid="102433"/>
                                        </p:tgtEl>
                                        <p:attrNameLst>
                                          <p:attrName>ppt_x</p:attrName>
                                        </p:attrNameLst>
                                      </p:cBhvr>
                                      <p:tavLst>
                                        <p:tav tm="0">
                                          <p:val>
                                            <p:strVal val="1+#ppt_w/2"/>
                                          </p:val>
                                        </p:tav>
                                        <p:tav tm="100000">
                                          <p:val>
                                            <p:strVal val="#ppt_x"/>
                                          </p:val>
                                        </p:tav>
                                      </p:tavLst>
                                    </p:anim>
                                    <p:anim calcmode="lin" valueType="num">
                                      <p:cBhvr additive="base">
                                        <p:cTn id="48" dur="500" fill="hold"/>
                                        <p:tgtEl>
                                          <p:spTgt spid="1024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2"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758950" y="4167188"/>
            <a:ext cx="5434013" cy="2138362"/>
          </a:xfrm>
          <a:prstGeom prst="rect">
            <a:avLst/>
          </a:prstGeom>
          <a:ln>
            <a:noFill/>
          </a:ln>
          <a:effectLst>
            <a:outerShdw blurRad="292100" dist="139700" dir="2700000" algn="tl" rotWithShape="0">
              <a:srgbClr val="333333">
                <a:alpha val="65000"/>
              </a:srgbClr>
            </a:outerShdw>
          </a:effectLst>
        </p:spPr>
      </p:pic>
      <p:sp>
        <p:nvSpPr>
          <p:cNvPr id="32771" name="Rectangle 5" descr="Stationery"/>
          <p:cNvSpPr>
            <a:spLocks noChangeArrowheads="1"/>
          </p:cNvSpPr>
          <p:nvPr/>
        </p:nvSpPr>
        <p:spPr bwMode="auto">
          <a:xfrm>
            <a:off x="0" y="6378575"/>
            <a:ext cx="9144000" cy="479425"/>
          </a:xfrm>
          <a:prstGeom prst="rect">
            <a:avLst/>
          </a:prstGeom>
          <a:blipFill dpi="0" rotWithShape="1">
            <a:blip r:embed="rId6" cstate="print"/>
            <a:srcRect/>
            <a:tile tx="0" ty="0" sx="100000" sy="100000" flip="none" algn="tl"/>
          </a:blipFill>
          <a:ln w="9525">
            <a:noFill/>
            <a:miter lim="800000"/>
            <a:headEnd/>
            <a:tailEnd/>
          </a:ln>
        </p:spPr>
        <p:txBody>
          <a:bodyPr wrap="none" anchor="ctr"/>
          <a:lstStyle/>
          <a:p>
            <a:endParaRPr lang="en-US" altLang="en-US"/>
          </a:p>
        </p:txBody>
      </p:sp>
      <p:grpSp>
        <p:nvGrpSpPr>
          <p:cNvPr id="32772" name="Group 6"/>
          <p:cNvGrpSpPr>
            <a:grpSpLocks/>
          </p:cNvGrpSpPr>
          <p:nvPr/>
        </p:nvGrpSpPr>
        <p:grpSpPr bwMode="auto">
          <a:xfrm>
            <a:off x="0" y="6265863"/>
            <a:ext cx="9144000" cy="158750"/>
            <a:chOff x="0" y="3779"/>
            <a:chExt cx="5754" cy="100"/>
          </a:xfrm>
        </p:grpSpPr>
        <p:pic>
          <p:nvPicPr>
            <p:cNvPr id="32794" name="Picture 7"/>
            <p:cNvPicPr>
              <a:picLocks noChangeAspect="1" noChangeArrowheads="1"/>
            </p:cNvPicPr>
            <p:nvPr/>
          </p:nvPicPr>
          <p:blipFill>
            <a:blip r:embed="rId7" cstate="print"/>
            <a:srcRect/>
            <a:stretch>
              <a:fillRect/>
            </a:stretch>
          </p:blipFill>
          <p:spPr bwMode="auto">
            <a:xfrm>
              <a:off x="0" y="3780"/>
              <a:ext cx="2027" cy="99"/>
            </a:xfrm>
            <a:prstGeom prst="rect">
              <a:avLst/>
            </a:prstGeom>
            <a:noFill/>
            <a:ln w="9525">
              <a:noFill/>
              <a:miter lim="800000"/>
              <a:headEnd/>
              <a:tailEnd/>
            </a:ln>
          </p:spPr>
        </p:pic>
        <p:pic>
          <p:nvPicPr>
            <p:cNvPr id="32795" name="Picture 8"/>
            <p:cNvPicPr>
              <a:picLocks noChangeAspect="1" noChangeArrowheads="1"/>
            </p:cNvPicPr>
            <p:nvPr/>
          </p:nvPicPr>
          <p:blipFill>
            <a:blip r:embed="rId7" cstate="print"/>
            <a:srcRect/>
            <a:stretch>
              <a:fillRect/>
            </a:stretch>
          </p:blipFill>
          <p:spPr bwMode="auto">
            <a:xfrm>
              <a:off x="2020" y="3780"/>
              <a:ext cx="2027" cy="99"/>
            </a:xfrm>
            <a:prstGeom prst="rect">
              <a:avLst/>
            </a:prstGeom>
            <a:noFill/>
            <a:ln w="9525">
              <a:noFill/>
              <a:miter lim="800000"/>
              <a:headEnd/>
              <a:tailEnd/>
            </a:ln>
          </p:spPr>
        </p:pic>
        <p:pic>
          <p:nvPicPr>
            <p:cNvPr id="32796" name="Picture 9"/>
            <p:cNvPicPr>
              <a:picLocks noChangeAspect="1" noChangeArrowheads="1"/>
            </p:cNvPicPr>
            <p:nvPr/>
          </p:nvPicPr>
          <p:blipFill>
            <a:blip r:embed="rId7" cstate="print"/>
            <a:srcRect r="15590"/>
            <a:stretch>
              <a:fillRect/>
            </a:stretch>
          </p:blipFill>
          <p:spPr bwMode="auto">
            <a:xfrm>
              <a:off x="4043" y="3779"/>
              <a:ext cx="1711" cy="99"/>
            </a:xfrm>
            <a:prstGeom prst="rect">
              <a:avLst/>
            </a:prstGeom>
            <a:noFill/>
            <a:ln w="9525">
              <a:noFill/>
              <a:miter lim="800000"/>
              <a:headEnd/>
              <a:tailEnd/>
            </a:ln>
          </p:spPr>
        </p:pic>
      </p:grpSp>
      <p:grpSp>
        <p:nvGrpSpPr>
          <p:cNvPr id="32773" name="Group 10"/>
          <p:cNvGrpSpPr>
            <a:grpSpLocks/>
          </p:cNvGrpSpPr>
          <p:nvPr/>
        </p:nvGrpSpPr>
        <p:grpSpPr bwMode="auto">
          <a:xfrm>
            <a:off x="-3386138" y="4294188"/>
            <a:ext cx="5054601" cy="2024062"/>
            <a:chOff x="-2133" y="2705"/>
            <a:chExt cx="3184" cy="1275"/>
          </a:xfrm>
        </p:grpSpPr>
        <p:sp>
          <p:nvSpPr>
            <p:cNvPr id="32790" name="Line 11"/>
            <p:cNvSpPr>
              <a:spLocks noChangeShapeType="1"/>
            </p:cNvSpPr>
            <p:nvPr/>
          </p:nvSpPr>
          <p:spPr bwMode="auto">
            <a:xfrm flipH="1">
              <a:off x="465" y="3013"/>
              <a:ext cx="387" cy="0"/>
            </a:xfrm>
            <a:prstGeom prst="line">
              <a:avLst/>
            </a:prstGeom>
            <a:noFill/>
            <a:ln w="38100">
              <a:solidFill>
                <a:schemeClr val="accent2"/>
              </a:solidFill>
              <a:round/>
              <a:headEnd type="triangle" w="med" len="med"/>
              <a:tailEnd/>
            </a:ln>
          </p:spPr>
          <p:txBody>
            <a:bodyPr/>
            <a:lstStyle/>
            <a:p>
              <a:endParaRPr lang="en-US"/>
            </a:p>
          </p:txBody>
        </p:sp>
        <p:pic>
          <p:nvPicPr>
            <p:cNvPr id="104460" name="Picture 1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133" y="2705"/>
              <a:ext cx="3161" cy="1275"/>
            </a:xfrm>
            <a:prstGeom prst="rect">
              <a:avLst/>
            </a:prstGeom>
            <a:ln>
              <a:noFill/>
            </a:ln>
            <a:effectLst>
              <a:outerShdw blurRad="292100" dist="139700" dir="2700000" algn="tl" rotWithShape="0">
                <a:srgbClr val="333333">
                  <a:alpha val="65000"/>
                </a:srgbClr>
              </a:outerShdw>
            </a:effectLst>
          </p:spPr>
        </p:pic>
        <p:sp>
          <p:nvSpPr>
            <p:cNvPr id="32792" name="Text Box 13"/>
            <p:cNvSpPr txBox="1">
              <a:spLocks noChangeArrowheads="1"/>
            </p:cNvSpPr>
            <p:nvPr/>
          </p:nvSpPr>
          <p:spPr bwMode="auto">
            <a:xfrm>
              <a:off x="828" y="2830"/>
              <a:ext cx="223" cy="288"/>
            </a:xfrm>
            <a:prstGeom prst="rect">
              <a:avLst/>
            </a:prstGeom>
            <a:noFill/>
            <a:ln w="9525">
              <a:noFill/>
              <a:miter lim="800000"/>
              <a:headEnd/>
              <a:tailEnd/>
            </a:ln>
          </p:spPr>
          <p:txBody>
            <a:bodyPr wrap="none">
              <a:spAutoFit/>
            </a:bodyPr>
            <a:lstStyle/>
            <a:p>
              <a:r>
                <a:rPr lang="en-US" altLang="en-US" b="1">
                  <a:solidFill>
                    <a:schemeClr val="accent2"/>
                  </a:solidFill>
                </a:rPr>
                <a:t>v</a:t>
              </a:r>
            </a:p>
          </p:txBody>
        </p:sp>
        <p:sp>
          <p:nvSpPr>
            <p:cNvPr id="32793" name="Text Box 14"/>
            <p:cNvSpPr txBox="1">
              <a:spLocks noChangeArrowheads="1"/>
            </p:cNvSpPr>
            <p:nvPr/>
          </p:nvSpPr>
          <p:spPr bwMode="auto">
            <a:xfrm>
              <a:off x="397" y="2953"/>
              <a:ext cx="443" cy="288"/>
            </a:xfrm>
            <a:prstGeom prst="rect">
              <a:avLst/>
            </a:prstGeom>
            <a:noFill/>
            <a:ln w="9525">
              <a:noFill/>
              <a:miter lim="800000"/>
              <a:headEnd/>
              <a:tailEnd/>
            </a:ln>
          </p:spPr>
          <p:txBody>
            <a:bodyPr wrap="none">
              <a:spAutoFit/>
            </a:bodyPr>
            <a:lstStyle/>
            <a:p>
              <a:r>
                <a:rPr lang="en-US" altLang="en-US"/>
                <a:t>(S</a:t>
              </a:r>
              <a:r>
                <a:rPr lang="en-US" altLang="en-US" baseline="-25000"/>
                <a:t>0</a:t>
              </a:r>
              <a:r>
                <a:rPr lang="en-US" altLang="en-US"/>
                <a:t>)</a:t>
              </a:r>
            </a:p>
          </p:txBody>
        </p:sp>
      </p:grpSp>
      <p:grpSp>
        <p:nvGrpSpPr>
          <p:cNvPr id="32774" name="Group 15"/>
          <p:cNvGrpSpPr>
            <a:grpSpLocks/>
          </p:cNvGrpSpPr>
          <p:nvPr/>
        </p:nvGrpSpPr>
        <p:grpSpPr bwMode="auto">
          <a:xfrm>
            <a:off x="7467600" y="5059363"/>
            <a:ext cx="995363" cy="1885950"/>
            <a:chOff x="4772" y="2194"/>
            <a:chExt cx="627" cy="1188"/>
          </a:xfrm>
        </p:grpSpPr>
        <p:pic>
          <p:nvPicPr>
            <p:cNvPr id="104464" name="Picture 1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flipH="1">
              <a:off x="4772" y="2450"/>
              <a:ext cx="627" cy="932"/>
            </a:xfrm>
            <a:prstGeom prst="rect">
              <a:avLst/>
            </a:prstGeom>
            <a:ln>
              <a:noFill/>
            </a:ln>
            <a:effectLst>
              <a:outerShdw blurRad="292100" dist="139700" dir="2700000" algn="tl" rotWithShape="0">
                <a:srgbClr val="333333">
                  <a:alpha val="65000"/>
                </a:srgbClr>
              </a:outerShdw>
            </a:effectLst>
          </p:spPr>
        </p:pic>
        <p:sp>
          <p:nvSpPr>
            <p:cNvPr id="32789" name="Text Box 17"/>
            <p:cNvSpPr txBox="1">
              <a:spLocks noChangeArrowheads="1"/>
            </p:cNvSpPr>
            <p:nvPr/>
          </p:nvSpPr>
          <p:spPr bwMode="auto">
            <a:xfrm>
              <a:off x="5011" y="2194"/>
              <a:ext cx="372" cy="288"/>
            </a:xfrm>
            <a:prstGeom prst="rect">
              <a:avLst/>
            </a:prstGeom>
            <a:noFill/>
            <a:ln w="9525">
              <a:noFill/>
              <a:miter lim="800000"/>
              <a:headEnd/>
              <a:tailEnd/>
            </a:ln>
          </p:spPr>
          <p:txBody>
            <a:bodyPr wrap="none">
              <a:spAutoFit/>
            </a:bodyPr>
            <a:lstStyle/>
            <a:p>
              <a:r>
                <a:rPr lang="en-US" altLang="en-US"/>
                <a:t>(S)</a:t>
              </a:r>
            </a:p>
          </p:txBody>
        </p:sp>
      </p:grpSp>
      <p:pic>
        <p:nvPicPr>
          <p:cNvPr id="104466" name="Picture 18" descr="Traffic%20Cone"/>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568450" y="6118225"/>
            <a:ext cx="469900" cy="676275"/>
          </a:xfrm>
          <a:prstGeom prst="rect">
            <a:avLst/>
          </a:prstGeom>
          <a:ln>
            <a:noFill/>
          </a:ln>
          <a:effectLst>
            <a:outerShdw blurRad="292100" dist="139700" dir="2700000" algn="tl" rotWithShape="0">
              <a:srgbClr val="333333">
                <a:alpha val="65000"/>
              </a:srgbClr>
            </a:outerShdw>
          </a:effectLst>
        </p:spPr>
      </p:pic>
      <p:pic>
        <p:nvPicPr>
          <p:cNvPr id="104467" name="Picture 19" descr="Traffic%20Cone"/>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403975" y="6118225"/>
            <a:ext cx="469900" cy="676275"/>
          </a:xfrm>
          <a:prstGeom prst="rect">
            <a:avLst/>
          </a:prstGeom>
          <a:ln>
            <a:noFill/>
          </a:ln>
          <a:effectLst>
            <a:outerShdw blurRad="292100" dist="139700" dir="2700000" algn="tl" rotWithShape="0">
              <a:srgbClr val="333333">
                <a:alpha val="65000"/>
              </a:srgbClr>
            </a:outerShdw>
          </a:effectLst>
        </p:spPr>
      </p:pic>
      <p:grpSp>
        <p:nvGrpSpPr>
          <p:cNvPr id="32777" name="Group 20"/>
          <p:cNvGrpSpPr>
            <a:grpSpLocks/>
          </p:cNvGrpSpPr>
          <p:nvPr/>
        </p:nvGrpSpPr>
        <p:grpSpPr bwMode="auto">
          <a:xfrm>
            <a:off x="1770063" y="6326188"/>
            <a:ext cx="4838700" cy="481012"/>
            <a:chOff x="1228" y="4001"/>
            <a:chExt cx="2905" cy="303"/>
          </a:xfrm>
        </p:grpSpPr>
        <p:sp>
          <p:nvSpPr>
            <p:cNvPr id="32783" name="Line 21"/>
            <p:cNvSpPr>
              <a:spLocks noChangeShapeType="1"/>
            </p:cNvSpPr>
            <p:nvPr/>
          </p:nvSpPr>
          <p:spPr bwMode="auto">
            <a:xfrm>
              <a:off x="1228" y="4046"/>
              <a:ext cx="0" cy="258"/>
            </a:xfrm>
            <a:prstGeom prst="line">
              <a:avLst/>
            </a:prstGeom>
            <a:noFill/>
            <a:ln w="9525">
              <a:solidFill>
                <a:schemeClr val="tx1"/>
              </a:solidFill>
              <a:round/>
              <a:headEnd/>
              <a:tailEnd/>
            </a:ln>
          </p:spPr>
          <p:txBody>
            <a:bodyPr/>
            <a:lstStyle/>
            <a:p>
              <a:endParaRPr lang="en-US"/>
            </a:p>
          </p:txBody>
        </p:sp>
        <p:sp>
          <p:nvSpPr>
            <p:cNvPr id="32784" name="Line 22"/>
            <p:cNvSpPr>
              <a:spLocks noChangeShapeType="1"/>
            </p:cNvSpPr>
            <p:nvPr/>
          </p:nvSpPr>
          <p:spPr bwMode="auto">
            <a:xfrm>
              <a:off x="4133" y="4046"/>
              <a:ext cx="0" cy="258"/>
            </a:xfrm>
            <a:prstGeom prst="line">
              <a:avLst/>
            </a:prstGeom>
            <a:noFill/>
            <a:ln w="9525">
              <a:solidFill>
                <a:schemeClr val="tx1"/>
              </a:solidFill>
              <a:round/>
              <a:headEnd/>
              <a:tailEnd/>
            </a:ln>
          </p:spPr>
          <p:txBody>
            <a:bodyPr/>
            <a:lstStyle/>
            <a:p>
              <a:endParaRPr lang="en-US"/>
            </a:p>
          </p:txBody>
        </p:sp>
        <p:sp>
          <p:nvSpPr>
            <p:cNvPr id="32785" name="Line 23"/>
            <p:cNvSpPr>
              <a:spLocks noChangeShapeType="1"/>
            </p:cNvSpPr>
            <p:nvPr/>
          </p:nvSpPr>
          <p:spPr bwMode="auto">
            <a:xfrm>
              <a:off x="1228" y="4168"/>
              <a:ext cx="2903" cy="0"/>
            </a:xfrm>
            <a:prstGeom prst="line">
              <a:avLst/>
            </a:prstGeom>
            <a:noFill/>
            <a:ln w="9525">
              <a:solidFill>
                <a:schemeClr val="tx1"/>
              </a:solidFill>
              <a:round/>
              <a:headEnd type="triangle" w="med" len="med"/>
              <a:tailEnd type="triangle" w="med" len="med"/>
            </a:ln>
          </p:spPr>
          <p:txBody>
            <a:bodyPr/>
            <a:lstStyle/>
            <a:p>
              <a:endParaRPr lang="en-US"/>
            </a:p>
          </p:txBody>
        </p:sp>
        <p:sp>
          <p:nvSpPr>
            <p:cNvPr id="32786" name="Rectangle 24" descr="Stationery"/>
            <p:cNvSpPr>
              <a:spLocks noChangeArrowheads="1"/>
            </p:cNvSpPr>
            <p:nvPr/>
          </p:nvSpPr>
          <p:spPr bwMode="auto">
            <a:xfrm>
              <a:off x="2516" y="4079"/>
              <a:ext cx="212" cy="182"/>
            </a:xfrm>
            <a:prstGeom prst="rect">
              <a:avLst/>
            </a:prstGeom>
            <a:blipFill dpi="0" rotWithShape="1">
              <a:blip r:embed="rId6" cstate="print"/>
              <a:srcRect/>
              <a:tile tx="0" ty="0" sx="100000" sy="100000" flip="none" algn="tl"/>
            </a:blipFill>
            <a:ln w="9525">
              <a:noFill/>
              <a:miter lim="800000"/>
              <a:headEnd/>
              <a:tailEnd/>
            </a:ln>
          </p:spPr>
          <p:txBody>
            <a:bodyPr wrap="none" anchor="ctr"/>
            <a:lstStyle/>
            <a:p>
              <a:endParaRPr lang="en-US" altLang="en-US"/>
            </a:p>
          </p:txBody>
        </p:sp>
        <p:sp>
          <p:nvSpPr>
            <p:cNvPr id="32787" name="Text Box 25"/>
            <p:cNvSpPr txBox="1">
              <a:spLocks noChangeArrowheads="1"/>
            </p:cNvSpPr>
            <p:nvPr/>
          </p:nvSpPr>
          <p:spPr bwMode="auto">
            <a:xfrm>
              <a:off x="2480" y="4001"/>
              <a:ext cx="281" cy="288"/>
            </a:xfrm>
            <a:prstGeom prst="rect">
              <a:avLst/>
            </a:prstGeom>
            <a:noFill/>
            <a:ln w="9525">
              <a:noFill/>
              <a:miter lim="800000"/>
              <a:headEnd/>
              <a:tailEnd/>
            </a:ln>
          </p:spPr>
          <p:txBody>
            <a:bodyPr wrap="none">
              <a:spAutoFit/>
            </a:bodyPr>
            <a:lstStyle/>
            <a:p>
              <a:r>
                <a:rPr lang="en-US" altLang="en-US" i="1"/>
                <a:t>L</a:t>
              </a:r>
              <a:r>
                <a:rPr lang="en-US" altLang="en-US" baseline="-25000"/>
                <a:t>0</a:t>
              </a:r>
              <a:endParaRPr lang="en-US" altLang="en-US" i="1"/>
            </a:p>
          </p:txBody>
        </p:sp>
      </p:grpSp>
      <p:sp>
        <p:nvSpPr>
          <p:cNvPr id="32778" name="Oval 26"/>
          <p:cNvSpPr>
            <a:spLocks noChangeArrowheads="1"/>
          </p:cNvSpPr>
          <p:nvPr/>
        </p:nvSpPr>
        <p:spPr bwMode="auto">
          <a:xfrm>
            <a:off x="1684338" y="5961063"/>
            <a:ext cx="198437" cy="198437"/>
          </a:xfrm>
          <a:prstGeom prst="ellipse">
            <a:avLst/>
          </a:prstGeom>
          <a:solidFill>
            <a:srgbClr val="FF0000"/>
          </a:solidFill>
          <a:ln w="9525">
            <a:solidFill>
              <a:schemeClr val="tx1"/>
            </a:solidFill>
            <a:round/>
            <a:headEnd/>
            <a:tailEnd/>
          </a:ln>
        </p:spPr>
        <p:txBody>
          <a:bodyPr wrap="none" anchor="ctr"/>
          <a:lstStyle/>
          <a:p>
            <a:endParaRPr lang="en-US" altLang="en-US"/>
          </a:p>
        </p:txBody>
      </p:sp>
      <p:sp>
        <p:nvSpPr>
          <p:cNvPr id="32779" name="Oval 27"/>
          <p:cNvSpPr>
            <a:spLocks noChangeArrowheads="1"/>
          </p:cNvSpPr>
          <p:nvPr/>
        </p:nvSpPr>
        <p:spPr bwMode="auto">
          <a:xfrm>
            <a:off x="6516688" y="5940425"/>
            <a:ext cx="198437" cy="198438"/>
          </a:xfrm>
          <a:prstGeom prst="ellipse">
            <a:avLst/>
          </a:prstGeom>
          <a:solidFill>
            <a:schemeClr val="accent2"/>
          </a:solidFill>
          <a:ln w="9525">
            <a:solidFill>
              <a:schemeClr val="tx1"/>
            </a:solidFill>
            <a:round/>
            <a:headEnd/>
            <a:tailEnd/>
          </a:ln>
        </p:spPr>
        <p:txBody>
          <a:bodyPr wrap="none" anchor="ctr"/>
          <a:lstStyle/>
          <a:p>
            <a:endParaRPr lang="en-US" altLang="en-US"/>
          </a:p>
        </p:txBody>
      </p:sp>
      <p:sp>
        <p:nvSpPr>
          <p:cNvPr id="32780"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sp>
        <p:nvSpPr>
          <p:cNvPr id="104476" name="Rectangle 28"/>
          <p:cNvSpPr>
            <a:spLocks noChangeArrowheads="1"/>
          </p:cNvSpPr>
          <p:nvPr/>
        </p:nvSpPr>
        <p:spPr bwMode="auto">
          <a:xfrm>
            <a:off x="681038" y="1751013"/>
            <a:ext cx="7772400" cy="2251075"/>
          </a:xfrm>
          <a:prstGeom prst="rect">
            <a:avLst/>
          </a:prstGeom>
          <a:solidFill>
            <a:srgbClr val="CCFFCC"/>
          </a:solidFill>
          <a:ln w="9525">
            <a:noFill/>
            <a:miter lim="800000"/>
            <a:headEnd/>
            <a:tailEnd/>
          </a:ln>
        </p:spPr>
        <p:txBody>
          <a:bodyPr/>
          <a:lstStyle/>
          <a:p>
            <a:r>
              <a:rPr lang="en-US" altLang="en-US"/>
              <a:t>PRACTICE: Nosbod (S) measures the length of the platform to be 15 m and the speed of the train to be 0.75</a:t>
            </a:r>
            <a:r>
              <a:rPr lang="en-US" altLang="en-US" i="1"/>
              <a:t>c</a:t>
            </a:r>
            <a:r>
              <a:rPr lang="en-US" altLang="en-US"/>
              <a:t>. What is the length of the platform in Dobson’s IRF (S</a:t>
            </a:r>
            <a:r>
              <a:rPr lang="en-US" altLang="en-US" baseline="-25000"/>
              <a:t>0</a:t>
            </a:r>
            <a:r>
              <a:rPr lang="en-US" altLang="en-US"/>
              <a:t>)?</a:t>
            </a:r>
          </a:p>
          <a:p>
            <a:r>
              <a:rPr lang="en-US" altLang="en-US"/>
              <a:t>SOLUTION: Use </a:t>
            </a:r>
            <a:r>
              <a:rPr lang="en-US" altLang="en-US" i="1"/>
              <a:t>L</a:t>
            </a:r>
            <a:r>
              <a:rPr lang="en-US" altLang="en-US"/>
              <a:t> = </a:t>
            </a:r>
            <a:r>
              <a:rPr lang="en-US" altLang="en-US" i="1"/>
              <a:t>L</a:t>
            </a:r>
            <a:r>
              <a:rPr lang="en-US" altLang="en-US" baseline="-25000"/>
              <a:t>0 </a:t>
            </a:r>
            <a:r>
              <a:rPr lang="en-US" altLang="en-US" i="1"/>
              <a:t>/ </a:t>
            </a:r>
            <a:r>
              <a:rPr lang="en-US" altLang="en-US">
                <a:sym typeface="Symbol" pitchFamily="18" charset="2"/>
              </a:rPr>
              <a:t></a:t>
            </a:r>
            <a:r>
              <a:rPr lang="en-US" altLang="en-US">
                <a:solidFill>
                  <a:srgbClr val="000000"/>
                </a:solidFill>
                <a:cs typeface="Times New Roman" pitchFamily="18" charset="0"/>
              </a:rPr>
              <a:t> and </a:t>
            </a:r>
            <a:r>
              <a:rPr lang="en-US" altLang="en-US">
                <a:cs typeface="Times New Roman" pitchFamily="18" charset="0"/>
                <a:sym typeface="Symbol" pitchFamily="18" charset="2"/>
              </a:rPr>
              <a:t> </a:t>
            </a:r>
            <a:r>
              <a:rPr lang="en-US" altLang="en-US">
                <a:solidFill>
                  <a:srgbClr val="000000"/>
                </a:solidFill>
                <a:cs typeface="Times New Roman" pitchFamily="18" charset="0"/>
              </a:rPr>
              <a:t>= 1.5 (from before). </a:t>
            </a:r>
            <a:endParaRPr lang="en-US" altLang="en-US">
              <a:cs typeface="Times New Roman" pitchFamily="18" charset="0"/>
            </a:endParaRPr>
          </a:p>
          <a:p>
            <a:r>
              <a:rPr lang="en-US" altLang="en-US">
                <a:cs typeface="Times New Roman" pitchFamily="18" charset="0"/>
                <a:sym typeface="Symbol" pitchFamily="18" charset="2"/>
              </a:rPr>
              <a:t></a:t>
            </a:r>
            <a:r>
              <a:rPr lang="en-US" altLang="en-US" i="1">
                <a:cs typeface="Times New Roman" pitchFamily="18" charset="0"/>
              </a:rPr>
              <a:t>L</a:t>
            </a:r>
            <a:r>
              <a:rPr lang="en-US" altLang="en-US">
                <a:cs typeface="Times New Roman" pitchFamily="18" charset="0"/>
              </a:rPr>
              <a:t> =  15 </a:t>
            </a:r>
            <a:r>
              <a:rPr lang="en-US" altLang="en-US" i="1">
                <a:cs typeface="Times New Roman" pitchFamily="18" charset="0"/>
              </a:rPr>
              <a:t>/ </a:t>
            </a:r>
            <a:r>
              <a:rPr lang="en-US" altLang="en-US">
                <a:cs typeface="Times New Roman" pitchFamily="18" charset="0"/>
              </a:rPr>
              <a:t>1.5 = 10 m.</a:t>
            </a:r>
            <a:endParaRPr lang="en-US" altLang="en-US" i="1">
              <a:cs typeface="Times New Roman" pitchFamily="18" charset="0"/>
            </a:endParaRPr>
          </a:p>
        </p:txBody>
      </p:sp>
      <p:sp>
        <p:nvSpPr>
          <p:cNvPr id="32782" name="Rectangle 31"/>
          <p:cNvSpPr>
            <a:spLocks noChangeArrowheads="1"/>
          </p:cNvSpPr>
          <p:nvPr/>
        </p:nvSpPr>
        <p:spPr bwMode="auto">
          <a:xfrm>
            <a:off x="685800" y="1338263"/>
            <a:ext cx="7772400" cy="455612"/>
          </a:xfrm>
          <a:prstGeom prst="rect">
            <a:avLst/>
          </a:prstGeom>
          <a:solidFill>
            <a:srgbClr val="EAEAEA"/>
          </a:solidFill>
          <a:ln w="9525">
            <a:noFill/>
            <a:miter lim="800000"/>
            <a:headEnd/>
            <a:tailEnd/>
          </a:ln>
        </p:spPr>
        <p:txBody>
          <a:bodyPr/>
          <a:lstStyle/>
          <a:p>
            <a:r>
              <a:rPr lang="en-US" altLang="en-US" i="1">
                <a:solidFill>
                  <a:srgbClr val="333399"/>
                </a:solidFill>
              </a:rPr>
              <a:t>Length contraction</a:t>
            </a:r>
            <a:endParaRPr lang="en-US" altLang="en-US">
              <a:solidFill>
                <a:srgbClr val="333399"/>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4476">
                                            <p:txEl>
                                              <p:pRg st="0" end="0"/>
                                            </p:txEl>
                                          </p:spTgt>
                                        </p:tgtEl>
                                        <p:attrNameLst>
                                          <p:attrName>style.visibility</p:attrName>
                                        </p:attrNameLst>
                                      </p:cBhvr>
                                      <p:to>
                                        <p:strVal val="visible"/>
                                      </p:to>
                                    </p:set>
                                    <p:anim calcmode="lin" valueType="num">
                                      <p:cBhvr additive="base">
                                        <p:cTn id="7" dur="500" fill="hold"/>
                                        <p:tgtEl>
                                          <p:spTgt spid="1044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47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4476">
                                            <p:txEl>
                                              <p:pRg st="1" end="1"/>
                                            </p:txEl>
                                          </p:spTgt>
                                        </p:tgtEl>
                                        <p:attrNameLst>
                                          <p:attrName>style.visibility</p:attrName>
                                        </p:attrNameLst>
                                      </p:cBhvr>
                                      <p:to>
                                        <p:strVal val="visible"/>
                                      </p:to>
                                    </p:set>
                                    <p:anim calcmode="lin" valueType="num">
                                      <p:cBhvr additive="base">
                                        <p:cTn id="13" dur="500" fill="hold"/>
                                        <p:tgtEl>
                                          <p:spTgt spid="1044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47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4476">
                                            <p:txEl>
                                              <p:pRg st="2" end="2"/>
                                            </p:txEl>
                                          </p:spTgt>
                                        </p:tgtEl>
                                        <p:attrNameLst>
                                          <p:attrName>style.visibility</p:attrName>
                                        </p:attrNameLst>
                                      </p:cBhvr>
                                      <p:to>
                                        <p:strVal val="visible"/>
                                      </p:to>
                                    </p:set>
                                    <p:anim calcmode="lin" valueType="num">
                                      <p:cBhvr additive="base">
                                        <p:cTn id="19" dur="500" fill="hold"/>
                                        <p:tgtEl>
                                          <p:spTgt spid="10447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47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3"/>
          <p:cNvSpPr>
            <a:spLocks noChangeArrowheads="1"/>
          </p:cNvSpPr>
          <p:nvPr/>
        </p:nvSpPr>
        <p:spPr bwMode="auto">
          <a:xfrm>
            <a:off x="681038" y="1763713"/>
            <a:ext cx="7772400" cy="5094287"/>
          </a:xfrm>
          <a:prstGeom prst="rect">
            <a:avLst/>
          </a:prstGeom>
          <a:solidFill>
            <a:srgbClr val="CCFFCC"/>
          </a:solidFill>
          <a:ln w="9525">
            <a:noFill/>
            <a:miter lim="800000"/>
            <a:headEnd/>
            <a:tailEnd/>
          </a:ln>
        </p:spPr>
        <p:txBody>
          <a:bodyPr/>
          <a:lstStyle/>
          <a:p>
            <a:endParaRPr lang="en-US" altLang="en-US" sz="2000">
              <a:latin typeface="Courier New" pitchFamily="49" charset="0"/>
            </a:endParaRPr>
          </a:p>
        </p:txBody>
      </p:sp>
      <p:sp>
        <p:nvSpPr>
          <p:cNvPr id="81922" name="Rectangle 2"/>
          <p:cNvSpPr>
            <a:spLocks noChangeArrowheads="1"/>
          </p:cNvSpPr>
          <p:nvPr/>
        </p:nvSpPr>
        <p:spPr bwMode="auto">
          <a:xfrm>
            <a:off x="685800" y="1338263"/>
            <a:ext cx="7772400" cy="454025"/>
          </a:xfrm>
          <a:prstGeom prst="rect">
            <a:avLst/>
          </a:prstGeom>
          <a:solidFill>
            <a:srgbClr val="EAEAEA"/>
          </a:solidFill>
          <a:ln w="9525">
            <a:noFill/>
            <a:miter lim="800000"/>
            <a:headEnd/>
            <a:tailEnd/>
          </a:ln>
        </p:spPr>
        <p:txBody>
          <a:bodyPr/>
          <a:lstStyle/>
          <a:p>
            <a:r>
              <a:rPr lang="en-US" altLang="en-US" i="1">
                <a:solidFill>
                  <a:srgbClr val="333399"/>
                </a:solidFill>
              </a:rPr>
              <a:t>Solving problems involving the muon decay</a:t>
            </a:r>
          </a:p>
        </p:txBody>
      </p:sp>
      <p:sp>
        <p:nvSpPr>
          <p:cNvPr id="33796"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pic>
        <p:nvPicPr>
          <p:cNvPr id="81940" name="Picture 2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8025" y="1822450"/>
            <a:ext cx="7639050" cy="1454150"/>
          </a:xfrm>
          <a:prstGeom prst="rect">
            <a:avLst/>
          </a:prstGeom>
          <a:noFill/>
          <a:ln w="9525">
            <a:noFill/>
            <a:miter lim="800000"/>
            <a:headEnd/>
            <a:tailEnd/>
          </a:ln>
        </p:spPr>
      </p:pic>
      <p:pic>
        <p:nvPicPr>
          <p:cNvPr id="81941" name="Picture 2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92163" y="3268663"/>
            <a:ext cx="7556500" cy="2546350"/>
          </a:xfrm>
          <a:prstGeom prst="rect">
            <a:avLst/>
          </a:prstGeom>
          <a:noFill/>
          <a:ln w="9525">
            <a:noFill/>
            <a:miter lim="800000"/>
            <a:headEnd/>
            <a:tailEnd/>
          </a:ln>
        </p:spPr>
      </p:pic>
      <p:sp>
        <p:nvSpPr>
          <p:cNvPr id="81935" name="Text Box 15"/>
          <p:cNvSpPr txBox="1">
            <a:spLocks noChangeArrowheads="1"/>
          </p:cNvSpPr>
          <p:nvPr/>
        </p:nvSpPr>
        <p:spPr bwMode="auto">
          <a:xfrm>
            <a:off x="1395413" y="4181475"/>
            <a:ext cx="7010400" cy="822325"/>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2.2</a:t>
            </a:r>
            <a:r>
              <a:rPr lang="en-US" altLang="en-US">
                <a:solidFill>
                  <a:schemeClr val="hlink"/>
                </a:solidFill>
                <a:sym typeface="Symbol" pitchFamily="18" charset="2"/>
              </a:rPr>
              <a:t>10</a:t>
            </a:r>
            <a:r>
              <a:rPr lang="en-US" altLang="en-US" baseline="30000">
                <a:solidFill>
                  <a:schemeClr val="hlink"/>
                </a:solidFill>
                <a:sym typeface="Symbol" pitchFamily="18" charset="2"/>
              </a:rPr>
              <a:t>-6</a:t>
            </a:r>
            <a:r>
              <a:rPr lang="en-US" altLang="en-US">
                <a:solidFill>
                  <a:schemeClr val="hlink"/>
                </a:solidFill>
                <a:sym typeface="Symbol" pitchFamily="18" charset="2"/>
              </a:rPr>
              <a:t> is the proper time because it is measured in the frame of the muon.</a:t>
            </a:r>
            <a:r>
              <a:rPr lang="en-US" altLang="en-US">
                <a:sym typeface="Symbol" pitchFamily="18" charset="2"/>
              </a:rPr>
              <a:t> </a:t>
            </a:r>
          </a:p>
        </p:txBody>
      </p:sp>
      <p:sp>
        <p:nvSpPr>
          <p:cNvPr id="81936" name="Text Box 16"/>
          <p:cNvSpPr txBox="1">
            <a:spLocks noChangeArrowheads="1"/>
          </p:cNvSpPr>
          <p:nvPr/>
        </p:nvSpPr>
        <p:spPr bwMode="auto">
          <a:xfrm>
            <a:off x="1404938" y="5099050"/>
            <a:ext cx="7624762" cy="457200"/>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 = 1 </a:t>
            </a:r>
            <a:r>
              <a:rPr lang="en-US" altLang="en-US" i="1">
                <a:solidFill>
                  <a:schemeClr val="hlink"/>
                </a:solidFill>
                <a:sym typeface="Symbol" pitchFamily="18" charset="2"/>
              </a:rPr>
              <a:t>/ </a:t>
            </a:r>
            <a:r>
              <a:rPr lang="en-US" altLang="en-US">
                <a:solidFill>
                  <a:schemeClr val="hlink"/>
                </a:solidFill>
                <a:sym typeface="Symbol" pitchFamily="18" charset="2"/>
              </a:rPr>
              <a:t>(1 - 0.98</a:t>
            </a:r>
            <a:r>
              <a:rPr lang="en-US" altLang="en-US" baseline="30000">
                <a:solidFill>
                  <a:schemeClr val="hlink"/>
                </a:solidFill>
                <a:sym typeface="Symbol" pitchFamily="18" charset="2"/>
              </a:rPr>
              <a:t>2</a:t>
            </a:r>
            <a:r>
              <a:rPr lang="en-US" altLang="en-US">
                <a:solidFill>
                  <a:schemeClr val="hlink"/>
                </a:solidFill>
                <a:sym typeface="Symbol" pitchFamily="18" charset="2"/>
              </a:rPr>
              <a:t>)</a:t>
            </a:r>
            <a:r>
              <a:rPr lang="en-US" altLang="en-US" baseline="30000">
                <a:solidFill>
                  <a:schemeClr val="hlink"/>
                </a:solidFill>
                <a:sym typeface="Symbol" pitchFamily="18" charset="2"/>
              </a:rPr>
              <a:t>1/2</a:t>
            </a:r>
            <a:r>
              <a:rPr lang="en-US" altLang="en-US">
                <a:solidFill>
                  <a:schemeClr val="hlink"/>
                </a:solidFill>
                <a:sym typeface="Symbol" pitchFamily="18" charset="2"/>
              </a:rPr>
              <a:t> = 1 </a:t>
            </a:r>
            <a:r>
              <a:rPr lang="en-US" altLang="en-US" i="1">
                <a:solidFill>
                  <a:schemeClr val="hlink"/>
                </a:solidFill>
                <a:sym typeface="Symbol" pitchFamily="18" charset="2"/>
              </a:rPr>
              <a:t>/</a:t>
            </a:r>
            <a:r>
              <a:rPr lang="en-US" altLang="en-US">
                <a:solidFill>
                  <a:schemeClr val="hlink"/>
                </a:solidFill>
                <a:sym typeface="Symbol" pitchFamily="18" charset="2"/>
              </a:rPr>
              <a:t> 0.0396</a:t>
            </a:r>
            <a:r>
              <a:rPr lang="en-US" altLang="en-US" baseline="30000">
                <a:solidFill>
                  <a:schemeClr val="hlink"/>
                </a:solidFill>
                <a:sym typeface="Symbol" pitchFamily="18" charset="2"/>
              </a:rPr>
              <a:t>1/2</a:t>
            </a:r>
            <a:r>
              <a:rPr lang="en-US" altLang="en-US">
                <a:solidFill>
                  <a:schemeClr val="hlink"/>
                </a:solidFill>
                <a:sym typeface="Symbol" pitchFamily="18" charset="2"/>
              </a:rPr>
              <a:t> = 5.025.</a:t>
            </a:r>
            <a:endParaRPr lang="en-US" altLang="en-US">
              <a:sym typeface="Symbol" pitchFamily="18" charset="2"/>
            </a:endParaRPr>
          </a:p>
        </p:txBody>
      </p:sp>
      <p:sp>
        <p:nvSpPr>
          <p:cNvPr id="81937" name="Text Box 17"/>
          <p:cNvSpPr txBox="1">
            <a:spLocks noChangeArrowheads="1"/>
          </p:cNvSpPr>
          <p:nvPr/>
        </p:nvSpPr>
        <p:spPr bwMode="auto">
          <a:xfrm>
            <a:off x="1406525" y="5683250"/>
            <a:ext cx="7624763" cy="457200"/>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cs typeface="Courier New" pitchFamily="49" charset="0"/>
                <a:sym typeface="Symbol" pitchFamily="18" charset="2"/>
              </a:rPr>
              <a:t>∆</a:t>
            </a:r>
            <a:r>
              <a:rPr lang="en-US" altLang="en-US" i="1">
                <a:solidFill>
                  <a:schemeClr val="hlink"/>
                </a:solidFill>
                <a:cs typeface="Courier New" pitchFamily="49" charset="0"/>
                <a:sym typeface="Symbol" pitchFamily="18" charset="2"/>
              </a:rPr>
              <a:t>t</a:t>
            </a:r>
            <a:r>
              <a:rPr lang="en-US" altLang="en-US">
                <a:solidFill>
                  <a:schemeClr val="hlink"/>
                </a:solidFill>
                <a:cs typeface="Courier New" pitchFamily="49" charset="0"/>
                <a:sym typeface="Symbol" pitchFamily="18" charset="2"/>
              </a:rPr>
              <a:t> =  ∆</a:t>
            </a:r>
            <a:r>
              <a:rPr lang="en-US" altLang="en-US" i="1">
                <a:solidFill>
                  <a:schemeClr val="hlink"/>
                </a:solidFill>
                <a:cs typeface="Courier New" pitchFamily="49" charset="0"/>
                <a:sym typeface="Symbol" pitchFamily="18" charset="2"/>
              </a:rPr>
              <a:t>t</a:t>
            </a:r>
            <a:r>
              <a:rPr lang="en-US" altLang="en-US" baseline="-25000">
                <a:solidFill>
                  <a:schemeClr val="hlink"/>
                </a:solidFill>
                <a:cs typeface="Courier New" pitchFamily="49" charset="0"/>
                <a:sym typeface="Symbol" pitchFamily="18" charset="2"/>
              </a:rPr>
              <a:t>0</a:t>
            </a:r>
            <a:r>
              <a:rPr lang="en-US" altLang="en-US">
                <a:cs typeface="Courier New" pitchFamily="49" charset="0"/>
                <a:sym typeface="Symbol" pitchFamily="18" charset="2"/>
              </a:rPr>
              <a:t> </a:t>
            </a:r>
            <a:r>
              <a:rPr lang="en-US" altLang="en-US">
                <a:solidFill>
                  <a:schemeClr val="hlink"/>
                </a:solidFill>
                <a:cs typeface="Courier New" pitchFamily="49" charset="0"/>
                <a:sym typeface="Symbol" pitchFamily="18" charset="2"/>
              </a:rPr>
              <a:t>= 5.025(</a:t>
            </a:r>
            <a:r>
              <a:rPr lang="en-US" altLang="en-US">
                <a:solidFill>
                  <a:schemeClr val="hlink"/>
                </a:solidFill>
                <a:cs typeface="Courier New" pitchFamily="49" charset="0"/>
              </a:rPr>
              <a:t>2.2</a:t>
            </a:r>
            <a:r>
              <a:rPr lang="en-US" altLang="en-US">
                <a:solidFill>
                  <a:schemeClr val="hlink"/>
                </a:solidFill>
                <a:cs typeface="Courier New" pitchFamily="49" charset="0"/>
                <a:sym typeface="Symbol" pitchFamily="18" charset="2"/>
              </a:rPr>
              <a:t>10</a:t>
            </a:r>
            <a:r>
              <a:rPr lang="en-US" altLang="en-US" baseline="30000">
                <a:solidFill>
                  <a:schemeClr val="hlink"/>
                </a:solidFill>
                <a:cs typeface="Courier New" pitchFamily="49" charset="0"/>
                <a:sym typeface="Symbol" pitchFamily="18" charset="2"/>
              </a:rPr>
              <a:t>-6</a:t>
            </a:r>
            <a:r>
              <a:rPr lang="en-US" altLang="en-US">
                <a:solidFill>
                  <a:schemeClr val="hlink"/>
                </a:solidFill>
                <a:cs typeface="Courier New" pitchFamily="49" charset="0"/>
                <a:sym typeface="Symbol" pitchFamily="18" charset="2"/>
              </a:rPr>
              <a:t>) = 1.110</a:t>
            </a:r>
            <a:r>
              <a:rPr lang="en-US" altLang="en-US" baseline="30000">
                <a:solidFill>
                  <a:schemeClr val="hlink"/>
                </a:solidFill>
                <a:cs typeface="Courier New" pitchFamily="49" charset="0"/>
                <a:sym typeface="Symbol" pitchFamily="18" charset="2"/>
              </a:rPr>
              <a:t>-5</a:t>
            </a:r>
            <a:r>
              <a:rPr lang="en-US" altLang="en-US">
                <a:solidFill>
                  <a:schemeClr val="hlink"/>
                </a:solidFill>
                <a:cs typeface="Courier New" pitchFamily="49" charset="0"/>
                <a:sym typeface="Symbol" pitchFamily="18" charset="2"/>
              </a:rPr>
              <a:t> s.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22">
                                            <p:txEl>
                                              <p:pRg st="0" end="0"/>
                                            </p:txEl>
                                          </p:spTgt>
                                        </p:tgtEl>
                                        <p:attrNameLst>
                                          <p:attrName>style.visibility</p:attrName>
                                        </p:attrNameLst>
                                      </p:cBhvr>
                                      <p:to>
                                        <p:strVal val="visible"/>
                                      </p:to>
                                    </p:set>
                                    <p:anim calcmode="lin" valueType="num">
                                      <p:cBhvr additive="base">
                                        <p:cTn id="7" dur="500" fill="hold"/>
                                        <p:tgtEl>
                                          <p:spTgt spid="819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1940"/>
                                        </p:tgtEl>
                                        <p:attrNameLst>
                                          <p:attrName>style.visibility</p:attrName>
                                        </p:attrNameLst>
                                      </p:cBhvr>
                                      <p:to>
                                        <p:strVal val="visible"/>
                                      </p:to>
                                    </p:set>
                                    <p:anim calcmode="lin" valueType="num">
                                      <p:cBhvr additive="base">
                                        <p:cTn id="13" dur="500" fill="hold"/>
                                        <p:tgtEl>
                                          <p:spTgt spid="81940"/>
                                        </p:tgtEl>
                                        <p:attrNameLst>
                                          <p:attrName>ppt_x</p:attrName>
                                        </p:attrNameLst>
                                      </p:cBhvr>
                                      <p:tavLst>
                                        <p:tav tm="0">
                                          <p:val>
                                            <p:strVal val="#ppt_x"/>
                                          </p:val>
                                        </p:tav>
                                        <p:tav tm="100000">
                                          <p:val>
                                            <p:strVal val="#ppt_x"/>
                                          </p:val>
                                        </p:tav>
                                      </p:tavLst>
                                    </p:anim>
                                    <p:anim calcmode="lin" valueType="num">
                                      <p:cBhvr additive="base">
                                        <p:cTn id="14" dur="500" fill="hold"/>
                                        <p:tgtEl>
                                          <p:spTgt spid="8194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1941"/>
                                        </p:tgtEl>
                                        <p:attrNameLst>
                                          <p:attrName>style.visibility</p:attrName>
                                        </p:attrNameLst>
                                      </p:cBhvr>
                                      <p:to>
                                        <p:strVal val="visible"/>
                                      </p:to>
                                    </p:set>
                                    <p:anim calcmode="lin" valueType="num">
                                      <p:cBhvr additive="base">
                                        <p:cTn id="19" dur="500" fill="hold"/>
                                        <p:tgtEl>
                                          <p:spTgt spid="81941"/>
                                        </p:tgtEl>
                                        <p:attrNameLst>
                                          <p:attrName>ppt_x</p:attrName>
                                        </p:attrNameLst>
                                      </p:cBhvr>
                                      <p:tavLst>
                                        <p:tav tm="0">
                                          <p:val>
                                            <p:strVal val="#ppt_x"/>
                                          </p:val>
                                        </p:tav>
                                        <p:tav tm="100000">
                                          <p:val>
                                            <p:strVal val="#ppt_x"/>
                                          </p:val>
                                        </p:tav>
                                      </p:tavLst>
                                    </p:anim>
                                    <p:anim calcmode="lin" valueType="num">
                                      <p:cBhvr additive="base">
                                        <p:cTn id="20" dur="500" fill="hold"/>
                                        <p:tgtEl>
                                          <p:spTgt spid="819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35"/>
                                        </p:tgtEl>
                                        <p:attrNameLst>
                                          <p:attrName>style.visibility</p:attrName>
                                        </p:attrNameLst>
                                      </p:cBhvr>
                                      <p:to>
                                        <p:strVal val="visible"/>
                                      </p:to>
                                    </p:set>
                                    <p:anim calcmode="lin" valueType="num">
                                      <p:cBhvr additive="base">
                                        <p:cTn id="25" dur="500" fill="hold"/>
                                        <p:tgtEl>
                                          <p:spTgt spid="81935"/>
                                        </p:tgtEl>
                                        <p:attrNameLst>
                                          <p:attrName>ppt_x</p:attrName>
                                        </p:attrNameLst>
                                      </p:cBhvr>
                                      <p:tavLst>
                                        <p:tav tm="0">
                                          <p:val>
                                            <p:strVal val="#ppt_x"/>
                                          </p:val>
                                        </p:tav>
                                        <p:tav tm="100000">
                                          <p:val>
                                            <p:strVal val="#ppt_x"/>
                                          </p:val>
                                        </p:tav>
                                      </p:tavLst>
                                    </p:anim>
                                    <p:anim calcmode="lin" valueType="num">
                                      <p:cBhvr additive="base">
                                        <p:cTn id="26" dur="500" fill="hold"/>
                                        <p:tgtEl>
                                          <p:spTgt spid="8193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1936"/>
                                        </p:tgtEl>
                                        <p:attrNameLst>
                                          <p:attrName>style.visibility</p:attrName>
                                        </p:attrNameLst>
                                      </p:cBhvr>
                                      <p:to>
                                        <p:strVal val="visible"/>
                                      </p:to>
                                    </p:set>
                                    <p:anim calcmode="lin" valueType="num">
                                      <p:cBhvr additive="base">
                                        <p:cTn id="31" dur="500" fill="hold"/>
                                        <p:tgtEl>
                                          <p:spTgt spid="81936"/>
                                        </p:tgtEl>
                                        <p:attrNameLst>
                                          <p:attrName>ppt_x</p:attrName>
                                        </p:attrNameLst>
                                      </p:cBhvr>
                                      <p:tavLst>
                                        <p:tav tm="0">
                                          <p:val>
                                            <p:strVal val="#ppt_x"/>
                                          </p:val>
                                        </p:tav>
                                        <p:tav tm="100000">
                                          <p:val>
                                            <p:strVal val="#ppt_x"/>
                                          </p:val>
                                        </p:tav>
                                      </p:tavLst>
                                    </p:anim>
                                    <p:anim calcmode="lin" valueType="num">
                                      <p:cBhvr additive="base">
                                        <p:cTn id="32" dur="500" fill="hold"/>
                                        <p:tgtEl>
                                          <p:spTgt spid="8193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1937"/>
                                        </p:tgtEl>
                                        <p:attrNameLst>
                                          <p:attrName>style.visibility</p:attrName>
                                        </p:attrNameLst>
                                      </p:cBhvr>
                                      <p:to>
                                        <p:strVal val="visible"/>
                                      </p:to>
                                    </p:set>
                                    <p:anim calcmode="lin" valueType="num">
                                      <p:cBhvr additive="base">
                                        <p:cTn id="37" dur="500" fill="hold"/>
                                        <p:tgtEl>
                                          <p:spTgt spid="81937"/>
                                        </p:tgtEl>
                                        <p:attrNameLst>
                                          <p:attrName>ppt_x</p:attrName>
                                        </p:attrNameLst>
                                      </p:cBhvr>
                                      <p:tavLst>
                                        <p:tav tm="0">
                                          <p:val>
                                            <p:strVal val="#ppt_x"/>
                                          </p:val>
                                        </p:tav>
                                        <p:tav tm="100000">
                                          <p:val>
                                            <p:strVal val="#ppt_x"/>
                                          </p:val>
                                        </p:tav>
                                      </p:tavLst>
                                    </p:anim>
                                    <p:anim calcmode="lin" valueType="num">
                                      <p:cBhvr additive="base">
                                        <p:cTn id="38" dur="500" fill="hold"/>
                                        <p:tgtEl>
                                          <p:spTgt spid="8193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5" grpId="0"/>
      <p:bldP spid="81936" grpId="0"/>
      <p:bldP spid="8193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681038" y="1763713"/>
            <a:ext cx="7772400" cy="5094287"/>
          </a:xfrm>
          <a:prstGeom prst="rect">
            <a:avLst/>
          </a:prstGeom>
          <a:solidFill>
            <a:srgbClr val="CCFFCC"/>
          </a:solidFill>
          <a:ln w="9525">
            <a:noFill/>
            <a:miter lim="800000"/>
            <a:headEnd/>
            <a:tailEnd/>
          </a:ln>
        </p:spPr>
        <p:txBody>
          <a:bodyPr/>
          <a:lstStyle/>
          <a:p>
            <a:endParaRPr lang="en-US" altLang="en-US" sz="2000">
              <a:latin typeface="Courier New" pitchFamily="49" charset="0"/>
            </a:endParaRPr>
          </a:p>
        </p:txBody>
      </p:sp>
      <p:sp>
        <p:nvSpPr>
          <p:cNvPr id="34819" name="Rectangle 3"/>
          <p:cNvSpPr>
            <a:spLocks noChangeArrowheads="1"/>
          </p:cNvSpPr>
          <p:nvPr/>
        </p:nvSpPr>
        <p:spPr bwMode="auto">
          <a:xfrm>
            <a:off x="685800" y="1338263"/>
            <a:ext cx="7772400" cy="454025"/>
          </a:xfrm>
          <a:prstGeom prst="rect">
            <a:avLst/>
          </a:prstGeom>
          <a:solidFill>
            <a:srgbClr val="EAEAEA"/>
          </a:solidFill>
          <a:ln w="9525">
            <a:noFill/>
            <a:miter lim="800000"/>
            <a:headEnd/>
            <a:tailEnd/>
          </a:ln>
        </p:spPr>
        <p:txBody>
          <a:bodyPr/>
          <a:lstStyle/>
          <a:p>
            <a:r>
              <a:rPr lang="en-US" altLang="en-US" i="1">
                <a:solidFill>
                  <a:srgbClr val="333399"/>
                </a:solidFill>
              </a:rPr>
              <a:t>Solving problems involving the muon decay</a:t>
            </a:r>
          </a:p>
        </p:txBody>
      </p:sp>
      <p:sp>
        <p:nvSpPr>
          <p:cNvPr id="34820"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pic>
        <p:nvPicPr>
          <p:cNvPr id="34821"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8025" y="1822450"/>
            <a:ext cx="7639050" cy="1454150"/>
          </a:xfrm>
          <a:prstGeom prst="rect">
            <a:avLst/>
          </a:prstGeom>
          <a:noFill/>
          <a:ln w="9525">
            <a:noFill/>
            <a:miter lim="800000"/>
            <a:headEnd/>
            <a:tailEnd/>
          </a:ln>
        </p:spPr>
      </p:pic>
      <p:pic>
        <p:nvPicPr>
          <p:cNvPr id="114698" name="Picture 1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63588" y="3311525"/>
            <a:ext cx="7651750" cy="3021013"/>
          </a:xfrm>
          <a:prstGeom prst="rect">
            <a:avLst/>
          </a:prstGeom>
          <a:noFill/>
          <a:ln w="9525">
            <a:noFill/>
            <a:miter lim="800000"/>
            <a:headEnd/>
            <a:tailEnd/>
          </a:ln>
        </p:spPr>
      </p:pic>
      <p:sp>
        <p:nvSpPr>
          <p:cNvPr id="114699" name="Text Box 11"/>
          <p:cNvSpPr txBox="1">
            <a:spLocks noChangeArrowheads="1"/>
          </p:cNvSpPr>
          <p:nvPr/>
        </p:nvSpPr>
        <p:spPr bwMode="auto">
          <a:xfrm>
            <a:off x="1346200" y="4162425"/>
            <a:ext cx="7624763" cy="457200"/>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For Earth observer use </a:t>
            </a:r>
            <a:r>
              <a:rPr lang="en-US" altLang="en-US">
                <a:solidFill>
                  <a:schemeClr val="hlink"/>
                </a:solidFill>
                <a:sym typeface="Symbol" pitchFamily="18" charset="2"/>
              </a:rPr>
              <a:t>∆</a:t>
            </a:r>
            <a:r>
              <a:rPr lang="en-US" altLang="en-US" i="1">
                <a:solidFill>
                  <a:schemeClr val="hlink"/>
                </a:solidFill>
                <a:sym typeface="Symbol" pitchFamily="18" charset="2"/>
              </a:rPr>
              <a:t>t</a:t>
            </a:r>
            <a:r>
              <a:rPr lang="en-US" altLang="en-US">
                <a:solidFill>
                  <a:schemeClr val="hlink"/>
                </a:solidFill>
                <a:cs typeface="Courier New" pitchFamily="49" charset="0"/>
                <a:sym typeface="Symbol" pitchFamily="18" charset="2"/>
              </a:rPr>
              <a:t> = 1.110</a:t>
            </a:r>
            <a:r>
              <a:rPr lang="en-US" altLang="en-US" baseline="30000">
                <a:solidFill>
                  <a:schemeClr val="hlink"/>
                </a:solidFill>
                <a:cs typeface="Courier New" pitchFamily="49" charset="0"/>
                <a:sym typeface="Symbol" pitchFamily="18" charset="2"/>
              </a:rPr>
              <a:t>-5</a:t>
            </a:r>
            <a:r>
              <a:rPr lang="en-US" altLang="en-US">
                <a:solidFill>
                  <a:schemeClr val="hlink"/>
                </a:solidFill>
                <a:cs typeface="Courier New" pitchFamily="49" charset="0"/>
                <a:sym typeface="Symbol" pitchFamily="18" charset="2"/>
              </a:rPr>
              <a:t> s.</a:t>
            </a:r>
            <a:r>
              <a:rPr lang="en-US" altLang="en-US">
                <a:cs typeface="Courier New" pitchFamily="49" charset="0"/>
                <a:sym typeface="Symbol" pitchFamily="18" charset="2"/>
              </a:rPr>
              <a:t> </a:t>
            </a:r>
          </a:p>
        </p:txBody>
      </p:sp>
      <p:sp>
        <p:nvSpPr>
          <p:cNvPr id="114700" name="Text Box 12"/>
          <p:cNvSpPr txBox="1">
            <a:spLocks noChangeArrowheads="1"/>
          </p:cNvSpPr>
          <p:nvPr/>
        </p:nvSpPr>
        <p:spPr bwMode="auto">
          <a:xfrm>
            <a:off x="1362075" y="4678363"/>
            <a:ext cx="7769225" cy="457200"/>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Then </a:t>
            </a:r>
            <a:r>
              <a:rPr lang="en-US" altLang="en-US" i="1">
                <a:solidFill>
                  <a:schemeClr val="hlink"/>
                </a:solidFill>
              </a:rPr>
              <a:t>d</a:t>
            </a:r>
            <a:r>
              <a:rPr lang="en-US" altLang="en-US">
                <a:solidFill>
                  <a:schemeClr val="hlink"/>
                </a:solidFill>
              </a:rPr>
              <a:t> = </a:t>
            </a:r>
            <a:r>
              <a:rPr lang="en-US" altLang="en-US" i="1">
                <a:solidFill>
                  <a:schemeClr val="hlink"/>
                </a:solidFill>
              </a:rPr>
              <a:t>v </a:t>
            </a:r>
            <a:r>
              <a:rPr lang="en-US" altLang="en-US">
                <a:solidFill>
                  <a:schemeClr val="hlink"/>
                </a:solidFill>
                <a:sym typeface="Symbol" pitchFamily="18" charset="2"/>
              </a:rPr>
              <a:t>∆</a:t>
            </a:r>
            <a:r>
              <a:rPr lang="en-US" altLang="en-US" i="1">
                <a:solidFill>
                  <a:schemeClr val="hlink"/>
                </a:solidFill>
                <a:sym typeface="Symbol" pitchFamily="18" charset="2"/>
              </a:rPr>
              <a:t>t</a:t>
            </a:r>
            <a:r>
              <a:rPr lang="en-US" altLang="en-US">
                <a:solidFill>
                  <a:schemeClr val="hlink"/>
                </a:solidFill>
                <a:sym typeface="Symbol" pitchFamily="18" charset="2"/>
              </a:rPr>
              <a:t> = 0.98(3.0010</a:t>
            </a:r>
            <a:r>
              <a:rPr lang="en-US" altLang="en-US" baseline="30000">
                <a:solidFill>
                  <a:schemeClr val="hlink"/>
                </a:solidFill>
                <a:sym typeface="Symbol" pitchFamily="18" charset="2"/>
              </a:rPr>
              <a:t>8</a:t>
            </a:r>
            <a:r>
              <a:rPr lang="en-US" altLang="en-US">
                <a:solidFill>
                  <a:schemeClr val="hlink"/>
                </a:solidFill>
                <a:sym typeface="Symbol" pitchFamily="18" charset="2"/>
              </a:rPr>
              <a:t>)(1.110</a:t>
            </a:r>
            <a:r>
              <a:rPr lang="en-US" altLang="en-US" baseline="30000">
                <a:solidFill>
                  <a:schemeClr val="hlink"/>
                </a:solidFill>
                <a:sym typeface="Symbol" pitchFamily="18" charset="2"/>
              </a:rPr>
              <a:t>-5</a:t>
            </a:r>
            <a:r>
              <a:rPr lang="en-US" altLang="en-US">
                <a:solidFill>
                  <a:schemeClr val="hlink"/>
                </a:solidFill>
                <a:sym typeface="Symbol" pitchFamily="18" charset="2"/>
              </a:rPr>
              <a:t>) = 3234 m.</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4698"/>
                                        </p:tgtEl>
                                        <p:attrNameLst>
                                          <p:attrName>style.visibility</p:attrName>
                                        </p:attrNameLst>
                                      </p:cBhvr>
                                      <p:to>
                                        <p:strVal val="visible"/>
                                      </p:to>
                                    </p:set>
                                    <p:anim calcmode="lin" valueType="num">
                                      <p:cBhvr additive="base">
                                        <p:cTn id="7" dur="500" fill="hold"/>
                                        <p:tgtEl>
                                          <p:spTgt spid="114698"/>
                                        </p:tgtEl>
                                        <p:attrNameLst>
                                          <p:attrName>ppt_x</p:attrName>
                                        </p:attrNameLst>
                                      </p:cBhvr>
                                      <p:tavLst>
                                        <p:tav tm="0">
                                          <p:val>
                                            <p:strVal val="#ppt_x"/>
                                          </p:val>
                                        </p:tav>
                                        <p:tav tm="100000">
                                          <p:val>
                                            <p:strVal val="#ppt_x"/>
                                          </p:val>
                                        </p:tav>
                                      </p:tavLst>
                                    </p:anim>
                                    <p:anim calcmode="lin" valueType="num">
                                      <p:cBhvr additive="base">
                                        <p:cTn id="8" dur="500" fill="hold"/>
                                        <p:tgtEl>
                                          <p:spTgt spid="1146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4699"/>
                                        </p:tgtEl>
                                        <p:attrNameLst>
                                          <p:attrName>style.visibility</p:attrName>
                                        </p:attrNameLst>
                                      </p:cBhvr>
                                      <p:to>
                                        <p:strVal val="visible"/>
                                      </p:to>
                                    </p:set>
                                    <p:anim calcmode="lin" valueType="num">
                                      <p:cBhvr additive="base">
                                        <p:cTn id="13" dur="500" fill="hold"/>
                                        <p:tgtEl>
                                          <p:spTgt spid="114699"/>
                                        </p:tgtEl>
                                        <p:attrNameLst>
                                          <p:attrName>ppt_x</p:attrName>
                                        </p:attrNameLst>
                                      </p:cBhvr>
                                      <p:tavLst>
                                        <p:tav tm="0">
                                          <p:val>
                                            <p:strVal val="#ppt_x"/>
                                          </p:val>
                                        </p:tav>
                                        <p:tav tm="100000">
                                          <p:val>
                                            <p:strVal val="#ppt_x"/>
                                          </p:val>
                                        </p:tav>
                                      </p:tavLst>
                                    </p:anim>
                                    <p:anim calcmode="lin" valueType="num">
                                      <p:cBhvr additive="base">
                                        <p:cTn id="14" dur="500" fill="hold"/>
                                        <p:tgtEl>
                                          <p:spTgt spid="11469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4700"/>
                                        </p:tgtEl>
                                        <p:attrNameLst>
                                          <p:attrName>style.visibility</p:attrName>
                                        </p:attrNameLst>
                                      </p:cBhvr>
                                      <p:to>
                                        <p:strVal val="visible"/>
                                      </p:to>
                                    </p:set>
                                    <p:anim calcmode="lin" valueType="num">
                                      <p:cBhvr additive="base">
                                        <p:cTn id="19" dur="500" fill="hold"/>
                                        <p:tgtEl>
                                          <p:spTgt spid="114700"/>
                                        </p:tgtEl>
                                        <p:attrNameLst>
                                          <p:attrName>ppt_x</p:attrName>
                                        </p:attrNameLst>
                                      </p:cBhvr>
                                      <p:tavLst>
                                        <p:tav tm="0">
                                          <p:val>
                                            <p:strVal val="#ppt_x"/>
                                          </p:val>
                                        </p:tav>
                                        <p:tav tm="100000">
                                          <p:val>
                                            <p:strVal val="#ppt_x"/>
                                          </p:val>
                                        </p:tav>
                                      </p:tavLst>
                                    </p:anim>
                                    <p:anim calcmode="lin" valueType="num">
                                      <p:cBhvr additive="base">
                                        <p:cTn id="20" dur="500" fill="hold"/>
                                        <p:tgtEl>
                                          <p:spTgt spid="11470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9" grpId="0"/>
      <p:bldP spid="11470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681038" y="1763713"/>
            <a:ext cx="7772400" cy="5094287"/>
          </a:xfrm>
          <a:prstGeom prst="rect">
            <a:avLst/>
          </a:prstGeom>
          <a:solidFill>
            <a:srgbClr val="CCFFCC"/>
          </a:solidFill>
          <a:ln w="9525">
            <a:noFill/>
            <a:miter lim="800000"/>
            <a:headEnd/>
            <a:tailEnd/>
          </a:ln>
        </p:spPr>
        <p:txBody>
          <a:bodyPr/>
          <a:lstStyle/>
          <a:p>
            <a:endParaRPr lang="en-US" altLang="en-US" sz="2000">
              <a:latin typeface="Courier New" pitchFamily="49" charset="0"/>
            </a:endParaRPr>
          </a:p>
        </p:txBody>
      </p:sp>
      <p:sp>
        <p:nvSpPr>
          <p:cNvPr id="35843" name="Rectangle 3"/>
          <p:cNvSpPr>
            <a:spLocks noChangeArrowheads="1"/>
          </p:cNvSpPr>
          <p:nvPr/>
        </p:nvSpPr>
        <p:spPr bwMode="auto">
          <a:xfrm>
            <a:off x="685800" y="1338263"/>
            <a:ext cx="7772400" cy="454025"/>
          </a:xfrm>
          <a:prstGeom prst="rect">
            <a:avLst/>
          </a:prstGeom>
          <a:solidFill>
            <a:srgbClr val="EAEAEA"/>
          </a:solidFill>
          <a:ln w="9525">
            <a:noFill/>
            <a:miter lim="800000"/>
            <a:headEnd/>
            <a:tailEnd/>
          </a:ln>
        </p:spPr>
        <p:txBody>
          <a:bodyPr/>
          <a:lstStyle/>
          <a:p>
            <a:r>
              <a:rPr lang="en-US" altLang="en-US" i="1">
                <a:solidFill>
                  <a:srgbClr val="333399"/>
                </a:solidFill>
              </a:rPr>
              <a:t>Solving problems involving the muon decay</a:t>
            </a:r>
          </a:p>
        </p:txBody>
      </p:sp>
      <p:sp>
        <p:nvSpPr>
          <p:cNvPr id="35844"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pic>
        <p:nvPicPr>
          <p:cNvPr id="35845"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8025" y="1822450"/>
            <a:ext cx="7639050" cy="1454150"/>
          </a:xfrm>
          <a:prstGeom prst="rect">
            <a:avLst/>
          </a:prstGeom>
          <a:noFill/>
          <a:ln w="9525">
            <a:noFill/>
            <a:miter lim="800000"/>
            <a:headEnd/>
            <a:tailEnd/>
          </a:ln>
        </p:spPr>
      </p:pic>
      <p:pic>
        <p:nvPicPr>
          <p:cNvPr id="116745"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63588" y="3271838"/>
            <a:ext cx="7651750" cy="3021012"/>
          </a:xfrm>
          <a:prstGeom prst="rect">
            <a:avLst/>
          </a:prstGeom>
          <a:noFill/>
          <a:ln w="9525">
            <a:noFill/>
            <a:miter lim="800000"/>
            <a:headEnd/>
            <a:tailEnd/>
          </a:ln>
        </p:spPr>
      </p:pic>
      <p:sp>
        <p:nvSpPr>
          <p:cNvPr id="116746" name="Text Box 10"/>
          <p:cNvSpPr txBox="1">
            <a:spLocks noChangeArrowheads="1"/>
          </p:cNvSpPr>
          <p:nvPr/>
        </p:nvSpPr>
        <p:spPr bwMode="auto">
          <a:xfrm>
            <a:off x="1371600" y="4133850"/>
            <a:ext cx="7624763" cy="457200"/>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For muon observer use </a:t>
            </a:r>
            <a:r>
              <a:rPr lang="en-US" altLang="en-US">
                <a:solidFill>
                  <a:schemeClr val="hlink"/>
                </a:solidFill>
                <a:sym typeface="Symbol" pitchFamily="18" charset="2"/>
              </a:rPr>
              <a:t>∆</a:t>
            </a:r>
            <a:r>
              <a:rPr lang="en-US" altLang="en-US" i="1">
                <a:solidFill>
                  <a:schemeClr val="hlink"/>
                </a:solidFill>
                <a:sym typeface="Symbol" pitchFamily="18" charset="2"/>
              </a:rPr>
              <a:t>t</a:t>
            </a:r>
            <a:r>
              <a:rPr lang="en-US" altLang="en-US" baseline="-25000">
                <a:solidFill>
                  <a:schemeClr val="hlink"/>
                </a:solidFill>
                <a:sym typeface="Symbol" pitchFamily="18" charset="2"/>
              </a:rPr>
              <a:t>0</a:t>
            </a:r>
            <a:r>
              <a:rPr lang="en-US" altLang="en-US">
                <a:solidFill>
                  <a:schemeClr val="hlink"/>
                </a:solidFill>
                <a:cs typeface="Courier New" pitchFamily="49" charset="0"/>
                <a:sym typeface="Symbol" pitchFamily="18" charset="2"/>
              </a:rPr>
              <a:t> = 2.210</a:t>
            </a:r>
            <a:r>
              <a:rPr lang="en-US" altLang="en-US" baseline="30000">
                <a:solidFill>
                  <a:schemeClr val="hlink"/>
                </a:solidFill>
                <a:cs typeface="Courier New" pitchFamily="49" charset="0"/>
                <a:sym typeface="Symbol" pitchFamily="18" charset="2"/>
              </a:rPr>
              <a:t>-6</a:t>
            </a:r>
            <a:r>
              <a:rPr lang="en-US" altLang="en-US">
                <a:solidFill>
                  <a:schemeClr val="hlink"/>
                </a:solidFill>
                <a:cs typeface="Courier New" pitchFamily="49" charset="0"/>
                <a:sym typeface="Symbol" pitchFamily="18" charset="2"/>
              </a:rPr>
              <a:t> s.</a:t>
            </a:r>
            <a:r>
              <a:rPr lang="en-US" altLang="en-US">
                <a:cs typeface="Courier New" pitchFamily="49" charset="0"/>
                <a:sym typeface="Symbol" pitchFamily="18" charset="2"/>
              </a:rPr>
              <a:t> </a:t>
            </a:r>
          </a:p>
        </p:txBody>
      </p:sp>
      <p:sp>
        <p:nvSpPr>
          <p:cNvPr id="116747" name="Text Box 11"/>
          <p:cNvSpPr txBox="1">
            <a:spLocks noChangeArrowheads="1"/>
          </p:cNvSpPr>
          <p:nvPr/>
        </p:nvSpPr>
        <p:spPr bwMode="auto">
          <a:xfrm>
            <a:off x="1374775" y="4641850"/>
            <a:ext cx="7769225" cy="457200"/>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Then </a:t>
            </a:r>
            <a:r>
              <a:rPr lang="en-US" altLang="en-US" i="1">
                <a:solidFill>
                  <a:schemeClr val="hlink"/>
                </a:solidFill>
              </a:rPr>
              <a:t>d</a:t>
            </a:r>
            <a:r>
              <a:rPr lang="en-US" altLang="en-US">
                <a:solidFill>
                  <a:schemeClr val="hlink"/>
                </a:solidFill>
              </a:rPr>
              <a:t> = </a:t>
            </a:r>
            <a:r>
              <a:rPr lang="en-US" altLang="en-US" i="1">
                <a:solidFill>
                  <a:schemeClr val="hlink"/>
                </a:solidFill>
              </a:rPr>
              <a:t>v </a:t>
            </a:r>
            <a:r>
              <a:rPr lang="en-US" altLang="en-US">
                <a:solidFill>
                  <a:schemeClr val="hlink"/>
                </a:solidFill>
                <a:sym typeface="Symbol" pitchFamily="18" charset="2"/>
              </a:rPr>
              <a:t>∆</a:t>
            </a:r>
            <a:r>
              <a:rPr lang="en-US" altLang="en-US" i="1">
                <a:solidFill>
                  <a:schemeClr val="hlink"/>
                </a:solidFill>
                <a:sym typeface="Symbol" pitchFamily="18" charset="2"/>
              </a:rPr>
              <a:t>t</a:t>
            </a:r>
            <a:r>
              <a:rPr lang="en-US" altLang="en-US">
                <a:solidFill>
                  <a:schemeClr val="hlink"/>
                </a:solidFill>
                <a:sym typeface="Symbol" pitchFamily="18" charset="2"/>
              </a:rPr>
              <a:t> = 0.98(3.0010</a:t>
            </a:r>
            <a:r>
              <a:rPr lang="en-US" altLang="en-US" baseline="30000">
                <a:solidFill>
                  <a:schemeClr val="hlink"/>
                </a:solidFill>
                <a:sym typeface="Symbol" pitchFamily="18" charset="2"/>
              </a:rPr>
              <a:t>8</a:t>
            </a:r>
            <a:r>
              <a:rPr lang="en-US" altLang="en-US">
                <a:solidFill>
                  <a:schemeClr val="hlink"/>
                </a:solidFill>
                <a:sym typeface="Symbol" pitchFamily="18" charset="2"/>
              </a:rPr>
              <a:t>)(2.210</a:t>
            </a:r>
            <a:r>
              <a:rPr lang="en-US" altLang="en-US" baseline="30000">
                <a:solidFill>
                  <a:schemeClr val="hlink"/>
                </a:solidFill>
                <a:sym typeface="Symbol" pitchFamily="18" charset="2"/>
              </a:rPr>
              <a:t>-6</a:t>
            </a:r>
            <a:r>
              <a:rPr lang="en-US" altLang="en-US">
                <a:solidFill>
                  <a:schemeClr val="hlink"/>
                </a:solidFill>
                <a:sym typeface="Symbol" pitchFamily="18" charset="2"/>
              </a:rPr>
              <a:t>) = 647 m.</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6745"/>
                                        </p:tgtEl>
                                        <p:attrNameLst>
                                          <p:attrName>style.visibility</p:attrName>
                                        </p:attrNameLst>
                                      </p:cBhvr>
                                      <p:to>
                                        <p:strVal val="visible"/>
                                      </p:to>
                                    </p:set>
                                    <p:anim calcmode="lin" valueType="num">
                                      <p:cBhvr additive="base">
                                        <p:cTn id="7" dur="500" fill="hold"/>
                                        <p:tgtEl>
                                          <p:spTgt spid="116745"/>
                                        </p:tgtEl>
                                        <p:attrNameLst>
                                          <p:attrName>ppt_x</p:attrName>
                                        </p:attrNameLst>
                                      </p:cBhvr>
                                      <p:tavLst>
                                        <p:tav tm="0">
                                          <p:val>
                                            <p:strVal val="#ppt_x"/>
                                          </p:val>
                                        </p:tav>
                                        <p:tav tm="100000">
                                          <p:val>
                                            <p:strVal val="#ppt_x"/>
                                          </p:val>
                                        </p:tav>
                                      </p:tavLst>
                                    </p:anim>
                                    <p:anim calcmode="lin" valueType="num">
                                      <p:cBhvr additive="base">
                                        <p:cTn id="8" dur="500" fill="hold"/>
                                        <p:tgtEl>
                                          <p:spTgt spid="11674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6746"/>
                                        </p:tgtEl>
                                        <p:attrNameLst>
                                          <p:attrName>style.visibility</p:attrName>
                                        </p:attrNameLst>
                                      </p:cBhvr>
                                      <p:to>
                                        <p:strVal val="visible"/>
                                      </p:to>
                                    </p:set>
                                    <p:anim calcmode="lin" valueType="num">
                                      <p:cBhvr additive="base">
                                        <p:cTn id="13" dur="500" fill="hold"/>
                                        <p:tgtEl>
                                          <p:spTgt spid="116746"/>
                                        </p:tgtEl>
                                        <p:attrNameLst>
                                          <p:attrName>ppt_x</p:attrName>
                                        </p:attrNameLst>
                                      </p:cBhvr>
                                      <p:tavLst>
                                        <p:tav tm="0">
                                          <p:val>
                                            <p:strVal val="#ppt_x"/>
                                          </p:val>
                                        </p:tav>
                                        <p:tav tm="100000">
                                          <p:val>
                                            <p:strVal val="#ppt_x"/>
                                          </p:val>
                                        </p:tav>
                                      </p:tavLst>
                                    </p:anim>
                                    <p:anim calcmode="lin" valueType="num">
                                      <p:cBhvr additive="base">
                                        <p:cTn id="14" dur="500" fill="hold"/>
                                        <p:tgtEl>
                                          <p:spTgt spid="11674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6747"/>
                                        </p:tgtEl>
                                        <p:attrNameLst>
                                          <p:attrName>style.visibility</p:attrName>
                                        </p:attrNameLst>
                                      </p:cBhvr>
                                      <p:to>
                                        <p:strVal val="visible"/>
                                      </p:to>
                                    </p:set>
                                    <p:anim calcmode="lin" valueType="num">
                                      <p:cBhvr additive="base">
                                        <p:cTn id="19" dur="500" fill="hold"/>
                                        <p:tgtEl>
                                          <p:spTgt spid="116747"/>
                                        </p:tgtEl>
                                        <p:attrNameLst>
                                          <p:attrName>ppt_x</p:attrName>
                                        </p:attrNameLst>
                                      </p:cBhvr>
                                      <p:tavLst>
                                        <p:tav tm="0">
                                          <p:val>
                                            <p:strVal val="#ppt_x"/>
                                          </p:val>
                                        </p:tav>
                                        <p:tav tm="100000">
                                          <p:val>
                                            <p:strVal val="#ppt_x"/>
                                          </p:val>
                                        </p:tav>
                                      </p:tavLst>
                                    </p:anim>
                                    <p:anim calcmode="lin" valueType="num">
                                      <p:cBhvr additive="base">
                                        <p:cTn id="20" dur="500" fill="hold"/>
                                        <p:tgtEl>
                                          <p:spTgt spid="1167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6" grpId="0"/>
      <p:bldP spid="11674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81038" y="1763713"/>
            <a:ext cx="7772400" cy="5094287"/>
          </a:xfrm>
          <a:prstGeom prst="rect">
            <a:avLst/>
          </a:prstGeom>
          <a:solidFill>
            <a:srgbClr val="CCFFCC"/>
          </a:solidFill>
          <a:ln w="9525">
            <a:noFill/>
            <a:miter lim="800000"/>
            <a:headEnd/>
            <a:tailEnd/>
          </a:ln>
        </p:spPr>
        <p:txBody>
          <a:bodyPr/>
          <a:lstStyle/>
          <a:p>
            <a:endParaRPr lang="en-US" altLang="en-US" sz="2000">
              <a:latin typeface="Courier New" pitchFamily="49" charset="0"/>
            </a:endParaRPr>
          </a:p>
        </p:txBody>
      </p:sp>
      <p:sp>
        <p:nvSpPr>
          <p:cNvPr id="36867" name="Rectangle 3"/>
          <p:cNvSpPr>
            <a:spLocks noChangeArrowheads="1"/>
          </p:cNvSpPr>
          <p:nvPr/>
        </p:nvSpPr>
        <p:spPr bwMode="auto">
          <a:xfrm>
            <a:off x="685800" y="1338263"/>
            <a:ext cx="7772400" cy="454025"/>
          </a:xfrm>
          <a:prstGeom prst="rect">
            <a:avLst/>
          </a:prstGeom>
          <a:solidFill>
            <a:srgbClr val="EAEAEA"/>
          </a:solidFill>
          <a:ln w="9525">
            <a:noFill/>
            <a:miter lim="800000"/>
            <a:headEnd/>
            <a:tailEnd/>
          </a:ln>
        </p:spPr>
        <p:txBody>
          <a:bodyPr/>
          <a:lstStyle/>
          <a:p>
            <a:r>
              <a:rPr lang="en-US" altLang="en-US" i="1">
                <a:solidFill>
                  <a:srgbClr val="333399"/>
                </a:solidFill>
              </a:rPr>
              <a:t>Solving problems involving the muon decay</a:t>
            </a:r>
          </a:p>
        </p:txBody>
      </p:sp>
      <p:sp>
        <p:nvSpPr>
          <p:cNvPr id="36868"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pic>
        <p:nvPicPr>
          <p:cNvPr id="36869"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8025" y="1822450"/>
            <a:ext cx="7639050" cy="1454150"/>
          </a:xfrm>
          <a:prstGeom prst="rect">
            <a:avLst/>
          </a:prstGeom>
          <a:noFill/>
          <a:ln w="9525">
            <a:noFill/>
            <a:miter lim="800000"/>
            <a:headEnd/>
            <a:tailEnd/>
          </a:ln>
        </p:spPr>
      </p:pic>
      <p:pic>
        <p:nvPicPr>
          <p:cNvPr id="118793"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55650" y="3267075"/>
            <a:ext cx="7640638" cy="3005138"/>
          </a:xfrm>
          <a:prstGeom prst="rect">
            <a:avLst/>
          </a:prstGeom>
          <a:noFill/>
          <a:ln w="9525">
            <a:noFill/>
            <a:miter lim="800000"/>
            <a:headEnd/>
            <a:tailEnd/>
          </a:ln>
        </p:spPr>
      </p:pic>
      <p:sp>
        <p:nvSpPr>
          <p:cNvPr id="118794" name="Text Box 10"/>
          <p:cNvSpPr txBox="1">
            <a:spLocks noChangeArrowheads="1"/>
          </p:cNvSpPr>
          <p:nvPr/>
        </p:nvSpPr>
        <p:spPr bwMode="auto">
          <a:xfrm>
            <a:off x="1381125" y="6362700"/>
            <a:ext cx="7624763" cy="457200"/>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Length contraction is occurring in the muon IRF. </a:t>
            </a:r>
            <a:r>
              <a:rPr lang="en-US" altLang="en-US">
                <a:sym typeface="Symbol" pitchFamily="18" charset="2"/>
              </a:rPr>
              <a:t> </a:t>
            </a:r>
          </a:p>
        </p:txBody>
      </p:sp>
      <p:sp>
        <p:nvSpPr>
          <p:cNvPr id="118795" name="Text Box 11"/>
          <p:cNvSpPr txBox="1">
            <a:spLocks noChangeArrowheads="1"/>
          </p:cNvSpPr>
          <p:nvPr/>
        </p:nvSpPr>
        <p:spPr bwMode="auto">
          <a:xfrm>
            <a:off x="1406525" y="4765675"/>
            <a:ext cx="7372350" cy="822325"/>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The earth IRF allows the muon to make it 3 km (3234 m) and be observed because of time dilation.</a:t>
            </a:r>
            <a:endParaRPr lang="en-US" altLang="en-US">
              <a:sym typeface="Symbol" pitchFamily="18" charset="2"/>
            </a:endParaRPr>
          </a:p>
        </p:txBody>
      </p:sp>
      <p:sp>
        <p:nvSpPr>
          <p:cNvPr id="118796" name="Text Box 12"/>
          <p:cNvSpPr txBox="1">
            <a:spLocks noChangeArrowheads="1"/>
          </p:cNvSpPr>
          <p:nvPr/>
        </p:nvSpPr>
        <p:spPr bwMode="auto">
          <a:xfrm>
            <a:off x="1387475" y="5599113"/>
            <a:ext cx="7419975" cy="822325"/>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For the muon IRF, the distance to Earth is </a:t>
            </a:r>
            <a:r>
              <a:rPr lang="en-US" altLang="en-US" i="1">
                <a:solidFill>
                  <a:schemeClr val="hlink"/>
                </a:solidFill>
              </a:rPr>
              <a:t>L</a:t>
            </a:r>
            <a:r>
              <a:rPr lang="en-US" altLang="en-US">
                <a:solidFill>
                  <a:schemeClr val="hlink"/>
                </a:solidFill>
              </a:rPr>
              <a:t> = </a:t>
            </a:r>
            <a:r>
              <a:rPr lang="en-US" altLang="en-US" i="1">
                <a:solidFill>
                  <a:schemeClr val="hlink"/>
                </a:solidFill>
              </a:rPr>
              <a:t>L</a:t>
            </a:r>
            <a:r>
              <a:rPr lang="en-US" altLang="en-US" baseline="-25000">
                <a:solidFill>
                  <a:schemeClr val="hlink"/>
                </a:solidFill>
              </a:rPr>
              <a:t>0</a:t>
            </a:r>
            <a:r>
              <a:rPr lang="en-US" altLang="en-US" i="1">
                <a:solidFill>
                  <a:schemeClr val="hlink"/>
                </a:solidFill>
              </a:rPr>
              <a:t>/</a:t>
            </a:r>
            <a:r>
              <a:rPr lang="en-US" altLang="en-US">
                <a:solidFill>
                  <a:schemeClr val="hlink"/>
                </a:solidFill>
              </a:rPr>
              <a:t> </a:t>
            </a:r>
            <a:r>
              <a:rPr lang="en-US" altLang="en-US">
                <a:solidFill>
                  <a:schemeClr val="hlink"/>
                </a:solidFill>
                <a:sym typeface="Symbol" pitchFamily="18" charset="2"/>
              </a:rPr>
              <a:t> so that </a:t>
            </a:r>
            <a:r>
              <a:rPr lang="en-US" altLang="en-US" i="1">
                <a:solidFill>
                  <a:schemeClr val="hlink"/>
                </a:solidFill>
                <a:sym typeface="Symbol" pitchFamily="18" charset="2"/>
              </a:rPr>
              <a:t>L</a:t>
            </a:r>
            <a:r>
              <a:rPr lang="en-US" altLang="en-US">
                <a:solidFill>
                  <a:schemeClr val="hlink"/>
                </a:solidFill>
                <a:sym typeface="Symbol" pitchFamily="18" charset="2"/>
              </a:rPr>
              <a:t> = 3234 </a:t>
            </a:r>
            <a:r>
              <a:rPr lang="en-US" altLang="en-US" i="1">
                <a:solidFill>
                  <a:schemeClr val="hlink"/>
                </a:solidFill>
                <a:sym typeface="Symbol" pitchFamily="18" charset="2"/>
              </a:rPr>
              <a:t>/ </a:t>
            </a:r>
            <a:r>
              <a:rPr lang="en-US" altLang="en-US">
                <a:solidFill>
                  <a:schemeClr val="hlink"/>
                </a:solidFill>
                <a:sym typeface="Symbol" pitchFamily="18" charset="2"/>
              </a:rPr>
              <a:t>5.025 = 643 m.</a:t>
            </a:r>
            <a:r>
              <a:rPr lang="en-US" altLang="en-US">
                <a:sym typeface="Symbol" pitchFamily="18" charset="2"/>
              </a:rPr>
              <a:t> </a:t>
            </a:r>
            <a:endParaRPr lang="en-US" altLang="en-US">
              <a:solidFill>
                <a:schemeClr val="hlink"/>
              </a:solidFill>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8793"/>
                                        </p:tgtEl>
                                        <p:attrNameLst>
                                          <p:attrName>style.visibility</p:attrName>
                                        </p:attrNameLst>
                                      </p:cBhvr>
                                      <p:to>
                                        <p:strVal val="visible"/>
                                      </p:to>
                                    </p:set>
                                    <p:anim calcmode="lin" valueType="num">
                                      <p:cBhvr additive="base">
                                        <p:cTn id="7" dur="500" fill="hold"/>
                                        <p:tgtEl>
                                          <p:spTgt spid="118793"/>
                                        </p:tgtEl>
                                        <p:attrNameLst>
                                          <p:attrName>ppt_x</p:attrName>
                                        </p:attrNameLst>
                                      </p:cBhvr>
                                      <p:tavLst>
                                        <p:tav tm="0">
                                          <p:val>
                                            <p:strVal val="#ppt_x"/>
                                          </p:val>
                                        </p:tav>
                                        <p:tav tm="100000">
                                          <p:val>
                                            <p:strVal val="#ppt_x"/>
                                          </p:val>
                                        </p:tav>
                                      </p:tavLst>
                                    </p:anim>
                                    <p:anim calcmode="lin" valueType="num">
                                      <p:cBhvr additive="base">
                                        <p:cTn id="8" dur="500" fill="hold"/>
                                        <p:tgtEl>
                                          <p:spTgt spid="11879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8795"/>
                                        </p:tgtEl>
                                        <p:attrNameLst>
                                          <p:attrName>style.visibility</p:attrName>
                                        </p:attrNameLst>
                                      </p:cBhvr>
                                      <p:to>
                                        <p:strVal val="visible"/>
                                      </p:to>
                                    </p:set>
                                    <p:anim calcmode="lin" valueType="num">
                                      <p:cBhvr additive="base">
                                        <p:cTn id="13" dur="500" fill="hold"/>
                                        <p:tgtEl>
                                          <p:spTgt spid="118795"/>
                                        </p:tgtEl>
                                        <p:attrNameLst>
                                          <p:attrName>ppt_x</p:attrName>
                                        </p:attrNameLst>
                                      </p:cBhvr>
                                      <p:tavLst>
                                        <p:tav tm="0">
                                          <p:val>
                                            <p:strVal val="#ppt_x"/>
                                          </p:val>
                                        </p:tav>
                                        <p:tav tm="100000">
                                          <p:val>
                                            <p:strVal val="#ppt_x"/>
                                          </p:val>
                                        </p:tav>
                                      </p:tavLst>
                                    </p:anim>
                                    <p:anim calcmode="lin" valueType="num">
                                      <p:cBhvr additive="base">
                                        <p:cTn id="14" dur="500" fill="hold"/>
                                        <p:tgtEl>
                                          <p:spTgt spid="1187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8796"/>
                                        </p:tgtEl>
                                        <p:attrNameLst>
                                          <p:attrName>style.visibility</p:attrName>
                                        </p:attrNameLst>
                                      </p:cBhvr>
                                      <p:to>
                                        <p:strVal val="visible"/>
                                      </p:to>
                                    </p:set>
                                    <p:anim calcmode="lin" valueType="num">
                                      <p:cBhvr additive="base">
                                        <p:cTn id="19" dur="500" fill="hold"/>
                                        <p:tgtEl>
                                          <p:spTgt spid="118796"/>
                                        </p:tgtEl>
                                        <p:attrNameLst>
                                          <p:attrName>ppt_x</p:attrName>
                                        </p:attrNameLst>
                                      </p:cBhvr>
                                      <p:tavLst>
                                        <p:tav tm="0">
                                          <p:val>
                                            <p:strVal val="#ppt_x"/>
                                          </p:val>
                                        </p:tav>
                                        <p:tav tm="100000">
                                          <p:val>
                                            <p:strVal val="#ppt_x"/>
                                          </p:val>
                                        </p:tav>
                                      </p:tavLst>
                                    </p:anim>
                                    <p:anim calcmode="lin" valueType="num">
                                      <p:cBhvr additive="base">
                                        <p:cTn id="20" dur="500" fill="hold"/>
                                        <p:tgtEl>
                                          <p:spTgt spid="11879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8794"/>
                                        </p:tgtEl>
                                        <p:attrNameLst>
                                          <p:attrName>style.visibility</p:attrName>
                                        </p:attrNameLst>
                                      </p:cBhvr>
                                      <p:to>
                                        <p:strVal val="visible"/>
                                      </p:to>
                                    </p:set>
                                    <p:anim calcmode="lin" valueType="num">
                                      <p:cBhvr additive="base">
                                        <p:cTn id="25" dur="500" fill="hold"/>
                                        <p:tgtEl>
                                          <p:spTgt spid="118794"/>
                                        </p:tgtEl>
                                        <p:attrNameLst>
                                          <p:attrName>ppt_x</p:attrName>
                                        </p:attrNameLst>
                                      </p:cBhvr>
                                      <p:tavLst>
                                        <p:tav tm="0">
                                          <p:val>
                                            <p:strVal val="#ppt_x"/>
                                          </p:val>
                                        </p:tav>
                                        <p:tav tm="100000">
                                          <p:val>
                                            <p:strVal val="#ppt_x"/>
                                          </p:val>
                                        </p:tav>
                                      </p:tavLst>
                                    </p:anim>
                                    <p:anim calcmode="lin" valueType="num">
                                      <p:cBhvr additive="base">
                                        <p:cTn id="26" dur="500" fill="hold"/>
                                        <p:tgtEl>
                                          <p:spTgt spid="11879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4" grpId="0"/>
      <p:bldP spid="118795" grpId="0"/>
      <p:bldP spid="11879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ChangeArrowheads="1"/>
          </p:cNvSpPr>
          <p:nvPr/>
        </p:nvSpPr>
        <p:spPr bwMode="auto">
          <a:xfrm>
            <a:off x="681038" y="1739900"/>
            <a:ext cx="7772400" cy="5118100"/>
          </a:xfrm>
          <a:prstGeom prst="rect">
            <a:avLst/>
          </a:prstGeom>
          <a:solidFill>
            <a:srgbClr val="CCFFCC"/>
          </a:solidFill>
          <a:ln w="9525">
            <a:noFill/>
            <a:miter lim="800000"/>
            <a:headEnd/>
            <a:tailEnd/>
          </a:ln>
        </p:spPr>
        <p:txBody>
          <a:bodyPr/>
          <a:lstStyle/>
          <a:p>
            <a:endParaRPr lang="en-US" altLang="en-US" sz="2000">
              <a:latin typeface="Courier New" pitchFamily="49" charset="0"/>
            </a:endParaRPr>
          </a:p>
        </p:txBody>
      </p:sp>
      <p:sp>
        <p:nvSpPr>
          <p:cNvPr id="37891"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sp>
        <p:nvSpPr>
          <p:cNvPr id="37892" name="Rectangle 20"/>
          <p:cNvSpPr>
            <a:spLocks noChangeArrowheads="1"/>
          </p:cNvSpPr>
          <p:nvPr/>
        </p:nvSpPr>
        <p:spPr bwMode="auto">
          <a:xfrm>
            <a:off x="685800" y="1338263"/>
            <a:ext cx="7772400" cy="454025"/>
          </a:xfrm>
          <a:prstGeom prst="rect">
            <a:avLst/>
          </a:prstGeom>
          <a:solidFill>
            <a:srgbClr val="EAEAEA"/>
          </a:solidFill>
          <a:ln w="9525">
            <a:noFill/>
            <a:miter lim="800000"/>
            <a:headEnd/>
            <a:tailEnd/>
          </a:ln>
        </p:spPr>
        <p:txBody>
          <a:bodyPr/>
          <a:lstStyle/>
          <a:p>
            <a:r>
              <a:rPr lang="en-US" altLang="en-US" i="1">
                <a:solidFill>
                  <a:srgbClr val="333399"/>
                </a:solidFill>
              </a:rPr>
              <a:t>Solving problems involving the muon decay</a:t>
            </a:r>
          </a:p>
        </p:txBody>
      </p:sp>
      <p:pic>
        <p:nvPicPr>
          <p:cNvPr id="88085" name="Picture 2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2625" y="1825625"/>
            <a:ext cx="7777163" cy="4602163"/>
          </a:xfrm>
          <a:prstGeom prst="rect">
            <a:avLst/>
          </a:prstGeom>
          <a:noFill/>
          <a:ln w="9525">
            <a:noFill/>
            <a:miter lim="800000"/>
            <a:headEnd/>
            <a:tailEnd/>
          </a:ln>
        </p:spPr>
      </p:pic>
      <p:sp>
        <p:nvSpPr>
          <p:cNvPr id="88079" name="Text Box 15"/>
          <p:cNvSpPr txBox="1">
            <a:spLocks noChangeArrowheads="1"/>
          </p:cNvSpPr>
          <p:nvPr/>
        </p:nvSpPr>
        <p:spPr bwMode="auto">
          <a:xfrm>
            <a:off x="1274763" y="2762250"/>
            <a:ext cx="7239000" cy="822325"/>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Time dilation is the relativistic effect that causes time to elapse more slowly in a fast-moving IRF. </a:t>
            </a:r>
            <a:r>
              <a:rPr lang="en-US" altLang="en-US">
                <a:sym typeface="Symbol" pitchFamily="18" charset="2"/>
              </a:rPr>
              <a:t> </a:t>
            </a:r>
          </a:p>
        </p:txBody>
      </p:sp>
      <p:sp>
        <p:nvSpPr>
          <p:cNvPr id="88080" name="Text Box 16"/>
          <p:cNvSpPr txBox="1">
            <a:spLocks noChangeArrowheads="1"/>
          </p:cNvSpPr>
          <p:nvPr/>
        </p:nvSpPr>
        <p:spPr bwMode="auto">
          <a:xfrm>
            <a:off x="1274763" y="4654550"/>
            <a:ext cx="7191375" cy="1187450"/>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As the previous example showed, if time dilation did NOT occur, a muon created at 3 km would not live long enough to be detected. </a:t>
            </a:r>
            <a:r>
              <a:rPr lang="en-US" altLang="en-US">
                <a:sym typeface="Symbol" pitchFamily="18" charset="2"/>
              </a:rPr>
              <a:t> </a:t>
            </a:r>
          </a:p>
        </p:txBody>
      </p:sp>
      <p:sp>
        <p:nvSpPr>
          <p:cNvPr id="88081" name="Text Box 17"/>
          <p:cNvSpPr txBox="1">
            <a:spLocks noChangeArrowheads="1"/>
          </p:cNvSpPr>
          <p:nvPr/>
        </p:nvSpPr>
        <p:spPr bwMode="auto">
          <a:xfrm>
            <a:off x="1274763" y="5894388"/>
            <a:ext cx="7119937" cy="822325"/>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But muons ARE detected, providing evidence that time dilation occurs. </a:t>
            </a:r>
            <a:r>
              <a:rPr lang="en-US" altLang="en-US">
                <a:sym typeface="Symbol" pitchFamily="18" charset="2"/>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8085"/>
                                        </p:tgtEl>
                                        <p:attrNameLst>
                                          <p:attrName>style.visibility</p:attrName>
                                        </p:attrNameLst>
                                      </p:cBhvr>
                                      <p:to>
                                        <p:strVal val="visible"/>
                                      </p:to>
                                    </p:set>
                                    <p:anim calcmode="lin" valueType="num">
                                      <p:cBhvr additive="base">
                                        <p:cTn id="7" dur="500" fill="hold"/>
                                        <p:tgtEl>
                                          <p:spTgt spid="88085"/>
                                        </p:tgtEl>
                                        <p:attrNameLst>
                                          <p:attrName>ppt_x</p:attrName>
                                        </p:attrNameLst>
                                      </p:cBhvr>
                                      <p:tavLst>
                                        <p:tav tm="0">
                                          <p:val>
                                            <p:strVal val="#ppt_x"/>
                                          </p:val>
                                        </p:tav>
                                        <p:tav tm="100000">
                                          <p:val>
                                            <p:strVal val="#ppt_x"/>
                                          </p:val>
                                        </p:tav>
                                      </p:tavLst>
                                    </p:anim>
                                    <p:anim calcmode="lin" valueType="num">
                                      <p:cBhvr additive="base">
                                        <p:cTn id="8" dur="500" fill="hold"/>
                                        <p:tgtEl>
                                          <p:spTgt spid="8808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8079"/>
                                        </p:tgtEl>
                                        <p:attrNameLst>
                                          <p:attrName>style.visibility</p:attrName>
                                        </p:attrNameLst>
                                      </p:cBhvr>
                                      <p:to>
                                        <p:strVal val="visible"/>
                                      </p:to>
                                    </p:set>
                                    <p:anim calcmode="lin" valueType="num">
                                      <p:cBhvr additive="base">
                                        <p:cTn id="13" dur="500" fill="hold"/>
                                        <p:tgtEl>
                                          <p:spTgt spid="88079"/>
                                        </p:tgtEl>
                                        <p:attrNameLst>
                                          <p:attrName>ppt_x</p:attrName>
                                        </p:attrNameLst>
                                      </p:cBhvr>
                                      <p:tavLst>
                                        <p:tav tm="0">
                                          <p:val>
                                            <p:strVal val="#ppt_x"/>
                                          </p:val>
                                        </p:tav>
                                        <p:tav tm="100000">
                                          <p:val>
                                            <p:strVal val="#ppt_x"/>
                                          </p:val>
                                        </p:tav>
                                      </p:tavLst>
                                    </p:anim>
                                    <p:anim calcmode="lin" valueType="num">
                                      <p:cBhvr additive="base">
                                        <p:cTn id="14" dur="500" fill="hold"/>
                                        <p:tgtEl>
                                          <p:spTgt spid="8807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8080"/>
                                        </p:tgtEl>
                                        <p:attrNameLst>
                                          <p:attrName>style.visibility</p:attrName>
                                        </p:attrNameLst>
                                      </p:cBhvr>
                                      <p:to>
                                        <p:strVal val="visible"/>
                                      </p:to>
                                    </p:set>
                                    <p:anim calcmode="lin" valueType="num">
                                      <p:cBhvr additive="base">
                                        <p:cTn id="19" dur="500" fill="hold"/>
                                        <p:tgtEl>
                                          <p:spTgt spid="88080"/>
                                        </p:tgtEl>
                                        <p:attrNameLst>
                                          <p:attrName>ppt_x</p:attrName>
                                        </p:attrNameLst>
                                      </p:cBhvr>
                                      <p:tavLst>
                                        <p:tav tm="0">
                                          <p:val>
                                            <p:strVal val="#ppt_x"/>
                                          </p:val>
                                        </p:tav>
                                        <p:tav tm="100000">
                                          <p:val>
                                            <p:strVal val="#ppt_x"/>
                                          </p:val>
                                        </p:tav>
                                      </p:tavLst>
                                    </p:anim>
                                    <p:anim calcmode="lin" valueType="num">
                                      <p:cBhvr additive="base">
                                        <p:cTn id="20" dur="500" fill="hold"/>
                                        <p:tgtEl>
                                          <p:spTgt spid="8808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8081"/>
                                        </p:tgtEl>
                                        <p:attrNameLst>
                                          <p:attrName>style.visibility</p:attrName>
                                        </p:attrNameLst>
                                      </p:cBhvr>
                                      <p:to>
                                        <p:strVal val="visible"/>
                                      </p:to>
                                    </p:set>
                                    <p:anim calcmode="lin" valueType="num">
                                      <p:cBhvr additive="base">
                                        <p:cTn id="25" dur="500" fill="hold"/>
                                        <p:tgtEl>
                                          <p:spTgt spid="88081"/>
                                        </p:tgtEl>
                                        <p:attrNameLst>
                                          <p:attrName>ppt_x</p:attrName>
                                        </p:attrNameLst>
                                      </p:cBhvr>
                                      <p:tavLst>
                                        <p:tav tm="0">
                                          <p:val>
                                            <p:strVal val="#ppt_x"/>
                                          </p:val>
                                        </p:tav>
                                        <p:tav tm="100000">
                                          <p:val>
                                            <p:strVal val="#ppt_x"/>
                                          </p:val>
                                        </p:tav>
                                      </p:tavLst>
                                    </p:anim>
                                    <p:anim calcmode="lin" valueType="num">
                                      <p:cBhvr additive="base">
                                        <p:cTn id="26" dur="500" fill="hold"/>
                                        <p:tgtEl>
                                          <p:spTgt spid="880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9" grpId="0"/>
      <p:bldP spid="88080" grpId="0"/>
      <p:bldP spid="8808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682625" y="1739900"/>
            <a:ext cx="7772400" cy="5118100"/>
          </a:xfrm>
          <a:prstGeom prst="rect">
            <a:avLst/>
          </a:prstGeom>
          <a:solidFill>
            <a:srgbClr val="CCFFCC"/>
          </a:solidFill>
          <a:ln w="9525">
            <a:noFill/>
            <a:miter lim="800000"/>
            <a:headEnd/>
            <a:tailEnd/>
          </a:ln>
        </p:spPr>
        <p:txBody>
          <a:bodyPr/>
          <a:lstStyle/>
          <a:p>
            <a:endParaRPr lang="en-US" altLang="en-US" sz="2000" i="1">
              <a:latin typeface="Courier New" pitchFamily="49" charset="0"/>
            </a:endParaRPr>
          </a:p>
        </p:txBody>
      </p:sp>
      <p:sp>
        <p:nvSpPr>
          <p:cNvPr id="38915"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sp>
        <p:nvSpPr>
          <p:cNvPr id="108546" name="Rectangle 2"/>
          <p:cNvSpPr>
            <a:spLocks noChangeArrowheads="1"/>
          </p:cNvSpPr>
          <p:nvPr/>
        </p:nvSpPr>
        <p:spPr bwMode="auto">
          <a:xfrm>
            <a:off x="685800" y="1338263"/>
            <a:ext cx="7772400" cy="447675"/>
          </a:xfrm>
          <a:prstGeom prst="rect">
            <a:avLst/>
          </a:prstGeom>
          <a:solidFill>
            <a:srgbClr val="EAEAEA"/>
          </a:solidFill>
          <a:ln w="9525">
            <a:noFill/>
            <a:miter lim="800000"/>
            <a:headEnd/>
            <a:tailEnd/>
          </a:ln>
        </p:spPr>
        <p:txBody>
          <a:bodyPr/>
          <a:lstStyle/>
          <a:p>
            <a:r>
              <a:rPr lang="en-US" altLang="en-US" i="1">
                <a:solidFill>
                  <a:srgbClr val="333399"/>
                </a:solidFill>
              </a:rPr>
              <a:t>Length contraction</a:t>
            </a:r>
            <a:r>
              <a:rPr lang="en-US" altLang="en-US">
                <a:solidFill>
                  <a:srgbClr val="333399"/>
                </a:solidFill>
              </a:rPr>
              <a:t> – proper length</a:t>
            </a:r>
          </a:p>
        </p:txBody>
      </p:sp>
      <p:pic>
        <p:nvPicPr>
          <p:cNvPr id="108557" name="Picture 1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12788" y="1804988"/>
            <a:ext cx="7743825" cy="4605337"/>
          </a:xfrm>
          <a:prstGeom prst="rect">
            <a:avLst/>
          </a:prstGeom>
          <a:noFill/>
          <a:ln w="9525">
            <a:noFill/>
            <a:miter lim="800000"/>
            <a:headEnd/>
            <a:tailEnd/>
          </a:ln>
        </p:spPr>
      </p:pic>
      <p:sp>
        <p:nvSpPr>
          <p:cNvPr id="108550" name="Text Box 6"/>
          <p:cNvSpPr txBox="1">
            <a:spLocks noChangeArrowheads="1"/>
          </p:cNvSpPr>
          <p:nvPr/>
        </p:nvSpPr>
        <p:spPr bwMode="auto">
          <a:xfrm>
            <a:off x="808038" y="4656138"/>
            <a:ext cx="6640512" cy="457200"/>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From </a:t>
            </a:r>
            <a:r>
              <a:rPr lang="en-US" altLang="en-US" i="1">
                <a:solidFill>
                  <a:schemeClr val="hlink"/>
                </a:solidFill>
              </a:rPr>
              <a:t>L</a:t>
            </a:r>
            <a:r>
              <a:rPr lang="en-US" altLang="en-US">
                <a:solidFill>
                  <a:schemeClr val="hlink"/>
                </a:solidFill>
              </a:rPr>
              <a:t> = </a:t>
            </a:r>
            <a:r>
              <a:rPr lang="en-US" altLang="en-US" i="1">
                <a:solidFill>
                  <a:schemeClr val="hlink"/>
                </a:solidFill>
              </a:rPr>
              <a:t>L</a:t>
            </a:r>
            <a:r>
              <a:rPr lang="en-US" altLang="en-US" baseline="-25000">
                <a:solidFill>
                  <a:schemeClr val="hlink"/>
                </a:solidFill>
              </a:rPr>
              <a:t>0 </a:t>
            </a:r>
            <a:r>
              <a:rPr lang="en-US" altLang="en-US" i="1">
                <a:solidFill>
                  <a:schemeClr val="hlink"/>
                </a:solidFill>
              </a:rPr>
              <a:t>/</a:t>
            </a:r>
            <a:r>
              <a:rPr lang="en-US" altLang="en-US">
                <a:solidFill>
                  <a:schemeClr val="hlink"/>
                </a:solidFill>
              </a:rPr>
              <a:t> </a:t>
            </a:r>
            <a:r>
              <a:rPr lang="en-US" altLang="en-US">
                <a:solidFill>
                  <a:schemeClr val="hlink"/>
                </a:solidFill>
                <a:sym typeface="Symbol" pitchFamily="18" charset="2"/>
              </a:rPr>
              <a:t> we see that  = 2.</a:t>
            </a:r>
            <a:r>
              <a:rPr lang="en-US" altLang="en-US">
                <a:sym typeface="Symbol" pitchFamily="18" charset="2"/>
              </a:rPr>
              <a:t> </a:t>
            </a:r>
          </a:p>
        </p:txBody>
      </p:sp>
      <p:sp>
        <p:nvSpPr>
          <p:cNvPr id="108551" name="Text Box 7"/>
          <p:cNvSpPr txBox="1">
            <a:spLocks noChangeArrowheads="1"/>
          </p:cNvSpPr>
          <p:nvPr/>
        </p:nvSpPr>
        <p:spPr bwMode="auto">
          <a:xfrm>
            <a:off x="798513" y="5232400"/>
            <a:ext cx="8382000" cy="457200"/>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But </a:t>
            </a:r>
            <a:r>
              <a:rPr lang="en-US" altLang="en-US">
                <a:solidFill>
                  <a:schemeClr val="hlink"/>
                </a:solidFill>
                <a:sym typeface="Symbol" pitchFamily="18" charset="2"/>
              </a:rPr>
              <a:t> = (1 – </a:t>
            </a:r>
            <a:r>
              <a:rPr lang="en-US" altLang="en-US" i="1">
                <a:solidFill>
                  <a:schemeClr val="hlink"/>
                </a:solidFill>
                <a:sym typeface="Symbol" pitchFamily="18" charset="2"/>
              </a:rPr>
              <a:t>v</a:t>
            </a:r>
            <a:r>
              <a:rPr lang="en-US" altLang="en-US" baseline="30000">
                <a:solidFill>
                  <a:schemeClr val="hlink"/>
                </a:solidFill>
                <a:sym typeface="Symbol" pitchFamily="18" charset="2"/>
              </a:rPr>
              <a:t>2 </a:t>
            </a:r>
            <a:r>
              <a:rPr lang="en-US" altLang="en-US" i="1">
                <a:solidFill>
                  <a:schemeClr val="hlink"/>
                </a:solidFill>
                <a:sym typeface="Symbol" pitchFamily="18" charset="2"/>
              </a:rPr>
              <a:t>/</a:t>
            </a:r>
            <a:r>
              <a:rPr lang="en-US" altLang="en-US">
                <a:solidFill>
                  <a:schemeClr val="hlink"/>
                </a:solidFill>
                <a:sym typeface="Symbol" pitchFamily="18" charset="2"/>
              </a:rPr>
              <a:t> </a:t>
            </a:r>
            <a:r>
              <a:rPr lang="en-US" altLang="en-US" i="1">
                <a:solidFill>
                  <a:schemeClr val="hlink"/>
                </a:solidFill>
                <a:sym typeface="Symbol" pitchFamily="18" charset="2"/>
              </a:rPr>
              <a:t>c</a:t>
            </a:r>
            <a:r>
              <a:rPr lang="en-US" altLang="en-US" baseline="30000">
                <a:solidFill>
                  <a:schemeClr val="hlink"/>
                </a:solidFill>
                <a:sym typeface="Symbol" pitchFamily="18" charset="2"/>
              </a:rPr>
              <a:t>2</a:t>
            </a:r>
            <a:r>
              <a:rPr lang="en-US" altLang="en-US">
                <a:solidFill>
                  <a:schemeClr val="hlink"/>
                </a:solidFill>
                <a:sym typeface="Symbol" pitchFamily="18" charset="2"/>
              </a:rPr>
              <a:t>)</a:t>
            </a:r>
            <a:r>
              <a:rPr lang="en-US" altLang="en-US" baseline="30000">
                <a:solidFill>
                  <a:schemeClr val="hlink"/>
                </a:solidFill>
                <a:sym typeface="Symbol" pitchFamily="18" charset="2"/>
              </a:rPr>
              <a:t> -1/2</a:t>
            </a:r>
            <a:r>
              <a:rPr lang="en-US" altLang="en-US">
                <a:solidFill>
                  <a:schemeClr val="hlink"/>
                </a:solidFill>
                <a:sym typeface="Symbol" pitchFamily="18" charset="2"/>
              </a:rPr>
              <a:t> = 2 so that (1 – </a:t>
            </a:r>
            <a:r>
              <a:rPr lang="en-US" altLang="en-US" i="1">
                <a:solidFill>
                  <a:schemeClr val="hlink"/>
                </a:solidFill>
                <a:sym typeface="Symbol" pitchFamily="18" charset="2"/>
              </a:rPr>
              <a:t>v</a:t>
            </a:r>
            <a:r>
              <a:rPr lang="en-US" altLang="en-US" baseline="30000">
                <a:solidFill>
                  <a:schemeClr val="hlink"/>
                </a:solidFill>
                <a:sym typeface="Symbol" pitchFamily="18" charset="2"/>
              </a:rPr>
              <a:t>2 </a:t>
            </a:r>
            <a:r>
              <a:rPr lang="en-US" altLang="en-US" i="1">
                <a:solidFill>
                  <a:schemeClr val="hlink"/>
                </a:solidFill>
                <a:sym typeface="Symbol" pitchFamily="18" charset="2"/>
              </a:rPr>
              <a:t>/</a:t>
            </a:r>
            <a:r>
              <a:rPr lang="en-US" altLang="en-US">
                <a:solidFill>
                  <a:schemeClr val="hlink"/>
                </a:solidFill>
                <a:sym typeface="Symbol" pitchFamily="18" charset="2"/>
              </a:rPr>
              <a:t> </a:t>
            </a:r>
            <a:r>
              <a:rPr lang="en-US" altLang="en-US" i="1">
                <a:solidFill>
                  <a:schemeClr val="hlink"/>
                </a:solidFill>
                <a:sym typeface="Symbol" pitchFamily="18" charset="2"/>
              </a:rPr>
              <a:t>c</a:t>
            </a:r>
            <a:r>
              <a:rPr lang="en-US" altLang="en-US" baseline="30000">
                <a:solidFill>
                  <a:schemeClr val="hlink"/>
                </a:solidFill>
                <a:sym typeface="Symbol" pitchFamily="18" charset="2"/>
              </a:rPr>
              <a:t>2</a:t>
            </a:r>
            <a:r>
              <a:rPr lang="en-US" altLang="en-US">
                <a:solidFill>
                  <a:schemeClr val="hlink"/>
                </a:solidFill>
                <a:sym typeface="Symbol" pitchFamily="18" charset="2"/>
              </a:rPr>
              <a:t>)</a:t>
            </a:r>
            <a:r>
              <a:rPr lang="en-US" altLang="en-US" baseline="30000">
                <a:solidFill>
                  <a:schemeClr val="hlink"/>
                </a:solidFill>
                <a:sym typeface="Symbol" pitchFamily="18" charset="2"/>
              </a:rPr>
              <a:t>+1/2</a:t>
            </a:r>
            <a:r>
              <a:rPr lang="en-US" altLang="en-US">
                <a:solidFill>
                  <a:schemeClr val="hlink"/>
                </a:solidFill>
                <a:sym typeface="Symbol" pitchFamily="18" charset="2"/>
              </a:rPr>
              <a:t> = 0.5.</a:t>
            </a:r>
            <a:r>
              <a:rPr lang="en-US" altLang="en-US">
                <a:sym typeface="Symbol" pitchFamily="18" charset="2"/>
              </a:rPr>
              <a:t> </a:t>
            </a:r>
          </a:p>
        </p:txBody>
      </p:sp>
      <p:sp>
        <p:nvSpPr>
          <p:cNvPr id="108552" name="Text Box 8"/>
          <p:cNvSpPr txBox="1">
            <a:spLocks noChangeArrowheads="1"/>
          </p:cNvSpPr>
          <p:nvPr/>
        </p:nvSpPr>
        <p:spPr bwMode="auto">
          <a:xfrm>
            <a:off x="798513" y="5822950"/>
            <a:ext cx="8382000" cy="457200"/>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Thus </a:t>
            </a:r>
            <a:r>
              <a:rPr lang="en-US" altLang="en-US">
                <a:solidFill>
                  <a:schemeClr val="hlink"/>
                </a:solidFill>
                <a:sym typeface="Symbol" pitchFamily="18" charset="2"/>
              </a:rPr>
              <a:t>1 – </a:t>
            </a:r>
            <a:r>
              <a:rPr lang="en-US" altLang="en-US" i="1">
                <a:solidFill>
                  <a:schemeClr val="hlink"/>
                </a:solidFill>
                <a:sym typeface="Symbol" pitchFamily="18" charset="2"/>
              </a:rPr>
              <a:t>v</a:t>
            </a:r>
            <a:r>
              <a:rPr lang="en-US" altLang="en-US" baseline="30000">
                <a:solidFill>
                  <a:schemeClr val="hlink"/>
                </a:solidFill>
                <a:sym typeface="Symbol" pitchFamily="18" charset="2"/>
              </a:rPr>
              <a:t>2 </a:t>
            </a:r>
            <a:r>
              <a:rPr lang="en-US" altLang="en-US" i="1">
                <a:solidFill>
                  <a:schemeClr val="hlink"/>
                </a:solidFill>
                <a:sym typeface="Symbol" pitchFamily="18" charset="2"/>
              </a:rPr>
              <a:t>/</a:t>
            </a:r>
            <a:r>
              <a:rPr lang="en-US" altLang="en-US">
                <a:solidFill>
                  <a:schemeClr val="hlink"/>
                </a:solidFill>
                <a:sym typeface="Symbol" pitchFamily="18" charset="2"/>
              </a:rPr>
              <a:t> </a:t>
            </a:r>
            <a:r>
              <a:rPr lang="en-US" altLang="en-US" i="1">
                <a:solidFill>
                  <a:schemeClr val="hlink"/>
                </a:solidFill>
                <a:sym typeface="Symbol" pitchFamily="18" charset="2"/>
              </a:rPr>
              <a:t>c</a:t>
            </a:r>
            <a:r>
              <a:rPr lang="en-US" altLang="en-US" baseline="30000">
                <a:solidFill>
                  <a:schemeClr val="hlink"/>
                </a:solidFill>
                <a:sym typeface="Symbol" pitchFamily="18" charset="2"/>
              </a:rPr>
              <a:t>2</a:t>
            </a:r>
            <a:r>
              <a:rPr lang="en-US" altLang="en-US">
                <a:solidFill>
                  <a:schemeClr val="hlink"/>
                </a:solidFill>
                <a:sym typeface="Symbol" pitchFamily="18" charset="2"/>
              </a:rPr>
              <a:t> = 0.5</a:t>
            </a:r>
            <a:r>
              <a:rPr lang="en-US" altLang="en-US" baseline="30000">
                <a:solidFill>
                  <a:schemeClr val="hlink"/>
                </a:solidFill>
                <a:sym typeface="Symbol" pitchFamily="18" charset="2"/>
              </a:rPr>
              <a:t>2</a:t>
            </a:r>
            <a:r>
              <a:rPr lang="en-US" altLang="en-US">
                <a:solidFill>
                  <a:schemeClr val="hlink"/>
                </a:solidFill>
                <a:sym typeface="Symbol" pitchFamily="18" charset="2"/>
              </a:rPr>
              <a:t> = 0.25.</a:t>
            </a:r>
            <a:r>
              <a:rPr lang="en-US" altLang="en-US">
                <a:sym typeface="Symbol" pitchFamily="18" charset="2"/>
              </a:rPr>
              <a:t> </a:t>
            </a:r>
          </a:p>
        </p:txBody>
      </p:sp>
      <p:sp>
        <p:nvSpPr>
          <p:cNvPr id="108553" name="Text Box 9"/>
          <p:cNvSpPr txBox="1">
            <a:spLocks noChangeArrowheads="1"/>
          </p:cNvSpPr>
          <p:nvPr/>
        </p:nvSpPr>
        <p:spPr bwMode="auto">
          <a:xfrm>
            <a:off x="798513" y="6362700"/>
            <a:ext cx="7551737" cy="457200"/>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Then </a:t>
            </a:r>
            <a:r>
              <a:rPr lang="en-US" altLang="en-US" i="1">
                <a:solidFill>
                  <a:schemeClr val="hlink"/>
                </a:solidFill>
                <a:sym typeface="Symbol" pitchFamily="18" charset="2"/>
              </a:rPr>
              <a:t>v</a:t>
            </a:r>
            <a:r>
              <a:rPr lang="en-US" altLang="en-US" baseline="30000">
                <a:solidFill>
                  <a:schemeClr val="hlink"/>
                </a:solidFill>
                <a:sym typeface="Symbol" pitchFamily="18" charset="2"/>
              </a:rPr>
              <a:t>2 </a:t>
            </a:r>
            <a:r>
              <a:rPr lang="en-US" altLang="en-US" i="1">
                <a:solidFill>
                  <a:schemeClr val="hlink"/>
                </a:solidFill>
                <a:sym typeface="Symbol" pitchFamily="18" charset="2"/>
              </a:rPr>
              <a:t>/</a:t>
            </a:r>
            <a:r>
              <a:rPr lang="en-US" altLang="en-US">
                <a:solidFill>
                  <a:schemeClr val="hlink"/>
                </a:solidFill>
                <a:sym typeface="Symbol" pitchFamily="18" charset="2"/>
              </a:rPr>
              <a:t> </a:t>
            </a:r>
            <a:r>
              <a:rPr lang="en-US" altLang="en-US" i="1">
                <a:solidFill>
                  <a:schemeClr val="hlink"/>
                </a:solidFill>
                <a:sym typeface="Symbol" pitchFamily="18" charset="2"/>
              </a:rPr>
              <a:t>c</a:t>
            </a:r>
            <a:r>
              <a:rPr lang="en-US" altLang="en-US" baseline="30000">
                <a:solidFill>
                  <a:schemeClr val="hlink"/>
                </a:solidFill>
                <a:sym typeface="Symbol" pitchFamily="18" charset="2"/>
              </a:rPr>
              <a:t>2</a:t>
            </a:r>
            <a:r>
              <a:rPr lang="en-US" altLang="en-US">
                <a:solidFill>
                  <a:schemeClr val="hlink"/>
                </a:solidFill>
                <a:sym typeface="Symbol" pitchFamily="18" charset="2"/>
              </a:rPr>
              <a:t> = 0.75 so that </a:t>
            </a:r>
            <a:r>
              <a:rPr lang="en-US" altLang="en-US" i="1">
                <a:solidFill>
                  <a:schemeClr val="hlink"/>
                </a:solidFill>
                <a:sym typeface="Symbol" pitchFamily="18" charset="2"/>
              </a:rPr>
              <a:t>v</a:t>
            </a:r>
            <a:r>
              <a:rPr lang="en-US" altLang="en-US">
                <a:solidFill>
                  <a:schemeClr val="hlink"/>
                </a:solidFill>
                <a:sym typeface="Symbol" pitchFamily="18" charset="2"/>
              </a:rPr>
              <a:t> = 0.866</a:t>
            </a:r>
            <a:r>
              <a:rPr lang="en-US" altLang="en-US" i="1">
                <a:solidFill>
                  <a:schemeClr val="hlink"/>
                </a:solidFill>
                <a:sym typeface="Symbol" pitchFamily="18" charset="2"/>
              </a:rPr>
              <a:t>c</a:t>
            </a:r>
            <a:r>
              <a:rPr lang="en-US" altLang="en-US">
                <a:solidFill>
                  <a:schemeClr val="hlink"/>
                </a:solidFill>
                <a:sym typeface="Symbol" pitchFamily="18" charset="2"/>
              </a:rPr>
              <a:t>.</a:t>
            </a:r>
            <a:r>
              <a:rPr lang="en-US" altLang="en-US">
                <a:sym typeface="Symbol" pitchFamily="18" charset="2"/>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8546">
                                            <p:txEl>
                                              <p:pRg st="0" end="0"/>
                                            </p:txEl>
                                          </p:spTgt>
                                        </p:tgtEl>
                                        <p:attrNameLst>
                                          <p:attrName>style.visibility</p:attrName>
                                        </p:attrNameLst>
                                      </p:cBhvr>
                                      <p:to>
                                        <p:strVal val="visible"/>
                                      </p:to>
                                    </p:set>
                                    <p:anim calcmode="lin" valueType="num">
                                      <p:cBhvr additive="base">
                                        <p:cTn id="7" dur="500" fill="hold"/>
                                        <p:tgtEl>
                                          <p:spTgt spid="1085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5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8557"/>
                                        </p:tgtEl>
                                        <p:attrNameLst>
                                          <p:attrName>style.visibility</p:attrName>
                                        </p:attrNameLst>
                                      </p:cBhvr>
                                      <p:to>
                                        <p:strVal val="visible"/>
                                      </p:to>
                                    </p:set>
                                    <p:anim calcmode="lin" valueType="num">
                                      <p:cBhvr additive="base">
                                        <p:cTn id="13" dur="500" fill="hold"/>
                                        <p:tgtEl>
                                          <p:spTgt spid="108557"/>
                                        </p:tgtEl>
                                        <p:attrNameLst>
                                          <p:attrName>ppt_x</p:attrName>
                                        </p:attrNameLst>
                                      </p:cBhvr>
                                      <p:tavLst>
                                        <p:tav tm="0">
                                          <p:val>
                                            <p:strVal val="#ppt_x"/>
                                          </p:val>
                                        </p:tav>
                                        <p:tav tm="100000">
                                          <p:val>
                                            <p:strVal val="#ppt_x"/>
                                          </p:val>
                                        </p:tav>
                                      </p:tavLst>
                                    </p:anim>
                                    <p:anim calcmode="lin" valueType="num">
                                      <p:cBhvr additive="base">
                                        <p:cTn id="14" dur="500" fill="hold"/>
                                        <p:tgtEl>
                                          <p:spTgt spid="10855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8550"/>
                                        </p:tgtEl>
                                        <p:attrNameLst>
                                          <p:attrName>style.visibility</p:attrName>
                                        </p:attrNameLst>
                                      </p:cBhvr>
                                      <p:to>
                                        <p:strVal val="visible"/>
                                      </p:to>
                                    </p:set>
                                    <p:anim calcmode="lin" valueType="num">
                                      <p:cBhvr additive="base">
                                        <p:cTn id="19" dur="500" fill="hold"/>
                                        <p:tgtEl>
                                          <p:spTgt spid="108550"/>
                                        </p:tgtEl>
                                        <p:attrNameLst>
                                          <p:attrName>ppt_x</p:attrName>
                                        </p:attrNameLst>
                                      </p:cBhvr>
                                      <p:tavLst>
                                        <p:tav tm="0">
                                          <p:val>
                                            <p:strVal val="#ppt_x"/>
                                          </p:val>
                                        </p:tav>
                                        <p:tav tm="100000">
                                          <p:val>
                                            <p:strVal val="#ppt_x"/>
                                          </p:val>
                                        </p:tav>
                                      </p:tavLst>
                                    </p:anim>
                                    <p:anim calcmode="lin" valueType="num">
                                      <p:cBhvr additive="base">
                                        <p:cTn id="20" dur="500" fill="hold"/>
                                        <p:tgtEl>
                                          <p:spTgt spid="10855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8551"/>
                                        </p:tgtEl>
                                        <p:attrNameLst>
                                          <p:attrName>style.visibility</p:attrName>
                                        </p:attrNameLst>
                                      </p:cBhvr>
                                      <p:to>
                                        <p:strVal val="visible"/>
                                      </p:to>
                                    </p:set>
                                    <p:anim calcmode="lin" valueType="num">
                                      <p:cBhvr additive="base">
                                        <p:cTn id="25" dur="500" fill="hold"/>
                                        <p:tgtEl>
                                          <p:spTgt spid="108551"/>
                                        </p:tgtEl>
                                        <p:attrNameLst>
                                          <p:attrName>ppt_x</p:attrName>
                                        </p:attrNameLst>
                                      </p:cBhvr>
                                      <p:tavLst>
                                        <p:tav tm="0">
                                          <p:val>
                                            <p:strVal val="#ppt_x"/>
                                          </p:val>
                                        </p:tav>
                                        <p:tav tm="100000">
                                          <p:val>
                                            <p:strVal val="#ppt_x"/>
                                          </p:val>
                                        </p:tav>
                                      </p:tavLst>
                                    </p:anim>
                                    <p:anim calcmode="lin" valueType="num">
                                      <p:cBhvr additive="base">
                                        <p:cTn id="26" dur="500" fill="hold"/>
                                        <p:tgtEl>
                                          <p:spTgt spid="10855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8552"/>
                                        </p:tgtEl>
                                        <p:attrNameLst>
                                          <p:attrName>style.visibility</p:attrName>
                                        </p:attrNameLst>
                                      </p:cBhvr>
                                      <p:to>
                                        <p:strVal val="visible"/>
                                      </p:to>
                                    </p:set>
                                    <p:anim calcmode="lin" valueType="num">
                                      <p:cBhvr additive="base">
                                        <p:cTn id="31" dur="500" fill="hold"/>
                                        <p:tgtEl>
                                          <p:spTgt spid="108552"/>
                                        </p:tgtEl>
                                        <p:attrNameLst>
                                          <p:attrName>ppt_x</p:attrName>
                                        </p:attrNameLst>
                                      </p:cBhvr>
                                      <p:tavLst>
                                        <p:tav tm="0">
                                          <p:val>
                                            <p:strVal val="#ppt_x"/>
                                          </p:val>
                                        </p:tav>
                                        <p:tav tm="100000">
                                          <p:val>
                                            <p:strVal val="#ppt_x"/>
                                          </p:val>
                                        </p:tav>
                                      </p:tavLst>
                                    </p:anim>
                                    <p:anim calcmode="lin" valueType="num">
                                      <p:cBhvr additive="base">
                                        <p:cTn id="32" dur="500" fill="hold"/>
                                        <p:tgtEl>
                                          <p:spTgt spid="10855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8553"/>
                                        </p:tgtEl>
                                        <p:attrNameLst>
                                          <p:attrName>style.visibility</p:attrName>
                                        </p:attrNameLst>
                                      </p:cBhvr>
                                      <p:to>
                                        <p:strVal val="visible"/>
                                      </p:to>
                                    </p:set>
                                    <p:anim calcmode="lin" valueType="num">
                                      <p:cBhvr additive="base">
                                        <p:cTn id="37" dur="500" fill="hold"/>
                                        <p:tgtEl>
                                          <p:spTgt spid="108553"/>
                                        </p:tgtEl>
                                        <p:attrNameLst>
                                          <p:attrName>ppt_x</p:attrName>
                                        </p:attrNameLst>
                                      </p:cBhvr>
                                      <p:tavLst>
                                        <p:tav tm="0">
                                          <p:val>
                                            <p:strVal val="#ppt_x"/>
                                          </p:val>
                                        </p:tav>
                                        <p:tav tm="100000">
                                          <p:val>
                                            <p:strVal val="#ppt_x"/>
                                          </p:val>
                                        </p:tav>
                                      </p:tavLst>
                                    </p:anim>
                                    <p:anim calcmode="lin" valueType="num">
                                      <p:cBhvr additive="base">
                                        <p:cTn id="38" dur="500" fill="hold"/>
                                        <p:tgtEl>
                                          <p:spTgt spid="1085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0" grpId="0"/>
      <p:bldP spid="108551" grpId="0"/>
      <p:bldP spid="108552" grpId="0"/>
      <p:bldP spid="10855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5186" name="Rectangle 2"/>
          <p:cNvSpPr>
            <a:spLocks noChangeArrowheads="1"/>
          </p:cNvSpPr>
          <p:nvPr/>
        </p:nvSpPr>
        <p:spPr bwMode="auto">
          <a:xfrm>
            <a:off x="685800" y="1338263"/>
            <a:ext cx="7772400" cy="4762500"/>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cs typeface="Times New Roman" pitchFamily="18" charset="0"/>
              </a:rPr>
              <a:t>The concept of simultaneity</a:t>
            </a:r>
          </a:p>
          <a:p>
            <a:pPr>
              <a:spcBef>
                <a:spcPct val="20000"/>
              </a:spcBef>
            </a:pPr>
            <a:r>
              <a:rPr lang="en-US" altLang="en-US">
                <a:solidFill>
                  <a:srgbClr val="000000"/>
                </a:solidFill>
                <a:cs typeface="Times New Roman" pitchFamily="18" charset="0"/>
                <a:sym typeface="Symbol" pitchFamily="18" charset="2"/>
              </a:rPr>
              <a:t>Consider a village clock tower that is just on the verge of striking noon.</a:t>
            </a:r>
          </a:p>
          <a:p>
            <a:pPr>
              <a:spcBef>
                <a:spcPct val="20000"/>
              </a:spcBef>
            </a:pPr>
            <a:r>
              <a:rPr lang="en-US" altLang="en-US">
                <a:solidFill>
                  <a:srgbClr val="000000"/>
                </a:solidFill>
                <a:cs typeface="Times New Roman" pitchFamily="18" charset="0"/>
                <a:sym typeface="Symbol" pitchFamily="18" charset="2"/>
              </a:rPr>
              <a:t>Consider two observers: A man standing on the village green, and an alien in a rocket skimming the green at high speed, both the same distance from the clock.</a:t>
            </a:r>
          </a:p>
          <a:p>
            <a:pPr>
              <a:spcBef>
                <a:spcPct val="20000"/>
              </a:spcBef>
            </a:pPr>
            <a:r>
              <a:rPr lang="en-US" altLang="en-US">
                <a:solidFill>
                  <a:srgbClr val="000000"/>
                </a:solidFill>
                <a:cs typeface="Times New Roman" pitchFamily="18" charset="0"/>
                <a:sym typeface="Symbol" pitchFamily="18" charset="2"/>
              </a:rPr>
              <a:t>At the stroke of noon, light from the clock reflects to both the man and the alien:</a:t>
            </a:r>
          </a:p>
          <a:p>
            <a:pPr>
              <a:spcBef>
                <a:spcPct val="20000"/>
              </a:spcBef>
            </a:pPr>
            <a:r>
              <a:rPr lang="en-US" altLang="en-US">
                <a:solidFill>
                  <a:srgbClr val="000000"/>
                </a:solidFill>
                <a:cs typeface="Times New Roman" pitchFamily="18" charset="0"/>
                <a:sym typeface="Symbol" pitchFamily="18" charset="2"/>
              </a:rPr>
              <a:t>Note that the alien “sees” noon later than the man!</a:t>
            </a:r>
            <a:endParaRPr lang="en-US" altLang="en-US">
              <a:solidFill>
                <a:srgbClr val="000000"/>
              </a:solidFill>
              <a:cs typeface="Times New Roman" pitchFamily="18" charset="0"/>
            </a:endParaRPr>
          </a:p>
          <a:p>
            <a:pPr>
              <a:spcBef>
                <a:spcPct val="20000"/>
              </a:spcBef>
            </a:pPr>
            <a:endParaRPr lang="en-US" altLang="en-US">
              <a:solidFill>
                <a:srgbClr val="000000"/>
              </a:solidFill>
              <a:cs typeface="Times New Roman" pitchFamily="18" charset="0"/>
            </a:endParaRPr>
          </a:p>
        </p:txBody>
      </p:sp>
      <p:grpSp>
        <p:nvGrpSpPr>
          <p:cNvPr id="2" name="Group 14"/>
          <p:cNvGrpSpPr>
            <a:grpSpLocks/>
          </p:cNvGrpSpPr>
          <p:nvPr/>
        </p:nvGrpSpPr>
        <p:grpSpPr bwMode="auto">
          <a:xfrm>
            <a:off x="3949700" y="4992688"/>
            <a:ext cx="2643188" cy="1069975"/>
            <a:chOff x="2488" y="3145"/>
            <a:chExt cx="1665" cy="674"/>
          </a:xfrm>
        </p:grpSpPr>
        <p:pic>
          <p:nvPicPr>
            <p:cNvPr id="20490" name="Picture 10" descr="rocket-ship-shooting-hi"/>
            <p:cNvPicPr>
              <a:picLocks noChangeAspect="1" noChangeArrowheads="1"/>
            </p:cNvPicPr>
            <p:nvPr/>
          </p:nvPicPr>
          <p:blipFill>
            <a:blip r:embed="rId7" cstate="print"/>
            <a:srcRect/>
            <a:stretch>
              <a:fillRect/>
            </a:stretch>
          </p:blipFill>
          <p:spPr bwMode="auto">
            <a:xfrm rot="16200000" flipH="1">
              <a:off x="3181" y="2847"/>
              <a:ext cx="674" cy="1270"/>
            </a:xfrm>
            <a:prstGeom prst="rect">
              <a:avLst/>
            </a:prstGeom>
            <a:ln>
              <a:noFill/>
            </a:ln>
            <a:effectLst>
              <a:outerShdw blurRad="292100" dist="139700" dir="2700000" algn="tl" rotWithShape="0">
                <a:srgbClr val="333333">
                  <a:alpha val="65000"/>
                </a:srgbClr>
              </a:outerShdw>
            </a:effectLst>
          </p:spPr>
        </p:pic>
        <p:sp>
          <p:nvSpPr>
            <p:cNvPr id="39947" name="Line 13"/>
            <p:cNvSpPr>
              <a:spLocks noChangeShapeType="1"/>
            </p:cNvSpPr>
            <p:nvPr/>
          </p:nvSpPr>
          <p:spPr bwMode="auto">
            <a:xfrm flipH="1">
              <a:off x="2488" y="3468"/>
              <a:ext cx="409" cy="0"/>
            </a:xfrm>
            <a:prstGeom prst="line">
              <a:avLst/>
            </a:prstGeom>
            <a:noFill/>
            <a:ln w="38100">
              <a:solidFill>
                <a:schemeClr val="tx1"/>
              </a:solidFill>
              <a:round/>
              <a:headEnd/>
              <a:tailEnd type="triangle" w="med" len="med"/>
            </a:ln>
          </p:spPr>
          <p:txBody>
            <a:bodyPr/>
            <a:lstStyle/>
            <a:p>
              <a:endParaRPr lang="en-US"/>
            </a:p>
          </p:txBody>
        </p:sp>
      </p:grpSp>
      <p:sp>
        <p:nvSpPr>
          <p:cNvPr id="1245191" name="Rectangle 7"/>
          <p:cNvSpPr>
            <a:spLocks noChangeArrowheads="1"/>
          </p:cNvSpPr>
          <p:nvPr/>
        </p:nvSpPr>
        <p:spPr bwMode="auto">
          <a:xfrm>
            <a:off x="0" y="6126163"/>
            <a:ext cx="9144000" cy="746125"/>
          </a:xfrm>
          <a:prstGeom prst="rect">
            <a:avLst/>
          </a:prstGeom>
          <a:solidFill>
            <a:srgbClr val="008000"/>
          </a:solidFill>
          <a:ln w="9525">
            <a:noFill/>
            <a:miter lim="800000"/>
            <a:headEnd/>
            <a:tailEnd/>
          </a:ln>
        </p:spPr>
        <p:txBody>
          <a:bodyPr wrap="none" anchor="ctr"/>
          <a:lstStyle/>
          <a:p>
            <a:endParaRPr lang="en-US" altLang="en-US"/>
          </a:p>
        </p:txBody>
      </p:sp>
      <p:pic>
        <p:nvPicPr>
          <p:cNvPr id="1245190" name="Picture 6" descr="602303"/>
          <p:cNvPicPr>
            <a:picLocks noChangeAspect="1" noChangeArrowheads="1"/>
          </p:cNvPicPr>
          <p:nvPr/>
        </p:nvPicPr>
        <p:blipFill>
          <a:blip r:embed="rId8" cstate="print">
            <a:clrChange>
              <a:clrFrom>
                <a:srgbClr val="FFFFFF"/>
              </a:clrFrom>
              <a:clrTo>
                <a:srgbClr val="FFFFFF">
                  <a:alpha val="0"/>
                </a:srgbClr>
              </a:clrTo>
            </a:clrChange>
          </a:blip>
          <a:srcRect l="17847" r="21239"/>
          <a:stretch>
            <a:fillRect/>
          </a:stretch>
        </p:blipFill>
        <p:spPr bwMode="auto">
          <a:xfrm>
            <a:off x="7910513" y="4833938"/>
            <a:ext cx="1233487" cy="2024062"/>
          </a:xfrm>
          <a:prstGeom prst="rect">
            <a:avLst/>
          </a:prstGeom>
          <a:ln>
            <a:noFill/>
          </a:ln>
          <a:effectLst>
            <a:outerShdw blurRad="292100" dist="139700" dir="2700000" algn="tl" rotWithShape="0">
              <a:srgbClr val="333333">
                <a:alpha val="65000"/>
              </a:srgbClr>
            </a:outerShdw>
          </a:effectLst>
        </p:spPr>
      </p:pic>
      <p:sp>
        <p:nvSpPr>
          <p:cNvPr id="1245201" name="Line 17"/>
          <p:cNvSpPr>
            <a:spLocks noChangeShapeType="1"/>
          </p:cNvSpPr>
          <p:nvPr/>
        </p:nvSpPr>
        <p:spPr bwMode="auto">
          <a:xfrm flipH="1">
            <a:off x="1120775" y="5476875"/>
            <a:ext cx="7354888" cy="0"/>
          </a:xfrm>
          <a:prstGeom prst="line">
            <a:avLst/>
          </a:prstGeom>
          <a:noFill/>
          <a:ln w="19050">
            <a:solidFill>
              <a:srgbClr val="FF00FF"/>
            </a:solidFill>
            <a:round/>
            <a:headEnd/>
            <a:tailEnd type="triangle" w="med" len="med"/>
          </a:ln>
        </p:spPr>
        <p:txBody>
          <a:bodyPr/>
          <a:lstStyle/>
          <a:p>
            <a:endParaRPr lang="en-US"/>
          </a:p>
        </p:txBody>
      </p:sp>
      <p:pic>
        <p:nvPicPr>
          <p:cNvPr id="1245192" name="Picture 8" descr="Man+Smiling+and+Standing2"/>
          <p:cNvPicPr>
            <a:picLocks noChangeAspect="1" noChangeArrowheads="1"/>
          </p:cNvPicPr>
          <p:nvPr/>
        </p:nvPicPr>
        <p:blipFill>
          <a:blip r:embed="rId9" cstate="print"/>
          <a:srcRect l="36491" r="36493"/>
          <a:stretch>
            <a:fillRect/>
          </a:stretch>
        </p:blipFill>
        <p:spPr bwMode="auto">
          <a:xfrm>
            <a:off x="4767263" y="5432425"/>
            <a:ext cx="385762" cy="1425575"/>
          </a:xfrm>
          <a:prstGeom prst="rect">
            <a:avLst/>
          </a:prstGeom>
          <a:ln>
            <a:noFill/>
          </a:ln>
          <a:effectLst>
            <a:outerShdw blurRad="292100" dist="139700" dir="2700000" algn="tl" rotWithShape="0">
              <a:srgbClr val="333333">
                <a:alpha val="65000"/>
              </a:srgbClr>
            </a:outerShdw>
          </a:effectLst>
        </p:spPr>
      </p:pic>
      <p:sp>
        <p:nvSpPr>
          <p:cNvPr id="1245200" name="Line 16"/>
          <p:cNvSpPr>
            <a:spLocks noChangeShapeType="1"/>
          </p:cNvSpPr>
          <p:nvPr/>
        </p:nvSpPr>
        <p:spPr bwMode="auto">
          <a:xfrm flipH="1">
            <a:off x="5016500" y="5534025"/>
            <a:ext cx="3454400" cy="0"/>
          </a:xfrm>
          <a:prstGeom prst="line">
            <a:avLst/>
          </a:prstGeom>
          <a:noFill/>
          <a:ln w="19050">
            <a:solidFill>
              <a:srgbClr val="FF00FF"/>
            </a:solidFill>
            <a:round/>
            <a:headEnd/>
            <a:tailEnd type="triangle" w="med" len="med"/>
          </a:ln>
        </p:spPr>
        <p:txBody>
          <a:bodyPr/>
          <a:lstStyle/>
          <a:p>
            <a:endParaRPr lang="en-US"/>
          </a:p>
        </p:txBody>
      </p:sp>
      <p:sp>
        <p:nvSpPr>
          <p:cNvPr id="39945"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45186">
                                            <p:txEl>
                                              <p:pRg st="0" end="0"/>
                                            </p:txEl>
                                          </p:spTgt>
                                        </p:tgtEl>
                                        <p:attrNameLst>
                                          <p:attrName>style.visibility</p:attrName>
                                        </p:attrNameLst>
                                      </p:cBhvr>
                                      <p:to>
                                        <p:strVal val="visible"/>
                                      </p:to>
                                    </p:set>
                                    <p:anim calcmode="lin" valueType="num">
                                      <p:cBhvr additive="base">
                                        <p:cTn id="7" dur="500" fill="hold"/>
                                        <p:tgtEl>
                                          <p:spTgt spid="12451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51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45186">
                                            <p:txEl>
                                              <p:pRg st="1" end="1"/>
                                            </p:txEl>
                                          </p:spTgt>
                                        </p:tgtEl>
                                        <p:attrNameLst>
                                          <p:attrName>style.visibility</p:attrName>
                                        </p:attrNameLst>
                                      </p:cBhvr>
                                      <p:to>
                                        <p:strVal val="visible"/>
                                      </p:to>
                                    </p:set>
                                    <p:anim calcmode="lin" valueType="num">
                                      <p:cBhvr additive="base">
                                        <p:cTn id="13" dur="500" fill="hold"/>
                                        <p:tgtEl>
                                          <p:spTgt spid="12451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451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245190"/>
                                        </p:tgtEl>
                                        <p:attrNameLst>
                                          <p:attrName>style.visibility</p:attrName>
                                        </p:attrNameLst>
                                      </p:cBhvr>
                                      <p:to>
                                        <p:strVal val="visible"/>
                                      </p:to>
                                    </p:set>
                                    <p:anim calcmode="lin" valueType="num">
                                      <p:cBhvr>
                                        <p:cTn id="19" dur="500" fill="hold"/>
                                        <p:tgtEl>
                                          <p:spTgt spid="1245190"/>
                                        </p:tgtEl>
                                        <p:attrNameLst>
                                          <p:attrName>ppt_w</p:attrName>
                                        </p:attrNameLst>
                                      </p:cBhvr>
                                      <p:tavLst>
                                        <p:tav tm="0">
                                          <p:val>
                                            <p:fltVal val="0"/>
                                          </p:val>
                                        </p:tav>
                                        <p:tav tm="100000">
                                          <p:val>
                                            <p:strVal val="#ppt_w"/>
                                          </p:val>
                                        </p:tav>
                                      </p:tavLst>
                                    </p:anim>
                                    <p:anim calcmode="lin" valueType="num">
                                      <p:cBhvr>
                                        <p:cTn id="20" dur="500" fill="hold"/>
                                        <p:tgtEl>
                                          <p:spTgt spid="1245190"/>
                                        </p:tgtEl>
                                        <p:attrNameLst>
                                          <p:attrName>ppt_h</p:attrName>
                                        </p:attrNameLst>
                                      </p:cBhvr>
                                      <p:tavLst>
                                        <p:tav tm="0">
                                          <p:val>
                                            <p:fltVal val="0"/>
                                          </p:val>
                                        </p:tav>
                                        <p:tav tm="100000">
                                          <p:val>
                                            <p:strVal val="#ppt_h"/>
                                          </p:val>
                                        </p:tav>
                                      </p:tavLst>
                                    </p:anim>
                                    <p:animEffect transition="in" filter="fade">
                                      <p:cBhvr>
                                        <p:cTn id="21" dur="500"/>
                                        <p:tgtEl>
                                          <p:spTgt spid="1245190"/>
                                        </p:tgtEl>
                                      </p:cBhvr>
                                    </p:animEffect>
                                  </p:childTnLst>
                                  <p:subTnLst>
                                    <p:audio>
                                      <p:cMediaNode>
                                        <p:cTn display="0" masterRel="sameClick">
                                          <p:stCondLst>
                                            <p:cond evt="begin" delay="0">
                                              <p:tn val="17"/>
                                            </p:cond>
                                          </p:stCondLst>
                                          <p:endCondLst>
                                            <p:cond evt="onStopAudio" delay="0">
                                              <p:tgtEl>
                                                <p:sldTgt/>
                                              </p:tgtEl>
                                            </p:cond>
                                          </p:endCondLst>
                                        </p:cTn>
                                        <p:tgtEl>
                                          <p:sndTgt r:embed="rId5" name="camera.wav"/>
                                        </p:tgtEl>
                                      </p:cMediaNode>
                                    </p:audio>
                                  </p:subTnLst>
                                </p:cTn>
                              </p:par>
                              <p:par>
                                <p:cTn id="22" presetID="10" presetClass="entr" presetSubtype="0" fill="hold" grpId="0" nodeType="withEffect">
                                  <p:stCondLst>
                                    <p:cond delay="0"/>
                                  </p:stCondLst>
                                  <p:childTnLst>
                                    <p:set>
                                      <p:cBhvr>
                                        <p:cTn id="23" dur="1" fill="hold">
                                          <p:stCondLst>
                                            <p:cond delay="0"/>
                                          </p:stCondLst>
                                        </p:cTn>
                                        <p:tgtEl>
                                          <p:spTgt spid="1245191"/>
                                        </p:tgtEl>
                                        <p:attrNameLst>
                                          <p:attrName>style.visibility</p:attrName>
                                        </p:attrNameLst>
                                      </p:cBhvr>
                                      <p:to>
                                        <p:strVal val="visible"/>
                                      </p:to>
                                    </p:set>
                                    <p:animEffect transition="in" filter="fade">
                                      <p:cBhvr>
                                        <p:cTn id="24" dur="2000"/>
                                        <p:tgtEl>
                                          <p:spTgt spid="124519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245186">
                                            <p:txEl>
                                              <p:pRg st="2" end="2"/>
                                            </p:txEl>
                                          </p:spTgt>
                                        </p:tgtEl>
                                        <p:attrNameLst>
                                          <p:attrName>style.visibility</p:attrName>
                                        </p:attrNameLst>
                                      </p:cBhvr>
                                      <p:to>
                                        <p:strVal val="visible"/>
                                      </p:to>
                                    </p:set>
                                    <p:anim calcmode="lin" valueType="num">
                                      <p:cBhvr additive="base">
                                        <p:cTn id="29" dur="500" fill="hold"/>
                                        <p:tgtEl>
                                          <p:spTgt spid="1245186">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451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1245192"/>
                                        </p:tgtEl>
                                        <p:attrNameLst>
                                          <p:attrName>style.visibility</p:attrName>
                                        </p:attrNameLst>
                                      </p:cBhvr>
                                      <p:to>
                                        <p:strVal val="visible"/>
                                      </p:to>
                                    </p:set>
                                    <p:anim calcmode="lin" valueType="num">
                                      <p:cBhvr>
                                        <p:cTn id="35" dur="500" fill="hold"/>
                                        <p:tgtEl>
                                          <p:spTgt spid="1245192"/>
                                        </p:tgtEl>
                                        <p:attrNameLst>
                                          <p:attrName>ppt_w</p:attrName>
                                        </p:attrNameLst>
                                      </p:cBhvr>
                                      <p:tavLst>
                                        <p:tav tm="0">
                                          <p:val>
                                            <p:fltVal val="0"/>
                                          </p:val>
                                        </p:tav>
                                        <p:tav tm="100000">
                                          <p:val>
                                            <p:strVal val="#ppt_w"/>
                                          </p:val>
                                        </p:tav>
                                      </p:tavLst>
                                    </p:anim>
                                    <p:anim calcmode="lin" valueType="num">
                                      <p:cBhvr>
                                        <p:cTn id="36" dur="500" fill="hold"/>
                                        <p:tgtEl>
                                          <p:spTgt spid="1245192"/>
                                        </p:tgtEl>
                                        <p:attrNameLst>
                                          <p:attrName>ppt_h</p:attrName>
                                        </p:attrNameLst>
                                      </p:cBhvr>
                                      <p:tavLst>
                                        <p:tav tm="0">
                                          <p:val>
                                            <p:fltVal val="0"/>
                                          </p:val>
                                        </p:tav>
                                        <p:tav tm="100000">
                                          <p:val>
                                            <p:strVal val="#ppt_h"/>
                                          </p:val>
                                        </p:tav>
                                      </p:tavLst>
                                    </p:anim>
                                    <p:animEffect transition="in" filter="fade">
                                      <p:cBhvr>
                                        <p:cTn id="37" dur="500"/>
                                        <p:tgtEl>
                                          <p:spTgt spid="1245192"/>
                                        </p:tgtEl>
                                      </p:cBhvr>
                                    </p:animEffect>
                                  </p:childTnLst>
                                  <p:subTnLst>
                                    <p:audio>
                                      <p:cMediaNode>
                                        <p:cTn display="0" masterRel="sameClick">
                                          <p:stCondLst>
                                            <p:cond evt="begin" delay="0">
                                              <p:tn val="33"/>
                                            </p:cond>
                                          </p:stCondLst>
                                          <p:endCondLst>
                                            <p:cond evt="onStopAudio" delay="0">
                                              <p:tgtEl>
                                                <p:sldTgt/>
                                              </p:tgtEl>
                                            </p:cond>
                                          </p:endCondLst>
                                        </p:cTn>
                                        <p:tgtEl>
                                          <p:sndTgt r:embed="rId5" name="camera.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0" fill="hold"/>
                                        <p:tgtEl>
                                          <p:spTgt spid="2"/>
                                        </p:tgtEl>
                                        <p:attrNameLst>
                                          <p:attrName>ppt_x</p:attrName>
                                        </p:attrNameLst>
                                      </p:cBhvr>
                                      <p:tavLst>
                                        <p:tav tm="0">
                                          <p:val>
                                            <p:strVal val="1+#ppt_w/2"/>
                                          </p:val>
                                        </p:tav>
                                        <p:tav tm="100000">
                                          <p:val>
                                            <p:strVal val="#ppt_x"/>
                                          </p:val>
                                        </p:tav>
                                      </p:tavLst>
                                    </p:anim>
                                    <p:anim calcmode="lin" valueType="num">
                                      <p:cBhvr additive="base">
                                        <p:cTn id="43" dur="50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6" name="rocket.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1245186">
                                            <p:txEl>
                                              <p:pRg st="3" end="3"/>
                                            </p:txEl>
                                          </p:spTgt>
                                        </p:tgtEl>
                                        <p:attrNameLst>
                                          <p:attrName>style.visibility</p:attrName>
                                        </p:attrNameLst>
                                      </p:cBhvr>
                                      <p:to>
                                        <p:strVal val="visible"/>
                                      </p:to>
                                    </p:set>
                                    <p:anim calcmode="lin" valueType="num">
                                      <p:cBhvr additive="base">
                                        <p:cTn id="48" dur="500" fill="hold"/>
                                        <p:tgtEl>
                                          <p:spTgt spid="1245186">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24518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35" presetClass="path" presetSubtype="0" fill="hold" nodeType="clickEffect">
                                  <p:stCondLst>
                                    <p:cond delay="0"/>
                                  </p:stCondLst>
                                  <p:childTnLst>
                                    <p:animMotion origin="layout" path="M 1.11111E-6 1.48148E-6 L -0.41979 1.48148E-6 " pathEditMode="relative" rAng="0" ptsTypes="AA">
                                      <p:cBhvr>
                                        <p:cTn id="53" dur="3000" fill="hold"/>
                                        <p:tgtEl>
                                          <p:spTgt spid="2"/>
                                        </p:tgtEl>
                                        <p:attrNameLst>
                                          <p:attrName>ppt_x</p:attrName>
                                          <p:attrName>ppt_y</p:attrName>
                                        </p:attrNameLst>
                                      </p:cBhvr>
                                      <p:rCtr x="-210" y="0"/>
                                    </p:animMotion>
                                  </p:childTnLst>
                                  <p:subTnLst>
                                    <p:audio>
                                      <p:cMediaNode>
                                        <p:cTn display="0" masterRel="sameClick">
                                          <p:stCondLst>
                                            <p:cond evt="begin" delay="0">
                                              <p:tn val="52"/>
                                            </p:cond>
                                          </p:stCondLst>
                                          <p:endCondLst>
                                            <p:cond evt="onStopAudio" delay="0">
                                              <p:tgtEl>
                                                <p:sldTgt/>
                                              </p:tgtEl>
                                            </p:cond>
                                          </p:endCondLst>
                                        </p:cTn>
                                        <p:tgtEl>
                                          <p:sndTgt r:embed="rId6" name="rocket.wav"/>
                                        </p:tgtEl>
                                      </p:cMediaNode>
                                    </p:audio>
                                  </p:subTnLst>
                                </p:cTn>
                              </p:par>
                              <p:par>
                                <p:cTn id="54" presetID="22" presetClass="entr" presetSubtype="2" fill="hold" grpId="0" nodeType="withEffect">
                                  <p:stCondLst>
                                    <p:cond delay="0"/>
                                  </p:stCondLst>
                                  <p:childTnLst>
                                    <p:set>
                                      <p:cBhvr>
                                        <p:cTn id="55" dur="1" fill="hold">
                                          <p:stCondLst>
                                            <p:cond delay="0"/>
                                          </p:stCondLst>
                                        </p:cTn>
                                        <p:tgtEl>
                                          <p:spTgt spid="1245200"/>
                                        </p:tgtEl>
                                        <p:attrNameLst>
                                          <p:attrName>style.visibility</p:attrName>
                                        </p:attrNameLst>
                                      </p:cBhvr>
                                      <p:to>
                                        <p:strVal val="visible"/>
                                      </p:to>
                                    </p:set>
                                    <p:animEffect transition="in" filter="wipe(right)">
                                      <p:cBhvr>
                                        <p:cTn id="56" dur="2000"/>
                                        <p:tgtEl>
                                          <p:spTgt spid="1245200"/>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1245201"/>
                                        </p:tgtEl>
                                        <p:attrNameLst>
                                          <p:attrName>style.visibility</p:attrName>
                                        </p:attrNameLst>
                                      </p:cBhvr>
                                      <p:to>
                                        <p:strVal val="visible"/>
                                      </p:to>
                                    </p:set>
                                    <p:animEffect transition="in" filter="wipe(right)">
                                      <p:cBhvr>
                                        <p:cTn id="59" dur="3000"/>
                                        <p:tgtEl>
                                          <p:spTgt spid="1245201"/>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1245186">
                                            <p:txEl>
                                              <p:pRg st="4" end="4"/>
                                            </p:txEl>
                                          </p:spTgt>
                                        </p:tgtEl>
                                        <p:attrNameLst>
                                          <p:attrName>style.visibility</p:attrName>
                                        </p:attrNameLst>
                                      </p:cBhvr>
                                      <p:to>
                                        <p:strVal val="visible"/>
                                      </p:to>
                                    </p:set>
                                    <p:anim calcmode="lin" valueType="num">
                                      <p:cBhvr additive="base">
                                        <p:cTn id="64" dur="500" fill="hold"/>
                                        <p:tgtEl>
                                          <p:spTgt spid="1245186">
                                            <p:txEl>
                                              <p:pRg st="4" end="4"/>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24518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5191" grpId="0" animBg="1"/>
      <p:bldP spid="1245201" grpId="0" animBg="1"/>
      <p:bldP spid="124520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4098"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The concept of simultaneity</a:t>
            </a:r>
            <a:endParaRPr lang="en-US" altLang="en-US" sz="2000">
              <a:solidFill>
                <a:srgbClr val="000000"/>
              </a:solidFill>
              <a:latin typeface="Courier New" pitchFamily="49" charset="0"/>
              <a:cs typeface="Times New Roman" pitchFamily="18" charset="0"/>
            </a:endParaRPr>
          </a:p>
          <a:p>
            <a:pPr>
              <a:spcBef>
                <a:spcPct val="20000"/>
              </a:spcBef>
            </a:pPr>
            <a:r>
              <a:rPr lang="en-US" altLang="en-US">
                <a:solidFill>
                  <a:srgbClr val="000000"/>
                </a:solidFill>
                <a:cs typeface="Times New Roman" pitchFamily="18" charset="0"/>
                <a:sym typeface="Symbol" pitchFamily="18" charset="2"/>
              </a:rPr>
              <a:t>Consider a man centered on a moving flatcar and being observed by another man standing on the ground.</a:t>
            </a:r>
          </a:p>
          <a:p>
            <a:pPr>
              <a:spcBef>
                <a:spcPct val="20000"/>
              </a:spcBef>
            </a:pPr>
            <a:r>
              <a:rPr lang="en-US" altLang="en-US">
                <a:solidFill>
                  <a:srgbClr val="000000"/>
                </a:solidFill>
                <a:cs typeface="Times New Roman" pitchFamily="18" charset="0"/>
                <a:sym typeface="Symbol" pitchFamily="18" charset="2"/>
              </a:rPr>
              <a:t>At precisely the instant the two observers are opposite each other lightening bolts strike both ends of the flatcar.</a:t>
            </a:r>
          </a:p>
          <a:p>
            <a:pPr>
              <a:spcBef>
                <a:spcPct val="20000"/>
              </a:spcBef>
            </a:pPr>
            <a:r>
              <a:rPr lang="en-US" altLang="en-US">
                <a:solidFill>
                  <a:srgbClr val="000000"/>
                </a:solidFill>
                <a:cs typeface="Times New Roman" pitchFamily="18" charset="0"/>
                <a:sym typeface="Symbol" pitchFamily="18" charset="2"/>
              </a:rPr>
              <a:t>Note that the stationary observer saw the bolts simultaneously, but the moving one did not!</a:t>
            </a:r>
          </a:p>
        </p:txBody>
      </p:sp>
      <p:sp>
        <p:nvSpPr>
          <p:cNvPr id="1284123" name="Rectangle 27" descr="Stationery"/>
          <p:cNvSpPr>
            <a:spLocks noChangeArrowheads="1"/>
          </p:cNvSpPr>
          <p:nvPr/>
        </p:nvSpPr>
        <p:spPr bwMode="auto">
          <a:xfrm>
            <a:off x="0" y="6183313"/>
            <a:ext cx="9144000" cy="674687"/>
          </a:xfrm>
          <a:prstGeom prst="rect">
            <a:avLst/>
          </a:prstGeom>
          <a:blipFill dpi="0" rotWithShape="1">
            <a:blip r:embed="rId8" cstate="print"/>
            <a:srcRect/>
            <a:tile tx="0" ty="0" sx="100000" sy="100000" flip="none" algn="tl"/>
          </a:blipFill>
          <a:ln w="9525">
            <a:noFill/>
            <a:miter lim="800000"/>
            <a:headEnd/>
            <a:tailEnd/>
          </a:ln>
        </p:spPr>
        <p:txBody>
          <a:bodyPr wrap="none" anchor="ctr"/>
          <a:lstStyle/>
          <a:p>
            <a:endParaRPr lang="en-US" altLang="en-US"/>
          </a:p>
        </p:txBody>
      </p:sp>
      <p:grpSp>
        <p:nvGrpSpPr>
          <p:cNvPr id="2" name="Group 32"/>
          <p:cNvGrpSpPr>
            <a:grpSpLocks/>
          </p:cNvGrpSpPr>
          <p:nvPr/>
        </p:nvGrpSpPr>
        <p:grpSpPr bwMode="auto">
          <a:xfrm>
            <a:off x="0" y="6126163"/>
            <a:ext cx="9144000" cy="158750"/>
            <a:chOff x="0" y="3779"/>
            <a:chExt cx="5754" cy="100"/>
          </a:xfrm>
        </p:grpSpPr>
        <p:pic>
          <p:nvPicPr>
            <p:cNvPr id="40978" name="Picture 12"/>
            <p:cNvPicPr>
              <a:picLocks noChangeAspect="1" noChangeArrowheads="1"/>
            </p:cNvPicPr>
            <p:nvPr/>
          </p:nvPicPr>
          <p:blipFill>
            <a:blip r:embed="rId9" cstate="print"/>
            <a:srcRect/>
            <a:stretch>
              <a:fillRect/>
            </a:stretch>
          </p:blipFill>
          <p:spPr bwMode="auto">
            <a:xfrm>
              <a:off x="0" y="3780"/>
              <a:ext cx="2027" cy="99"/>
            </a:xfrm>
            <a:prstGeom prst="rect">
              <a:avLst/>
            </a:prstGeom>
            <a:noFill/>
            <a:ln w="9525">
              <a:noFill/>
              <a:miter lim="800000"/>
              <a:headEnd/>
              <a:tailEnd/>
            </a:ln>
          </p:spPr>
        </p:pic>
        <p:pic>
          <p:nvPicPr>
            <p:cNvPr id="40979" name="Picture 13"/>
            <p:cNvPicPr>
              <a:picLocks noChangeAspect="1" noChangeArrowheads="1"/>
            </p:cNvPicPr>
            <p:nvPr/>
          </p:nvPicPr>
          <p:blipFill>
            <a:blip r:embed="rId9" cstate="print"/>
            <a:srcRect/>
            <a:stretch>
              <a:fillRect/>
            </a:stretch>
          </p:blipFill>
          <p:spPr bwMode="auto">
            <a:xfrm>
              <a:off x="2020" y="3780"/>
              <a:ext cx="2027" cy="99"/>
            </a:xfrm>
            <a:prstGeom prst="rect">
              <a:avLst/>
            </a:prstGeom>
            <a:noFill/>
            <a:ln w="9525">
              <a:noFill/>
              <a:miter lim="800000"/>
              <a:headEnd/>
              <a:tailEnd/>
            </a:ln>
          </p:spPr>
        </p:pic>
        <p:pic>
          <p:nvPicPr>
            <p:cNvPr id="40980" name="Picture 14"/>
            <p:cNvPicPr>
              <a:picLocks noChangeAspect="1" noChangeArrowheads="1"/>
            </p:cNvPicPr>
            <p:nvPr/>
          </p:nvPicPr>
          <p:blipFill>
            <a:blip r:embed="rId9" cstate="print"/>
            <a:srcRect r="15590"/>
            <a:stretch>
              <a:fillRect/>
            </a:stretch>
          </p:blipFill>
          <p:spPr bwMode="auto">
            <a:xfrm>
              <a:off x="4043" y="3779"/>
              <a:ext cx="1711" cy="99"/>
            </a:xfrm>
            <a:prstGeom prst="rect">
              <a:avLst/>
            </a:prstGeom>
            <a:noFill/>
            <a:ln w="9525">
              <a:noFill/>
              <a:miter lim="800000"/>
              <a:headEnd/>
              <a:tailEnd/>
            </a:ln>
          </p:spPr>
        </p:pic>
      </p:grpSp>
      <p:pic>
        <p:nvPicPr>
          <p:cNvPr id="1284114" name="Picture 18" descr="lightening_bolt_yellow"/>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046788" y="4462463"/>
            <a:ext cx="1011237" cy="750887"/>
          </a:xfrm>
          <a:prstGeom prst="rect">
            <a:avLst/>
          </a:prstGeom>
          <a:ln>
            <a:noFill/>
          </a:ln>
          <a:effectLst>
            <a:outerShdw blurRad="292100" dist="139700" dir="2700000" algn="tl" rotWithShape="0">
              <a:srgbClr val="333333">
                <a:alpha val="65000"/>
              </a:srgbClr>
            </a:outerShdw>
          </a:effectLst>
        </p:spPr>
      </p:pic>
      <p:pic>
        <p:nvPicPr>
          <p:cNvPr id="1284115" name="Picture 19" descr="lightening_bolt_yellow"/>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952625" y="4452938"/>
            <a:ext cx="1011238" cy="750887"/>
          </a:xfrm>
          <a:prstGeom prst="rect">
            <a:avLst/>
          </a:prstGeom>
          <a:ln>
            <a:noFill/>
          </a:ln>
          <a:effectLst>
            <a:outerShdw blurRad="292100" dist="139700" dir="2700000" algn="tl" rotWithShape="0">
              <a:srgbClr val="333333">
                <a:alpha val="65000"/>
              </a:srgbClr>
            </a:outerShdw>
          </a:effectLst>
        </p:spPr>
      </p:pic>
      <p:grpSp>
        <p:nvGrpSpPr>
          <p:cNvPr id="3" name="Group 26"/>
          <p:cNvGrpSpPr>
            <a:grpSpLocks/>
          </p:cNvGrpSpPr>
          <p:nvPr/>
        </p:nvGrpSpPr>
        <p:grpSpPr bwMode="auto">
          <a:xfrm>
            <a:off x="1792288" y="4537075"/>
            <a:ext cx="4870450" cy="1620838"/>
            <a:chOff x="1129" y="1594"/>
            <a:chExt cx="3068" cy="1021"/>
          </a:xfrm>
        </p:grpSpPr>
        <p:grpSp>
          <p:nvGrpSpPr>
            <p:cNvPr id="40974" name="Group 23"/>
            <p:cNvGrpSpPr>
              <a:grpSpLocks/>
            </p:cNvGrpSpPr>
            <p:nvPr/>
          </p:nvGrpSpPr>
          <p:grpSpPr bwMode="auto">
            <a:xfrm>
              <a:off x="1426" y="1594"/>
              <a:ext cx="2771" cy="1021"/>
              <a:chOff x="1426" y="1594"/>
              <a:chExt cx="2771" cy="1021"/>
            </a:xfrm>
          </p:grpSpPr>
          <p:pic>
            <p:nvPicPr>
              <p:cNvPr id="21520" name="Picture 22"/>
              <p:cNvPicPr>
                <a:picLocks noChangeAspect="1" noChangeArrowheads="1"/>
              </p:cNvPicPr>
              <p:nvPr/>
            </p:nvPicPr>
            <p:blipFill>
              <a:blip r:embed="rId12" cstate="print">
                <a:clrChange>
                  <a:clrFrom>
                    <a:srgbClr val="FFFBFF"/>
                  </a:clrFrom>
                  <a:clrTo>
                    <a:srgbClr val="FFFBFF">
                      <a:alpha val="0"/>
                    </a:srgbClr>
                  </a:clrTo>
                </a:clrChange>
              </a:blip>
              <a:srcRect/>
              <a:stretch>
                <a:fillRect/>
              </a:stretch>
            </p:blipFill>
            <p:spPr bwMode="auto">
              <a:xfrm>
                <a:off x="2763" y="1594"/>
                <a:ext cx="225" cy="760"/>
              </a:xfrm>
              <a:prstGeom prst="rect">
                <a:avLst/>
              </a:prstGeom>
              <a:ln>
                <a:noFill/>
              </a:ln>
              <a:effectLst>
                <a:outerShdw blurRad="292100" dist="139700" dir="2700000" algn="tl" rotWithShape="0">
                  <a:srgbClr val="333333">
                    <a:alpha val="65000"/>
                  </a:srgbClr>
                </a:outerShdw>
              </a:effectLst>
            </p:spPr>
          </p:pic>
          <p:pic>
            <p:nvPicPr>
              <p:cNvPr id="40977" name="Picture 16"/>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1426" y="1979"/>
                <a:ext cx="2771" cy="636"/>
              </a:xfrm>
              <a:prstGeom prst="rect">
                <a:avLst/>
              </a:prstGeom>
              <a:noFill/>
              <a:ln w="9525">
                <a:noFill/>
                <a:miter lim="800000"/>
                <a:headEnd/>
                <a:tailEnd/>
              </a:ln>
            </p:spPr>
          </p:pic>
        </p:grpSp>
        <p:sp>
          <p:nvSpPr>
            <p:cNvPr id="40975" name="Line 25"/>
            <p:cNvSpPr>
              <a:spLocks noChangeShapeType="1"/>
            </p:cNvSpPr>
            <p:nvPr/>
          </p:nvSpPr>
          <p:spPr bwMode="auto">
            <a:xfrm flipH="1">
              <a:off x="1129" y="2327"/>
              <a:ext cx="387" cy="0"/>
            </a:xfrm>
            <a:prstGeom prst="line">
              <a:avLst/>
            </a:prstGeom>
            <a:noFill/>
            <a:ln w="38100">
              <a:solidFill>
                <a:schemeClr val="tx1"/>
              </a:solidFill>
              <a:round/>
              <a:headEnd/>
              <a:tailEnd type="triangle" w="med" len="med"/>
            </a:ln>
          </p:spPr>
          <p:txBody>
            <a:bodyPr/>
            <a:lstStyle/>
            <a:p>
              <a:endParaRPr lang="en-US"/>
            </a:p>
          </p:txBody>
        </p:sp>
      </p:grpSp>
      <p:pic>
        <p:nvPicPr>
          <p:cNvPr id="1284120" name="Picture 24" descr="Man+Smiling+and+Standing2"/>
          <p:cNvPicPr>
            <a:picLocks noChangeAspect="1" noChangeArrowheads="1"/>
          </p:cNvPicPr>
          <p:nvPr/>
        </p:nvPicPr>
        <p:blipFill>
          <a:blip r:embed="rId14" cstate="print"/>
          <a:srcRect l="36491" r="36493"/>
          <a:stretch>
            <a:fillRect/>
          </a:stretch>
        </p:blipFill>
        <p:spPr bwMode="auto">
          <a:xfrm>
            <a:off x="4143375" y="4679950"/>
            <a:ext cx="601663" cy="2227263"/>
          </a:xfrm>
          <a:prstGeom prst="rect">
            <a:avLst/>
          </a:prstGeom>
          <a:ln>
            <a:noFill/>
          </a:ln>
          <a:effectLst>
            <a:outerShdw blurRad="292100" dist="139700" dir="2700000" algn="tl" rotWithShape="0">
              <a:srgbClr val="333333">
                <a:alpha val="65000"/>
              </a:srgbClr>
            </a:outerShdw>
          </a:effectLst>
        </p:spPr>
      </p:pic>
      <p:sp>
        <p:nvSpPr>
          <p:cNvPr id="1284124" name="Line 28"/>
          <p:cNvSpPr>
            <a:spLocks noChangeShapeType="1"/>
          </p:cNvSpPr>
          <p:nvPr/>
        </p:nvSpPr>
        <p:spPr bwMode="auto">
          <a:xfrm>
            <a:off x="2212975" y="4614863"/>
            <a:ext cx="2284413" cy="360362"/>
          </a:xfrm>
          <a:prstGeom prst="line">
            <a:avLst/>
          </a:prstGeom>
          <a:noFill/>
          <a:ln w="28575">
            <a:solidFill>
              <a:srgbClr val="FF3399"/>
            </a:solidFill>
            <a:round/>
            <a:headEnd/>
            <a:tailEnd type="triangle" w="med" len="med"/>
          </a:ln>
        </p:spPr>
        <p:txBody>
          <a:bodyPr/>
          <a:lstStyle/>
          <a:p>
            <a:endParaRPr lang="en-US"/>
          </a:p>
        </p:txBody>
      </p:sp>
      <p:sp>
        <p:nvSpPr>
          <p:cNvPr id="1284125" name="Line 29"/>
          <p:cNvSpPr>
            <a:spLocks noChangeShapeType="1"/>
          </p:cNvSpPr>
          <p:nvPr/>
        </p:nvSpPr>
        <p:spPr bwMode="auto">
          <a:xfrm flipH="1">
            <a:off x="4562475" y="4640263"/>
            <a:ext cx="2119313" cy="336550"/>
          </a:xfrm>
          <a:prstGeom prst="line">
            <a:avLst/>
          </a:prstGeom>
          <a:noFill/>
          <a:ln w="28575">
            <a:solidFill>
              <a:srgbClr val="FF3399"/>
            </a:solidFill>
            <a:round/>
            <a:headEnd/>
            <a:tailEnd type="triangle" w="med" len="med"/>
          </a:ln>
        </p:spPr>
        <p:txBody>
          <a:bodyPr/>
          <a:lstStyle/>
          <a:p>
            <a:endParaRPr lang="en-US"/>
          </a:p>
        </p:txBody>
      </p:sp>
      <p:sp>
        <p:nvSpPr>
          <p:cNvPr id="1284126" name="Line 30"/>
          <p:cNvSpPr>
            <a:spLocks noChangeShapeType="1"/>
          </p:cNvSpPr>
          <p:nvPr/>
        </p:nvSpPr>
        <p:spPr bwMode="auto">
          <a:xfrm flipH="1">
            <a:off x="3609975" y="4627563"/>
            <a:ext cx="3055938" cy="0"/>
          </a:xfrm>
          <a:prstGeom prst="line">
            <a:avLst/>
          </a:prstGeom>
          <a:noFill/>
          <a:ln w="28575">
            <a:solidFill>
              <a:schemeClr val="accent2"/>
            </a:solidFill>
            <a:round/>
            <a:headEnd/>
            <a:tailEnd type="triangle" w="med" len="med"/>
          </a:ln>
        </p:spPr>
        <p:txBody>
          <a:bodyPr/>
          <a:lstStyle/>
          <a:p>
            <a:endParaRPr lang="en-US"/>
          </a:p>
        </p:txBody>
      </p:sp>
      <p:sp>
        <p:nvSpPr>
          <p:cNvPr id="1284127" name="Line 31"/>
          <p:cNvSpPr>
            <a:spLocks noChangeShapeType="1"/>
          </p:cNvSpPr>
          <p:nvPr/>
        </p:nvSpPr>
        <p:spPr bwMode="auto">
          <a:xfrm>
            <a:off x="2225675" y="4627563"/>
            <a:ext cx="1300163" cy="0"/>
          </a:xfrm>
          <a:prstGeom prst="line">
            <a:avLst/>
          </a:prstGeom>
          <a:noFill/>
          <a:ln w="28575">
            <a:solidFill>
              <a:schemeClr val="accent2"/>
            </a:solidFill>
            <a:round/>
            <a:headEnd/>
            <a:tailEnd type="triangle" w="med" len="med"/>
          </a:ln>
        </p:spPr>
        <p:txBody>
          <a:bodyPr/>
          <a:lstStyle/>
          <a:p>
            <a:endParaRPr lang="en-US"/>
          </a:p>
        </p:txBody>
      </p:sp>
      <p:sp>
        <p:nvSpPr>
          <p:cNvPr id="40973"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84098">
                                            <p:txEl>
                                              <p:pRg st="1" end="1"/>
                                            </p:txEl>
                                          </p:spTgt>
                                        </p:tgtEl>
                                        <p:attrNameLst>
                                          <p:attrName>style.visibility</p:attrName>
                                        </p:attrNameLst>
                                      </p:cBhvr>
                                      <p:to>
                                        <p:strVal val="visible"/>
                                      </p:to>
                                    </p:set>
                                    <p:anim calcmode="lin" valueType="num">
                                      <p:cBhvr additive="base">
                                        <p:cTn id="7" dur="500" fill="hold"/>
                                        <p:tgtEl>
                                          <p:spTgt spid="128409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40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1284120"/>
                                        </p:tgtEl>
                                        <p:attrNameLst>
                                          <p:attrName>style.visibility</p:attrName>
                                        </p:attrNameLst>
                                      </p:cBhvr>
                                      <p:to>
                                        <p:strVal val="visible"/>
                                      </p:to>
                                    </p:set>
                                    <p:anim calcmode="lin" valueType="num">
                                      <p:cBhvr>
                                        <p:cTn id="13" dur="500" fill="hold"/>
                                        <p:tgtEl>
                                          <p:spTgt spid="1284120"/>
                                        </p:tgtEl>
                                        <p:attrNameLst>
                                          <p:attrName>ppt_w</p:attrName>
                                        </p:attrNameLst>
                                      </p:cBhvr>
                                      <p:tavLst>
                                        <p:tav tm="0">
                                          <p:val>
                                            <p:fltVal val="0"/>
                                          </p:val>
                                        </p:tav>
                                        <p:tav tm="100000">
                                          <p:val>
                                            <p:strVal val="#ppt_w"/>
                                          </p:val>
                                        </p:tav>
                                      </p:tavLst>
                                    </p:anim>
                                    <p:anim calcmode="lin" valueType="num">
                                      <p:cBhvr>
                                        <p:cTn id="14" dur="500" fill="hold"/>
                                        <p:tgtEl>
                                          <p:spTgt spid="1284120"/>
                                        </p:tgtEl>
                                        <p:attrNameLst>
                                          <p:attrName>ppt_h</p:attrName>
                                        </p:attrNameLst>
                                      </p:cBhvr>
                                      <p:tavLst>
                                        <p:tav tm="0">
                                          <p:val>
                                            <p:fltVal val="0"/>
                                          </p:val>
                                        </p:tav>
                                        <p:tav tm="100000">
                                          <p:val>
                                            <p:strVal val="#ppt_h"/>
                                          </p:val>
                                        </p:tav>
                                      </p:tavLst>
                                    </p:anim>
                                    <p:animEffect transition="in" filter="fade">
                                      <p:cBhvr>
                                        <p:cTn id="15" dur="500"/>
                                        <p:tgtEl>
                                          <p:spTgt spid="1284120"/>
                                        </p:tgtEl>
                                      </p:cBhvr>
                                    </p:animEffect>
                                  </p:childTnLst>
                                  <p:subTnLst>
                                    <p:audio>
                                      <p:cMediaNode>
                                        <p:cTn display="0" masterRel="sameClick">
                                          <p:stCondLst>
                                            <p:cond evt="begin" delay="0">
                                              <p:tn val="11"/>
                                            </p:cond>
                                          </p:stCondLst>
                                          <p:endCondLst>
                                            <p:cond evt="onStopAudio" delay="0">
                                              <p:tgtEl>
                                                <p:sldTgt/>
                                              </p:tgtEl>
                                            </p:cond>
                                          </p:endCondLst>
                                        </p:cTn>
                                        <p:tgtEl>
                                          <p:sndTgt r:embed="rId5" name="camera.wav"/>
                                        </p:tgtEl>
                                      </p:cMediaNode>
                                    </p:audio>
                                  </p:sub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84123"/>
                                        </p:tgtEl>
                                        <p:attrNameLst>
                                          <p:attrName>style.visibility</p:attrName>
                                        </p:attrNameLst>
                                      </p:cBhvr>
                                      <p:to>
                                        <p:strVal val="visible"/>
                                      </p:to>
                                    </p:set>
                                    <p:animEffect transition="in" filter="fade">
                                      <p:cBhvr>
                                        <p:cTn id="21" dur="500"/>
                                        <p:tgtEl>
                                          <p:spTgt spid="128412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0" fill="hold"/>
                                        <p:tgtEl>
                                          <p:spTgt spid="3"/>
                                        </p:tgtEl>
                                        <p:attrNameLst>
                                          <p:attrName>ppt_x</p:attrName>
                                        </p:attrNameLst>
                                      </p:cBhvr>
                                      <p:tavLst>
                                        <p:tav tm="0">
                                          <p:val>
                                            <p:strVal val="1+#ppt_w/2"/>
                                          </p:val>
                                        </p:tav>
                                        <p:tav tm="100000">
                                          <p:val>
                                            <p:strVal val="#ppt_x"/>
                                          </p:val>
                                        </p:tav>
                                      </p:tavLst>
                                    </p:anim>
                                    <p:anim calcmode="lin" valueType="num">
                                      <p:cBhvr additive="base">
                                        <p:cTn id="27" dur="50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6" name="Train track.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284098">
                                            <p:txEl>
                                              <p:pRg st="2" end="2"/>
                                            </p:txEl>
                                          </p:spTgt>
                                        </p:tgtEl>
                                        <p:attrNameLst>
                                          <p:attrName>style.visibility</p:attrName>
                                        </p:attrNameLst>
                                      </p:cBhvr>
                                      <p:to>
                                        <p:strVal val="visible"/>
                                      </p:to>
                                    </p:set>
                                    <p:anim calcmode="lin" valueType="num">
                                      <p:cBhvr additive="base">
                                        <p:cTn id="32" dur="500" fill="hold"/>
                                        <p:tgtEl>
                                          <p:spTgt spid="1284098">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840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nodeType="clickEffect">
                                  <p:stCondLst>
                                    <p:cond delay="0"/>
                                  </p:stCondLst>
                                  <p:childTnLst>
                                    <p:set>
                                      <p:cBhvr>
                                        <p:cTn id="37" dur="1" fill="hold">
                                          <p:stCondLst>
                                            <p:cond delay="0"/>
                                          </p:stCondLst>
                                        </p:cTn>
                                        <p:tgtEl>
                                          <p:spTgt spid="1284115"/>
                                        </p:tgtEl>
                                        <p:attrNameLst>
                                          <p:attrName>style.visibility</p:attrName>
                                        </p:attrNameLst>
                                      </p:cBhvr>
                                      <p:to>
                                        <p:strVal val="visible"/>
                                      </p:to>
                                    </p:set>
                                    <p:animEffect transition="in" filter="wipe(up)">
                                      <p:cBhvr>
                                        <p:cTn id="38" dur="3000"/>
                                        <p:tgtEl>
                                          <p:spTgt spid="1284115"/>
                                        </p:tgtEl>
                                      </p:cBhvr>
                                    </p:animEffect>
                                  </p:childTnLst>
                                  <p:subTnLst>
                                    <p:audio>
                                      <p:cMediaNode>
                                        <p:cTn display="0" masterRel="sameClick">
                                          <p:stCondLst>
                                            <p:cond evt="begin" delay="0">
                                              <p:tn val="36"/>
                                            </p:cond>
                                          </p:stCondLst>
                                          <p:endCondLst>
                                            <p:cond evt="onStopAudio" delay="0">
                                              <p:tgtEl>
                                                <p:sldTgt/>
                                              </p:tgtEl>
                                            </p:cond>
                                          </p:endCondLst>
                                        </p:cTn>
                                        <p:tgtEl>
                                          <p:sndTgt r:embed="rId7" name="thunder strike.wav"/>
                                        </p:tgtEl>
                                      </p:cMediaNode>
                                    </p:audio>
                                  </p:subTnLst>
                                </p:cTn>
                              </p:par>
                              <p:par>
                                <p:cTn id="39" presetID="22" presetClass="entr" presetSubtype="1" fill="hold" nodeType="withEffect">
                                  <p:stCondLst>
                                    <p:cond delay="0"/>
                                  </p:stCondLst>
                                  <p:childTnLst>
                                    <p:set>
                                      <p:cBhvr>
                                        <p:cTn id="40" dur="1" fill="hold">
                                          <p:stCondLst>
                                            <p:cond delay="0"/>
                                          </p:stCondLst>
                                        </p:cTn>
                                        <p:tgtEl>
                                          <p:spTgt spid="1284114"/>
                                        </p:tgtEl>
                                        <p:attrNameLst>
                                          <p:attrName>style.visibility</p:attrName>
                                        </p:attrNameLst>
                                      </p:cBhvr>
                                      <p:to>
                                        <p:strVal val="visible"/>
                                      </p:to>
                                    </p:set>
                                    <p:animEffect transition="in" filter="wipe(up)">
                                      <p:cBhvr>
                                        <p:cTn id="41" dur="3000"/>
                                        <p:tgtEl>
                                          <p:spTgt spid="1284114"/>
                                        </p:tgtEl>
                                      </p:cBhvr>
                                    </p:animEffect>
                                  </p:childTnLst>
                                  <p:subTnLst>
                                    <p:audio>
                                      <p:cMediaNode>
                                        <p:cTn display="0" masterRel="sameClick">
                                          <p:stCondLst>
                                            <p:cond evt="begin" delay="0">
                                              <p:tn val="39"/>
                                            </p:cond>
                                          </p:stCondLst>
                                          <p:endCondLst>
                                            <p:cond evt="onStopAudio" delay="0">
                                              <p:tgtEl>
                                                <p:sldTgt/>
                                              </p:tgtEl>
                                            </p:cond>
                                          </p:endCondLst>
                                        </p:cTn>
                                        <p:tgtEl>
                                          <p:sndTgt r:embed="rId7" name="thunder strike.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35" presetClass="path" presetSubtype="0" accel="50000" decel="50000" fill="hold" nodeType="clickEffect">
                                  <p:stCondLst>
                                    <p:cond delay="0"/>
                                  </p:stCondLst>
                                  <p:childTnLst>
                                    <p:animMotion origin="layout" path="M 3.61111E-6 -1.11111E-6 L -0.10782 -1.11111E-6 " pathEditMode="relative" rAng="0" ptsTypes="AA">
                                      <p:cBhvr>
                                        <p:cTn id="45" dur="2000" fill="hold"/>
                                        <p:tgtEl>
                                          <p:spTgt spid="3"/>
                                        </p:tgtEl>
                                        <p:attrNameLst>
                                          <p:attrName>ppt_x</p:attrName>
                                          <p:attrName>ppt_y</p:attrName>
                                        </p:attrNameLst>
                                      </p:cBhvr>
                                      <p:rCtr x="-54" y="0"/>
                                    </p:animMotion>
                                  </p:childTnLst>
                                  <p:subTnLst>
                                    <p:audio>
                                      <p:cMediaNode>
                                        <p:cTn display="0" masterRel="sameClick">
                                          <p:stCondLst>
                                            <p:cond evt="begin" delay="0">
                                              <p:tn val="44"/>
                                            </p:cond>
                                          </p:stCondLst>
                                          <p:endCondLst>
                                            <p:cond evt="onStopAudio" delay="0">
                                              <p:tgtEl>
                                                <p:sldTgt/>
                                              </p:tgtEl>
                                            </p:cond>
                                          </p:endCondLst>
                                        </p:cTn>
                                        <p:tgtEl>
                                          <p:sndTgt r:embed="rId6" name="Train track.wav"/>
                                        </p:tgtEl>
                                      </p:cMediaNode>
                                    </p:audio>
                                  </p:subTnLst>
                                </p:cTn>
                              </p:par>
                              <p:par>
                                <p:cTn id="46" presetID="22" presetClass="entr" presetSubtype="1" fill="hold" grpId="0" nodeType="withEffect">
                                  <p:stCondLst>
                                    <p:cond delay="0"/>
                                  </p:stCondLst>
                                  <p:childTnLst>
                                    <p:set>
                                      <p:cBhvr>
                                        <p:cTn id="47" dur="1" fill="hold">
                                          <p:stCondLst>
                                            <p:cond delay="0"/>
                                          </p:stCondLst>
                                        </p:cTn>
                                        <p:tgtEl>
                                          <p:spTgt spid="1284124"/>
                                        </p:tgtEl>
                                        <p:attrNameLst>
                                          <p:attrName>style.visibility</p:attrName>
                                        </p:attrNameLst>
                                      </p:cBhvr>
                                      <p:to>
                                        <p:strVal val="visible"/>
                                      </p:to>
                                    </p:set>
                                    <p:animEffect transition="in" filter="wipe(up)">
                                      <p:cBhvr>
                                        <p:cTn id="48" dur="2000"/>
                                        <p:tgtEl>
                                          <p:spTgt spid="1284124"/>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284125"/>
                                        </p:tgtEl>
                                        <p:attrNameLst>
                                          <p:attrName>style.visibility</p:attrName>
                                        </p:attrNameLst>
                                      </p:cBhvr>
                                      <p:to>
                                        <p:strVal val="visible"/>
                                      </p:to>
                                    </p:set>
                                    <p:animEffect transition="in" filter="wipe(up)">
                                      <p:cBhvr>
                                        <p:cTn id="51" dur="2000"/>
                                        <p:tgtEl>
                                          <p:spTgt spid="1284125"/>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1284126"/>
                                        </p:tgtEl>
                                        <p:attrNameLst>
                                          <p:attrName>style.visibility</p:attrName>
                                        </p:attrNameLst>
                                      </p:cBhvr>
                                      <p:to>
                                        <p:strVal val="visible"/>
                                      </p:to>
                                    </p:set>
                                    <p:animEffect transition="in" filter="wipe(right)">
                                      <p:cBhvr>
                                        <p:cTn id="54" dur="2000"/>
                                        <p:tgtEl>
                                          <p:spTgt spid="1284126"/>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284127"/>
                                        </p:tgtEl>
                                        <p:attrNameLst>
                                          <p:attrName>style.visibility</p:attrName>
                                        </p:attrNameLst>
                                      </p:cBhvr>
                                      <p:to>
                                        <p:strVal val="visible"/>
                                      </p:to>
                                    </p:set>
                                    <p:animEffect transition="in" filter="wipe(left)">
                                      <p:cBhvr>
                                        <p:cTn id="57" dur="2000"/>
                                        <p:tgtEl>
                                          <p:spTgt spid="128412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1284098">
                                            <p:txEl>
                                              <p:pRg st="3" end="3"/>
                                            </p:txEl>
                                          </p:spTgt>
                                        </p:tgtEl>
                                        <p:attrNameLst>
                                          <p:attrName>style.visibility</p:attrName>
                                        </p:attrNameLst>
                                      </p:cBhvr>
                                      <p:to>
                                        <p:strVal val="visible"/>
                                      </p:to>
                                    </p:set>
                                    <p:anim calcmode="lin" valueType="num">
                                      <p:cBhvr additive="base">
                                        <p:cTn id="62" dur="500" fill="hold"/>
                                        <p:tgtEl>
                                          <p:spTgt spid="1284098">
                                            <p:txEl>
                                              <p:pRg st="3" end="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2840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4123" grpId="0" animBg="1"/>
      <p:bldP spid="1284124" grpId="0" animBg="1"/>
      <p:bldP spid="1284125" grpId="0" animBg="1"/>
      <p:bldP spid="1284126" grpId="0" animBg="1"/>
      <p:bldP spid="12841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5114925"/>
          </a:xfrm>
          <a:prstGeom prst="rect">
            <a:avLst/>
          </a:prstGeom>
          <a:solidFill>
            <a:srgbClr val="EAEAEA"/>
          </a:solidFill>
          <a:ln w="9525">
            <a:noFill/>
            <a:miter lim="800000"/>
            <a:headEnd/>
            <a:tailEnd/>
          </a:ln>
        </p:spPr>
        <p:txBody>
          <a:bodyPr/>
          <a:lstStyle/>
          <a:p>
            <a:pPr marL="625475" indent="-625475" eaLnBrk="0" hangingPunct="0">
              <a:spcBef>
                <a:spcPct val="20000"/>
              </a:spcBef>
            </a:pPr>
            <a:r>
              <a:rPr lang="en-US" altLang="en-US" b="1">
                <a:solidFill>
                  <a:srgbClr val="333399"/>
                </a:solidFill>
              </a:rPr>
              <a:t>Applications and skills: </a:t>
            </a:r>
          </a:p>
          <a:p>
            <a:pPr marL="625475" indent="-625475" eaLnBrk="0" hangingPunct="0">
              <a:spcBef>
                <a:spcPct val="20000"/>
              </a:spcBef>
            </a:pPr>
            <a:r>
              <a:rPr lang="en-US" altLang="en-US">
                <a:solidFill>
                  <a:srgbClr val="333399"/>
                </a:solidFill>
              </a:rPr>
              <a:t>• Using the Lorentz transformations to describe how different measurements of space and time by two observers can be converted into the measurements observed in either frame of reference </a:t>
            </a:r>
          </a:p>
          <a:p>
            <a:pPr marL="625475" indent="-625475" eaLnBrk="0" hangingPunct="0">
              <a:spcBef>
                <a:spcPct val="20000"/>
              </a:spcBef>
            </a:pPr>
            <a:r>
              <a:rPr lang="en-US" altLang="en-US">
                <a:solidFill>
                  <a:srgbClr val="333399"/>
                </a:solidFill>
              </a:rPr>
              <a:t>• Using the Lorentz transformation equations to determine the position and time coordinates of various events </a:t>
            </a:r>
          </a:p>
          <a:p>
            <a:pPr marL="625475" indent="-625475" eaLnBrk="0" hangingPunct="0">
              <a:spcBef>
                <a:spcPct val="20000"/>
              </a:spcBef>
            </a:pPr>
            <a:r>
              <a:rPr lang="en-US" altLang="en-US">
                <a:solidFill>
                  <a:srgbClr val="333399"/>
                </a:solidFill>
              </a:rPr>
              <a:t>• Using the Lorentz transformation equations to show that if two events are simultaneous for one observer but happen at different points in space, then the events are not simultaneous for an observer in a different reference frame </a:t>
            </a:r>
          </a:p>
        </p:txBody>
      </p:sp>
      <p:sp>
        <p:nvSpPr>
          <p:cNvPr id="5123"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A: Relativity</a:t>
            </a:r>
            <a:br>
              <a:rPr lang="en-US" altLang="en-US" sz="2800" b="1" smtClean="0"/>
            </a:br>
            <a:r>
              <a:rPr lang="en-US" altLang="en-US" sz="2800" smtClean="0">
                <a:solidFill>
                  <a:schemeClr val="tx1"/>
                </a:solidFill>
              </a:rPr>
              <a:t>A.2 – Lorentz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1"/>
          <p:cNvSpPr>
            <a:spLocks noChangeArrowheads="1"/>
          </p:cNvSpPr>
          <p:nvPr/>
        </p:nvSpPr>
        <p:spPr bwMode="auto">
          <a:xfrm>
            <a:off x="692150" y="1725613"/>
            <a:ext cx="7772400" cy="5132387"/>
          </a:xfrm>
          <a:prstGeom prst="rect">
            <a:avLst/>
          </a:prstGeom>
          <a:solidFill>
            <a:srgbClr val="CCFFCC"/>
          </a:solidFill>
          <a:ln w="9525">
            <a:noFill/>
            <a:miter lim="800000"/>
            <a:headEnd/>
            <a:tailEnd/>
          </a:ln>
        </p:spPr>
        <p:txBody>
          <a:bodyPr/>
          <a:lstStyle/>
          <a:p>
            <a:endParaRPr lang="en-US" altLang="en-US">
              <a:sym typeface="Symbol" pitchFamily="18" charset="2"/>
            </a:endParaRPr>
          </a:p>
        </p:txBody>
      </p:sp>
      <p:pic>
        <p:nvPicPr>
          <p:cNvPr id="1286167" name="Picture 2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20725" y="5084763"/>
            <a:ext cx="7783513" cy="876300"/>
          </a:xfrm>
          <a:prstGeom prst="rect">
            <a:avLst/>
          </a:prstGeom>
          <a:noFill/>
          <a:ln w="9525">
            <a:noFill/>
            <a:miter lim="800000"/>
            <a:headEnd/>
            <a:tailEnd/>
          </a:ln>
        </p:spPr>
      </p:pic>
      <p:sp>
        <p:nvSpPr>
          <p:cNvPr id="1286170" name="Text Box 26"/>
          <p:cNvSpPr txBox="1">
            <a:spLocks noChangeArrowheads="1"/>
          </p:cNvSpPr>
          <p:nvPr/>
        </p:nvSpPr>
        <p:spPr bwMode="auto">
          <a:xfrm>
            <a:off x="1273175" y="5437188"/>
            <a:ext cx="7651750" cy="822325"/>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Since he is “midway” the light will reach him simultaneously from both matches.</a:t>
            </a:r>
          </a:p>
        </p:txBody>
      </p:sp>
      <p:sp>
        <p:nvSpPr>
          <p:cNvPr id="41989"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pic>
        <p:nvPicPr>
          <p:cNvPr id="23563" name="Picture 1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7388" y="1770063"/>
            <a:ext cx="7781925" cy="3316287"/>
          </a:xfrm>
          <a:prstGeom prst="rect">
            <a:avLst/>
          </a:prstGeom>
          <a:noFill/>
          <a:ln w="9525">
            <a:noFill/>
            <a:miter lim="800000"/>
            <a:headEnd/>
            <a:tailEnd/>
          </a:ln>
        </p:spPr>
      </p:pic>
      <p:sp>
        <p:nvSpPr>
          <p:cNvPr id="41991" name="Rectangle 2"/>
          <p:cNvSpPr>
            <a:spLocks noChangeArrowheads="1"/>
          </p:cNvSpPr>
          <p:nvPr/>
        </p:nvSpPr>
        <p:spPr bwMode="auto">
          <a:xfrm>
            <a:off x="685800" y="1338263"/>
            <a:ext cx="7772400" cy="417512"/>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The concept of simultaneity</a:t>
            </a:r>
            <a:r>
              <a:rPr lang="en-US" altLang="en-US">
                <a:solidFill>
                  <a:srgbClr val="333399"/>
                </a:solidFill>
              </a:rPr>
              <a:t> – events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563"/>
                                        </p:tgtEl>
                                        <p:attrNameLst>
                                          <p:attrName>style.visibility</p:attrName>
                                        </p:attrNameLst>
                                      </p:cBhvr>
                                      <p:to>
                                        <p:strVal val="visible"/>
                                      </p:to>
                                    </p:set>
                                    <p:anim calcmode="lin" valueType="num">
                                      <p:cBhvr additive="base">
                                        <p:cTn id="7" dur="500" fill="hold"/>
                                        <p:tgtEl>
                                          <p:spTgt spid="23563"/>
                                        </p:tgtEl>
                                        <p:attrNameLst>
                                          <p:attrName>ppt_x</p:attrName>
                                        </p:attrNameLst>
                                      </p:cBhvr>
                                      <p:tavLst>
                                        <p:tav tm="0">
                                          <p:val>
                                            <p:strVal val="#ppt_x"/>
                                          </p:val>
                                        </p:tav>
                                        <p:tav tm="100000">
                                          <p:val>
                                            <p:strVal val="#ppt_x"/>
                                          </p:val>
                                        </p:tav>
                                      </p:tavLst>
                                    </p:anim>
                                    <p:anim calcmode="lin" valueType="num">
                                      <p:cBhvr additive="base">
                                        <p:cTn id="8" dur="500" fill="hold"/>
                                        <p:tgtEl>
                                          <p:spTgt spid="235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86167"/>
                                        </p:tgtEl>
                                        <p:attrNameLst>
                                          <p:attrName>style.visibility</p:attrName>
                                        </p:attrNameLst>
                                      </p:cBhvr>
                                      <p:to>
                                        <p:strVal val="visible"/>
                                      </p:to>
                                    </p:set>
                                    <p:anim calcmode="lin" valueType="num">
                                      <p:cBhvr additive="base">
                                        <p:cTn id="13" dur="500" fill="hold"/>
                                        <p:tgtEl>
                                          <p:spTgt spid="1286167"/>
                                        </p:tgtEl>
                                        <p:attrNameLst>
                                          <p:attrName>ppt_x</p:attrName>
                                        </p:attrNameLst>
                                      </p:cBhvr>
                                      <p:tavLst>
                                        <p:tav tm="0">
                                          <p:val>
                                            <p:strVal val="#ppt_x"/>
                                          </p:val>
                                        </p:tav>
                                        <p:tav tm="100000">
                                          <p:val>
                                            <p:strVal val="#ppt_x"/>
                                          </p:val>
                                        </p:tav>
                                      </p:tavLst>
                                    </p:anim>
                                    <p:anim calcmode="lin" valueType="num">
                                      <p:cBhvr additive="base">
                                        <p:cTn id="14" dur="500" fill="hold"/>
                                        <p:tgtEl>
                                          <p:spTgt spid="128616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86170"/>
                                        </p:tgtEl>
                                        <p:attrNameLst>
                                          <p:attrName>style.visibility</p:attrName>
                                        </p:attrNameLst>
                                      </p:cBhvr>
                                      <p:to>
                                        <p:strVal val="visible"/>
                                      </p:to>
                                    </p:set>
                                    <p:anim calcmode="lin" valueType="num">
                                      <p:cBhvr additive="base">
                                        <p:cTn id="19" dur="500" fill="hold"/>
                                        <p:tgtEl>
                                          <p:spTgt spid="1286170"/>
                                        </p:tgtEl>
                                        <p:attrNameLst>
                                          <p:attrName>ppt_x</p:attrName>
                                        </p:attrNameLst>
                                      </p:cBhvr>
                                      <p:tavLst>
                                        <p:tav tm="0">
                                          <p:val>
                                            <p:strVal val="#ppt_x"/>
                                          </p:val>
                                        </p:tav>
                                        <p:tav tm="100000">
                                          <p:val>
                                            <p:strVal val="#ppt_x"/>
                                          </p:val>
                                        </p:tav>
                                      </p:tavLst>
                                    </p:anim>
                                    <p:anim calcmode="lin" valueType="num">
                                      <p:cBhvr additive="base">
                                        <p:cTn id="20" dur="500" fill="hold"/>
                                        <p:tgtEl>
                                          <p:spTgt spid="128617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617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1"/>
          <p:cNvSpPr>
            <a:spLocks noChangeArrowheads="1"/>
          </p:cNvSpPr>
          <p:nvPr/>
        </p:nvSpPr>
        <p:spPr bwMode="auto">
          <a:xfrm>
            <a:off x="692150" y="1725613"/>
            <a:ext cx="7772400" cy="5132387"/>
          </a:xfrm>
          <a:prstGeom prst="rect">
            <a:avLst/>
          </a:prstGeom>
          <a:solidFill>
            <a:srgbClr val="CCFFCC"/>
          </a:solidFill>
          <a:ln w="9525">
            <a:noFill/>
            <a:miter lim="800000"/>
            <a:headEnd/>
            <a:tailEnd/>
          </a:ln>
        </p:spPr>
        <p:txBody>
          <a:bodyPr/>
          <a:lstStyle/>
          <a:p>
            <a:endParaRPr lang="en-US" altLang="en-US">
              <a:sym typeface="Symbol" pitchFamily="18" charset="2"/>
            </a:endParaRPr>
          </a:p>
        </p:txBody>
      </p:sp>
      <p:sp>
        <p:nvSpPr>
          <p:cNvPr id="43011"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pic>
        <p:nvPicPr>
          <p:cNvPr id="43012"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7388" y="1770063"/>
            <a:ext cx="7781925" cy="3316287"/>
          </a:xfrm>
          <a:prstGeom prst="rect">
            <a:avLst/>
          </a:prstGeom>
          <a:noFill/>
          <a:ln w="9525">
            <a:noFill/>
            <a:miter lim="800000"/>
            <a:headEnd/>
            <a:tailEnd/>
          </a:ln>
        </p:spPr>
      </p:pic>
      <p:pic>
        <p:nvPicPr>
          <p:cNvPr id="1292295"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12788" y="5100638"/>
            <a:ext cx="7837487" cy="849312"/>
          </a:xfrm>
          <a:prstGeom prst="rect">
            <a:avLst/>
          </a:prstGeom>
          <a:noFill/>
          <a:ln w="9525">
            <a:noFill/>
            <a:miter lim="800000"/>
            <a:headEnd/>
            <a:tailEnd/>
          </a:ln>
        </p:spPr>
      </p:pic>
      <p:sp>
        <p:nvSpPr>
          <p:cNvPr id="1292297" name="Text Box 9"/>
          <p:cNvSpPr txBox="1">
            <a:spLocks noChangeArrowheads="1"/>
          </p:cNvSpPr>
          <p:nvPr/>
        </p:nvSpPr>
        <p:spPr bwMode="auto">
          <a:xfrm>
            <a:off x="1249363" y="5438775"/>
            <a:ext cx="7327900" cy="1200150"/>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She will see light from A before light from B because her reference frame is “moving” toward A and away from B.</a:t>
            </a:r>
          </a:p>
        </p:txBody>
      </p:sp>
      <p:sp>
        <p:nvSpPr>
          <p:cNvPr id="43015" name="Rectangle 2"/>
          <p:cNvSpPr>
            <a:spLocks noChangeArrowheads="1"/>
          </p:cNvSpPr>
          <p:nvPr/>
        </p:nvSpPr>
        <p:spPr bwMode="auto">
          <a:xfrm>
            <a:off x="685800" y="1338263"/>
            <a:ext cx="7772400" cy="417512"/>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The concept of simultaneity</a:t>
            </a:r>
            <a:r>
              <a:rPr lang="en-US" altLang="en-US">
                <a:solidFill>
                  <a:srgbClr val="333399"/>
                </a:solidFill>
              </a:rPr>
              <a:t> – events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92295"/>
                                        </p:tgtEl>
                                        <p:attrNameLst>
                                          <p:attrName>style.visibility</p:attrName>
                                        </p:attrNameLst>
                                      </p:cBhvr>
                                      <p:to>
                                        <p:strVal val="visible"/>
                                      </p:to>
                                    </p:set>
                                    <p:anim calcmode="lin" valueType="num">
                                      <p:cBhvr additive="base">
                                        <p:cTn id="7" dur="500" fill="hold"/>
                                        <p:tgtEl>
                                          <p:spTgt spid="1292295"/>
                                        </p:tgtEl>
                                        <p:attrNameLst>
                                          <p:attrName>ppt_x</p:attrName>
                                        </p:attrNameLst>
                                      </p:cBhvr>
                                      <p:tavLst>
                                        <p:tav tm="0">
                                          <p:val>
                                            <p:strVal val="#ppt_x"/>
                                          </p:val>
                                        </p:tav>
                                        <p:tav tm="100000">
                                          <p:val>
                                            <p:strVal val="#ppt_x"/>
                                          </p:val>
                                        </p:tav>
                                      </p:tavLst>
                                    </p:anim>
                                    <p:anim calcmode="lin" valueType="num">
                                      <p:cBhvr additive="base">
                                        <p:cTn id="8" dur="500" fill="hold"/>
                                        <p:tgtEl>
                                          <p:spTgt spid="12922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92297"/>
                                        </p:tgtEl>
                                        <p:attrNameLst>
                                          <p:attrName>style.visibility</p:attrName>
                                        </p:attrNameLst>
                                      </p:cBhvr>
                                      <p:to>
                                        <p:strVal val="visible"/>
                                      </p:to>
                                    </p:set>
                                    <p:anim calcmode="lin" valueType="num">
                                      <p:cBhvr additive="base">
                                        <p:cTn id="13" dur="500" fill="hold"/>
                                        <p:tgtEl>
                                          <p:spTgt spid="1292297"/>
                                        </p:tgtEl>
                                        <p:attrNameLst>
                                          <p:attrName>ppt_x</p:attrName>
                                        </p:attrNameLst>
                                      </p:cBhvr>
                                      <p:tavLst>
                                        <p:tav tm="0">
                                          <p:val>
                                            <p:strVal val="#ppt_x"/>
                                          </p:val>
                                        </p:tav>
                                        <p:tav tm="100000">
                                          <p:val>
                                            <p:strVal val="#ppt_x"/>
                                          </p:val>
                                        </p:tav>
                                      </p:tavLst>
                                    </p:anim>
                                    <p:anim calcmode="lin" valueType="num">
                                      <p:cBhvr additive="base">
                                        <p:cTn id="14" dur="500" fill="hold"/>
                                        <p:tgtEl>
                                          <p:spTgt spid="129229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229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ChangeArrowheads="1"/>
          </p:cNvSpPr>
          <p:nvPr/>
        </p:nvSpPr>
        <p:spPr bwMode="auto">
          <a:xfrm>
            <a:off x="692150" y="1725613"/>
            <a:ext cx="7772400" cy="5132387"/>
          </a:xfrm>
          <a:prstGeom prst="rect">
            <a:avLst/>
          </a:prstGeom>
          <a:solidFill>
            <a:srgbClr val="CCFFCC"/>
          </a:solidFill>
          <a:ln w="9525">
            <a:noFill/>
            <a:miter lim="800000"/>
            <a:headEnd/>
            <a:tailEnd/>
          </a:ln>
        </p:spPr>
        <p:txBody>
          <a:bodyPr/>
          <a:lstStyle/>
          <a:p>
            <a:endParaRPr lang="en-US" altLang="en-US">
              <a:sym typeface="Symbol" pitchFamily="18" charset="2"/>
            </a:endParaRPr>
          </a:p>
        </p:txBody>
      </p:sp>
      <p:sp>
        <p:nvSpPr>
          <p:cNvPr id="44035"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sp>
        <p:nvSpPr>
          <p:cNvPr id="44036" name="Rectangle 2"/>
          <p:cNvSpPr>
            <a:spLocks noChangeArrowheads="1"/>
          </p:cNvSpPr>
          <p:nvPr/>
        </p:nvSpPr>
        <p:spPr bwMode="auto">
          <a:xfrm>
            <a:off x="685800" y="1338263"/>
            <a:ext cx="7772400" cy="417512"/>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The concept of simultaneity</a:t>
            </a:r>
            <a:r>
              <a:rPr lang="en-US" altLang="en-US">
                <a:solidFill>
                  <a:srgbClr val="333399"/>
                </a:solidFill>
              </a:rPr>
              <a:t> – events</a:t>
            </a:r>
          </a:p>
        </p:txBody>
      </p:sp>
      <p:pic>
        <p:nvPicPr>
          <p:cNvPr id="25611" name="Picture 1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11200" y="1770063"/>
            <a:ext cx="7739063" cy="4824412"/>
          </a:xfrm>
          <a:prstGeom prst="rect">
            <a:avLst/>
          </a:prstGeom>
          <a:noFill/>
          <a:ln w="9525">
            <a:noFill/>
            <a:miter lim="800000"/>
            <a:headEnd/>
            <a:tailEnd/>
          </a:ln>
        </p:spPr>
      </p:pic>
      <p:sp>
        <p:nvSpPr>
          <p:cNvPr id="1294346" name="Text Box 10"/>
          <p:cNvSpPr txBox="1">
            <a:spLocks noChangeArrowheads="1"/>
          </p:cNvSpPr>
          <p:nvPr/>
        </p:nvSpPr>
        <p:spPr bwMode="auto">
          <a:xfrm>
            <a:off x="841375" y="5699125"/>
            <a:ext cx="7651750" cy="1187450"/>
          </a:xfrm>
          <a:prstGeom prst="rect">
            <a:avLst/>
          </a:prstGeom>
          <a:noFill/>
          <a:ln w="9525">
            <a:noFill/>
            <a:miter lim="800000"/>
            <a:headEnd/>
            <a:tailEnd/>
          </a:ln>
        </p:spPr>
        <p:txBody>
          <a:bodyPr>
            <a:spAutoFit/>
          </a:bodyPr>
          <a:lstStyle/>
          <a:p>
            <a:r>
              <a:rPr lang="en-US" altLang="en-US">
                <a:solidFill>
                  <a:schemeClr val="hlink"/>
                </a:solidFill>
              </a:rPr>
              <a:t>                </a:t>
            </a:r>
            <a:r>
              <a:rPr lang="en-US" altLang="en-US">
                <a:solidFill>
                  <a:schemeClr val="hlink"/>
                </a:solidFill>
                <a:sym typeface="Symbol" pitchFamily="18" charset="2"/>
              </a:rPr>
              <a:t></a:t>
            </a:r>
            <a:r>
              <a:rPr lang="en-US" altLang="en-US">
                <a:solidFill>
                  <a:schemeClr val="hlink"/>
                </a:solidFill>
              </a:rPr>
              <a:t>Simon will not see simultaneity but will see bird B first since he is approaching its light and receding from bird A’s light.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611"/>
                                        </p:tgtEl>
                                        <p:attrNameLst>
                                          <p:attrName>style.visibility</p:attrName>
                                        </p:attrNameLst>
                                      </p:cBhvr>
                                      <p:to>
                                        <p:strVal val="visible"/>
                                      </p:to>
                                    </p:set>
                                    <p:anim calcmode="lin" valueType="num">
                                      <p:cBhvr additive="base">
                                        <p:cTn id="7" dur="500" fill="hold"/>
                                        <p:tgtEl>
                                          <p:spTgt spid="25611"/>
                                        </p:tgtEl>
                                        <p:attrNameLst>
                                          <p:attrName>ppt_x</p:attrName>
                                        </p:attrNameLst>
                                      </p:cBhvr>
                                      <p:tavLst>
                                        <p:tav tm="0">
                                          <p:val>
                                            <p:strVal val="#ppt_x"/>
                                          </p:val>
                                        </p:tav>
                                        <p:tav tm="100000">
                                          <p:val>
                                            <p:strVal val="#ppt_x"/>
                                          </p:val>
                                        </p:tav>
                                      </p:tavLst>
                                    </p:anim>
                                    <p:anim calcmode="lin" valueType="num">
                                      <p:cBhvr additive="base">
                                        <p:cTn id="8" dur="500" fill="hold"/>
                                        <p:tgtEl>
                                          <p:spTgt spid="256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94346">
                                            <p:txEl>
                                              <p:pRg st="0" end="0"/>
                                            </p:txEl>
                                          </p:spTgt>
                                        </p:tgtEl>
                                        <p:attrNameLst>
                                          <p:attrName>style.visibility</p:attrName>
                                        </p:attrNameLst>
                                      </p:cBhvr>
                                      <p:to>
                                        <p:strVal val="visible"/>
                                      </p:to>
                                    </p:set>
                                    <p:anim calcmode="lin" valueType="num">
                                      <p:cBhvr additive="base">
                                        <p:cTn id="13" dur="500" fill="hold"/>
                                        <p:tgtEl>
                                          <p:spTgt spid="129434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943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2" name="Rectangle 12"/>
          <p:cNvSpPr>
            <a:spLocks noChangeArrowheads="1"/>
          </p:cNvSpPr>
          <p:nvPr/>
        </p:nvSpPr>
        <p:spPr bwMode="auto">
          <a:xfrm>
            <a:off x="682625" y="5672138"/>
            <a:ext cx="7764463" cy="1185862"/>
          </a:xfrm>
          <a:prstGeom prst="rect">
            <a:avLst/>
          </a:prstGeom>
          <a:solidFill>
            <a:srgbClr val="FFCCCC"/>
          </a:solidFill>
          <a:ln w="9525">
            <a:noFill/>
            <a:miter lim="800000"/>
            <a:headEnd/>
            <a:tailEnd/>
          </a:ln>
        </p:spPr>
        <p:txBody>
          <a:bodyPr/>
          <a:lstStyle/>
          <a:p>
            <a:pPr eaLnBrk="0" hangingPunct="0"/>
            <a:r>
              <a:rPr lang="en-US" altLang="en-US" b="1" i="1"/>
              <a:t>FYI</a:t>
            </a:r>
          </a:p>
          <a:p>
            <a:pPr eaLnBrk="0" hangingPunct="0"/>
            <a:r>
              <a:rPr lang="en-US" altLang="en-US" b="1">
                <a:sym typeface="Symbol" pitchFamily="18" charset="2"/>
              </a:rPr>
              <a:t></a:t>
            </a:r>
            <a:r>
              <a:rPr lang="en-US" altLang="en-US">
                <a:sym typeface="Symbol" pitchFamily="18" charset="2"/>
              </a:rPr>
              <a:t>Why do we move the clocks very slowly?</a:t>
            </a:r>
          </a:p>
          <a:p>
            <a:pPr eaLnBrk="0" hangingPunct="0"/>
            <a:r>
              <a:rPr lang="en-US" altLang="en-US">
                <a:solidFill>
                  <a:srgbClr val="008080"/>
                </a:solidFill>
                <a:sym typeface="Symbol" pitchFamily="18" charset="2"/>
              </a:rPr>
              <a:t>				Because of time dilation.</a:t>
            </a:r>
            <a:r>
              <a:rPr lang="en-US" altLang="en-US">
                <a:sym typeface="Symbol" pitchFamily="18" charset="2"/>
              </a:rPr>
              <a:t> </a:t>
            </a:r>
          </a:p>
        </p:txBody>
      </p:sp>
      <p:sp>
        <p:nvSpPr>
          <p:cNvPr id="1245186" name="Rectangle 2"/>
          <p:cNvSpPr>
            <a:spLocks noChangeArrowheads="1"/>
          </p:cNvSpPr>
          <p:nvPr/>
        </p:nvSpPr>
        <p:spPr bwMode="auto">
          <a:xfrm>
            <a:off x="685800" y="1338263"/>
            <a:ext cx="7772400" cy="4365625"/>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Clock synchronization</a:t>
            </a:r>
            <a:endParaRPr lang="en-US" altLang="en-US" i="1">
              <a:solidFill>
                <a:srgbClr val="333399"/>
              </a:solidFill>
              <a:cs typeface="Times New Roman" pitchFamily="18" charset="0"/>
            </a:endParaRPr>
          </a:p>
          <a:p>
            <a:pPr>
              <a:spcBef>
                <a:spcPct val="20000"/>
              </a:spcBef>
            </a:pPr>
            <a:r>
              <a:rPr lang="en-US" altLang="en-US">
                <a:solidFill>
                  <a:srgbClr val="000000"/>
                </a:solidFill>
                <a:cs typeface="Times New Roman" pitchFamily="18" charset="0"/>
                <a:sym typeface="Symbol" pitchFamily="18" charset="2"/>
              </a:rPr>
              <a:t>In light of the concept of simultaneity, due to the finite speed of licht </a:t>
            </a:r>
            <a:r>
              <a:rPr lang="en-US" altLang="en-US" i="1">
                <a:solidFill>
                  <a:srgbClr val="000000"/>
                </a:solidFill>
                <a:cs typeface="Times New Roman" pitchFamily="18" charset="0"/>
                <a:sym typeface="Symbol" pitchFamily="18" charset="2"/>
              </a:rPr>
              <a:t>c</a:t>
            </a:r>
            <a:r>
              <a:rPr lang="en-US" altLang="en-US">
                <a:solidFill>
                  <a:srgbClr val="000000"/>
                </a:solidFill>
                <a:cs typeface="Times New Roman" pitchFamily="18" charset="0"/>
                <a:sym typeface="Symbol" pitchFamily="18" charset="2"/>
              </a:rPr>
              <a:t>, one can see that synchronizing clocks that are very far apart can be difficult.</a:t>
            </a:r>
          </a:p>
          <a:p>
            <a:pPr>
              <a:spcBef>
                <a:spcPct val="20000"/>
              </a:spcBef>
            </a:pPr>
            <a:r>
              <a:rPr lang="en-US" altLang="en-US">
                <a:solidFill>
                  <a:srgbClr val="000000"/>
                </a:solidFill>
                <a:cs typeface="Times New Roman" pitchFamily="18" charset="0"/>
                <a:sym typeface="Symbol" pitchFamily="18" charset="2"/>
              </a:rPr>
              <a:t>There are two ways to synchronize two clocks.</a:t>
            </a:r>
          </a:p>
          <a:p>
            <a:pPr>
              <a:spcBef>
                <a:spcPct val="20000"/>
              </a:spcBef>
            </a:pPr>
            <a:r>
              <a:rPr lang="en-US" altLang="en-US">
                <a:solidFill>
                  <a:srgbClr val="000000"/>
                </a:solidFill>
                <a:cs typeface="Times New Roman" pitchFamily="18" charset="0"/>
                <a:sym typeface="Symbol" pitchFamily="18" charset="2"/>
              </a:rPr>
              <a:t>Method 1: With the two clocks very close together, synchronize them. Then move them </a:t>
            </a:r>
            <a:r>
              <a:rPr lang="en-US" altLang="en-US" i="1">
                <a:solidFill>
                  <a:srgbClr val="000000"/>
                </a:solidFill>
                <a:cs typeface="Times New Roman" pitchFamily="18" charset="0"/>
                <a:sym typeface="Symbol" pitchFamily="18" charset="2"/>
              </a:rPr>
              <a:t>very slowly</a:t>
            </a:r>
            <a:r>
              <a:rPr lang="en-US" altLang="en-US">
                <a:solidFill>
                  <a:srgbClr val="000000"/>
                </a:solidFill>
                <a:cs typeface="Times New Roman" pitchFamily="18" charset="0"/>
                <a:sym typeface="Symbol" pitchFamily="18" charset="2"/>
              </a:rPr>
              <a:t> to their final positions.</a:t>
            </a:r>
          </a:p>
          <a:p>
            <a:pPr>
              <a:spcBef>
                <a:spcPct val="20000"/>
              </a:spcBef>
            </a:pPr>
            <a:r>
              <a:rPr lang="en-US" altLang="en-US">
                <a:solidFill>
                  <a:srgbClr val="000000"/>
                </a:solidFill>
                <a:cs typeface="Times New Roman" pitchFamily="18" charset="0"/>
                <a:sym typeface="Symbol" pitchFamily="18" charset="2"/>
              </a:rPr>
              <a:t>Method 2: Synchronize one clock with a third clock that is very close, then move the third clock to the other one </a:t>
            </a:r>
            <a:r>
              <a:rPr lang="en-US" altLang="en-US" i="1">
                <a:solidFill>
                  <a:srgbClr val="000000"/>
                </a:solidFill>
                <a:cs typeface="Times New Roman" pitchFamily="18" charset="0"/>
                <a:sym typeface="Symbol" pitchFamily="18" charset="2"/>
              </a:rPr>
              <a:t>very slowly</a:t>
            </a:r>
            <a:r>
              <a:rPr lang="en-US" altLang="en-US">
                <a:solidFill>
                  <a:srgbClr val="000000"/>
                </a:solidFill>
                <a:cs typeface="Times New Roman" pitchFamily="18" charset="0"/>
                <a:sym typeface="Symbol" pitchFamily="18" charset="2"/>
              </a:rPr>
              <a:t> and synchronize it.</a:t>
            </a:r>
            <a:endParaRPr lang="en-US" altLang="en-US">
              <a:solidFill>
                <a:srgbClr val="000000"/>
              </a:solidFill>
              <a:cs typeface="Times New Roman" pitchFamily="18" charset="0"/>
            </a:endParaRPr>
          </a:p>
        </p:txBody>
      </p:sp>
      <p:sp>
        <p:nvSpPr>
          <p:cNvPr id="45060"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45186">
                                            <p:txEl>
                                              <p:pRg st="0" end="0"/>
                                            </p:txEl>
                                          </p:spTgt>
                                        </p:tgtEl>
                                        <p:attrNameLst>
                                          <p:attrName>style.visibility</p:attrName>
                                        </p:attrNameLst>
                                      </p:cBhvr>
                                      <p:to>
                                        <p:strVal val="visible"/>
                                      </p:to>
                                    </p:set>
                                    <p:anim calcmode="lin" valueType="num">
                                      <p:cBhvr additive="base">
                                        <p:cTn id="7" dur="500" fill="hold"/>
                                        <p:tgtEl>
                                          <p:spTgt spid="12451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51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45186">
                                            <p:txEl>
                                              <p:pRg st="1" end="1"/>
                                            </p:txEl>
                                          </p:spTgt>
                                        </p:tgtEl>
                                        <p:attrNameLst>
                                          <p:attrName>style.visibility</p:attrName>
                                        </p:attrNameLst>
                                      </p:cBhvr>
                                      <p:to>
                                        <p:strVal val="visible"/>
                                      </p:to>
                                    </p:set>
                                    <p:anim calcmode="lin" valueType="num">
                                      <p:cBhvr additive="base">
                                        <p:cTn id="13" dur="500" fill="hold"/>
                                        <p:tgtEl>
                                          <p:spTgt spid="12451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451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45186">
                                            <p:txEl>
                                              <p:pRg st="2" end="2"/>
                                            </p:txEl>
                                          </p:spTgt>
                                        </p:tgtEl>
                                        <p:attrNameLst>
                                          <p:attrName>style.visibility</p:attrName>
                                        </p:attrNameLst>
                                      </p:cBhvr>
                                      <p:to>
                                        <p:strVal val="visible"/>
                                      </p:to>
                                    </p:set>
                                    <p:anim calcmode="lin" valueType="num">
                                      <p:cBhvr additive="base">
                                        <p:cTn id="19" dur="500" fill="hold"/>
                                        <p:tgtEl>
                                          <p:spTgt spid="124518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451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45186">
                                            <p:txEl>
                                              <p:pRg st="3" end="3"/>
                                            </p:txEl>
                                          </p:spTgt>
                                        </p:tgtEl>
                                        <p:attrNameLst>
                                          <p:attrName>style.visibility</p:attrName>
                                        </p:attrNameLst>
                                      </p:cBhvr>
                                      <p:to>
                                        <p:strVal val="visible"/>
                                      </p:to>
                                    </p:set>
                                    <p:anim calcmode="lin" valueType="num">
                                      <p:cBhvr additive="base">
                                        <p:cTn id="25" dur="500" fill="hold"/>
                                        <p:tgtEl>
                                          <p:spTgt spid="124518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4518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245186">
                                            <p:txEl>
                                              <p:pRg st="4" end="4"/>
                                            </p:txEl>
                                          </p:spTgt>
                                        </p:tgtEl>
                                        <p:attrNameLst>
                                          <p:attrName>style.visibility</p:attrName>
                                        </p:attrNameLst>
                                      </p:cBhvr>
                                      <p:to>
                                        <p:strVal val="visible"/>
                                      </p:to>
                                    </p:set>
                                    <p:anim calcmode="lin" valueType="num">
                                      <p:cBhvr additive="base">
                                        <p:cTn id="31" dur="500" fill="hold"/>
                                        <p:tgtEl>
                                          <p:spTgt spid="124518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4518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22892">
                                            <p:txEl>
                                              <p:pRg st="1" end="1"/>
                                            </p:txEl>
                                          </p:spTgt>
                                        </p:tgtEl>
                                        <p:attrNameLst>
                                          <p:attrName>style.visibility</p:attrName>
                                        </p:attrNameLst>
                                      </p:cBhvr>
                                      <p:to>
                                        <p:strVal val="visible"/>
                                      </p:to>
                                    </p:set>
                                    <p:anim calcmode="lin" valueType="num">
                                      <p:cBhvr additive="base">
                                        <p:cTn id="37" dur="500" fill="hold"/>
                                        <p:tgtEl>
                                          <p:spTgt spid="122892">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89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22892">
                                            <p:txEl>
                                              <p:pRg st="2" end="2"/>
                                            </p:txEl>
                                          </p:spTgt>
                                        </p:tgtEl>
                                        <p:attrNameLst>
                                          <p:attrName>style.visibility</p:attrName>
                                        </p:attrNameLst>
                                      </p:cBhvr>
                                      <p:to>
                                        <p:strVal val="visible"/>
                                      </p:to>
                                    </p:set>
                                    <p:anim calcmode="lin" valueType="num">
                                      <p:cBhvr additive="base">
                                        <p:cTn id="43" dur="500" fill="hold"/>
                                        <p:tgtEl>
                                          <p:spTgt spid="122892">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289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2" name="Rectangle 12"/>
          <p:cNvSpPr>
            <a:spLocks noChangeArrowheads="1"/>
          </p:cNvSpPr>
          <p:nvPr/>
        </p:nvSpPr>
        <p:spPr bwMode="auto">
          <a:xfrm>
            <a:off x="682625" y="5345113"/>
            <a:ext cx="7764463" cy="1512887"/>
          </a:xfrm>
          <a:prstGeom prst="rect">
            <a:avLst/>
          </a:prstGeom>
          <a:solidFill>
            <a:srgbClr val="FFCCCC"/>
          </a:solidFill>
          <a:ln w="9525">
            <a:noFill/>
            <a:miter lim="800000"/>
            <a:headEnd/>
            <a:tailEnd/>
          </a:ln>
        </p:spPr>
        <p:txBody>
          <a:bodyPr/>
          <a:lstStyle/>
          <a:p>
            <a:pPr eaLnBrk="0" hangingPunct="0"/>
            <a:r>
              <a:rPr lang="en-US" altLang="en-US" b="1" i="1"/>
              <a:t>FYI	</a:t>
            </a:r>
          </a:p>
          <a:p>
            <a:pPr eaLnBrk="0" hangingPunct="0"/>
            <a:r>
              <a:rPr lang="en-US" altLang="en-US" b="1">
                <a:sym typeface="Symbol" pitchFamily="18" charset="2"/>
              </a:rPr>
              <a:t></a:t>
            </a:r>
            <a:r>
              <a:rPr lang="en-US" altLang="en-US">
                <a:sym typeface="Symbol" pitchFamily="18" charset="2"/>
              </a:rPr>
              <a:t>These transformations assume </a:t>
            </a:r>
            <a:r>
              <a:rPr lang="en-US" altLang="en-US" i="1">
                <a:sym typeface="Symbol" pitchFamily="18" charset="2"/>
              </a:rPr>
              <a:t>v</a:t>
            </a:r>
            <a:r>
              <a:rPr lang="en-US" altLang="en-US" baseline="-25000">
                <a:sym typeface="Symbol" pitchFamily="18" charset="2"/>
              </a:rPr>
              <a:t>x</a:t>
            </a:r>
            <a:r>
              <a:rPr lang="en-US" altLang="en-US">
                <a:sym typeface="Symbol" pitchFamily="18" charset="2"/>
              </a:rPr>
              <a:t> = </a:t>
            </a:r>
            <a:r>
              <a:rPr lang="en-US" altLang="en-US" i="1">
                <a:sym typeface="Symbol" pitchFamily="18" charset="2"/>
              </a:rPr>
              <a:t>v, </a:t>
            </a:r>
            <a:r>
              <a:rPr lang="en-US" altLang="en-US">
                <a:sym typeface="Symbol" pitchFamily="18" charset="2"/>
              </a:rPr>
              <a:t>and </a:t>
            </a:r>
            <a:r>
              <a:rPr lang="en-US" altLang="en-US" i="1">
                <a:sym typeface="Symbol" pitchFamily="18" charset="2"/>
              </a:rPr>
              <a:t>v</a:t>
            </a:r>
            <a:r>
              <a:rPr lang="en-US" altLang="en-US" baseline="-25000">
                <a:sym typeface="Symbol" pitchFamily="18" charset="2"/>
              </a:rPr>
              <a:t>y</a:t>
            </a:r>
            <a:r>
              <a:rPr lang="en-US" altLang="en-US">
                <a:sym typeface="Symbol" pitchFamily="18" charset="2"/>
              </a:rPr>
              <a:t> = </a:t>
            </a:r>
            <a:r>
              <a:rPr lang="en-US" altLang="en-US" i="1">
                <a:sym typeface="Symbol" pitchFamily="18" charset="2"/>
              </a:rPr>
              <a:t>v</a:t>
            </a:r>
            <a:r>
              <a:rPr lang="en-US" altLang="en-US" baseline="-25000">
                <a:sym typeface="Symbol" pitchFamily="18" charset="2"/>
              </a:rPr>
              <a:t>z</a:t>
            </a:r>
            <a:r>
              <a:rPr lang="en-US" altLang="en-US">
                <a:sym typeface="Symbol" pitchFamily="18" charset="2"/>
              </a:rPr>
              <a:t> = 0.</a:t>
            </a:r>
          </a:p>
          <a:p>
            <a:pPr eaLnBrk="0" hangingPunct="0"/>
            <a:r>
              <a:rPr lang="en-US" altLang="en-US" b="1">
                <a:sym typeface="Symbol" pitchFamily="18" charset="2"/>
              </a:rPr>
              <a:t></a:t>
            </a:r>
            <a:r>
              <a:rPr lang="en-US" altLang="en-US">
                <a:sym typeface="Symbol" pitchFamily="18" charset="2"/>
              </a:rPr>
              <a:t>To obtain the inverse transformations, simply change the sign of </a:t>
            </a:r>
            <a:r>
              <a:rPr lang="en-US" altLang="en-US" i="1">
                <a:sym typeface="Symbol" pitchFamily="18" charset="2"/>
              </a:rPr>
              <a:t>v</a:t>
            </a:r>
            <a:r>
              <a:rPr lang="en-US" altLang="en-US">
                <a:sym typeface="Symbol" pitchFamily="18" charset="2"/>
              </a:rPr>
              <a:t> and switch unprimed and primed symbols.</a:t>
            </a:r>
          </a:p>
        </p:txBody>
      </p:sp>
      <p:sp>
        <p:nvSpPr>
          <p:cNvPr id="1245186" name="Rectangle 2"/>
          <p:cNvSpPr>
            <a:spLocks noChangeArrowheads="1"/>
          </p:cNvSpPr>
          <p:nvPr/>
        </p:nvSpPr>
        <p:spPr bwMode="auto">
          <a:xfrm>
            <a:off x="685800" y="1338263"/>
            <a:ext cx="7772400" cy="1601787"/>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The Lorentz transformations</a:t>
            </a:r>
            <a:endParaRPr lang="en-US" altLang="en-US" i="1">
              <a:solidFill>
                <a:srgbClr val="333399"/>
              </a:solidFill>
              <a:cs typeface="Times New Roman" pitchFamily="18" charset="0"/>
            </a:endParaRPr>
          </a:p>
          <a:p>
            <a:pPr>
              <a:spcBef>
                <a:spcPct val="20000"/>
              </a:spcBef>
            </a:pPr>
            <a:r>
              <a:rPr lang="en-US" altLang="en-US">
                <a:solidFill>
                  <a:srgbClr val="000000"/>
                </a:solidFill>
                <a:cs typeface="Times New Roman" pitchFamily="18" charset="0"/>
                <a:sym typeface="Symbol" pitchFamily="18" charset="2"/>
              </a:rPr>
              <a:t>Because time and distance comparisons between two IRFs are dependent on the relative velocity of the two frames, the Galilean transformations must be adjusted.</a:t>
            </a:r>
          </a:p>
        </p:txBody>
      </p:sp>
      <p:sp>
        <p:nvSpPr>
          <p:cNvPr id="46084"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graphicFrame>
        <p:nvGraphicFramePr>
          <p:cNvPr id="104537" name="Group 89"/>
          <p:cNvGraphicFramePr>
            <a:graphicFrameLocks noGrp="1"/>
          </p:cNvGraphicFramePr>
          <p:nvPr/>
        </p:nvGraphicFramePr>
        <p:xfrm>
          <a:off x="714375" y="2965450"/>
          <a:ext cx="7743825" cy="2411416"/>
        </p:xfrm>
        <a:graphic>
          <a:graphicData uri="http://schemas.openxmlformats.org/drawingml/2006/table">
            <a:tbl>
              <a:tblPr/>
              <a:tblGrid>
                <a:gridCol w="1495425"/>
                <a:gridCol w="2019300"/>
                <a:gridCol w="2124075"/>
                <a:gridCol w="2105025"/>
              </a:tblGrid>
              <a:tr h="396225">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Galilean transformations</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Lorentz transformations</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hMerge="1">
                  <a:txBody>
                    <a:bodyPr/>
                    <a:lstStyle/>
                    <a:p>
                      <a:endParaRPr lang="en-US"/>
                    </a:p>
                  </a:txBody>
                  <a:tcPr/>
                </a:tc>
              </a:tr>
              <a:tr h="3962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Arial" charset="0"/>
                        </a:rPr>
                        <a:t>Galilean</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Arial" charset="0"/>
                        </a:rPr>
                        <a:t>Inverse Galilean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Arial" charset="0"/>
                        </a:rPr>
                        <a:t>Lorentz</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Arial" charset="0"/>
                        </a:rPr>
                        <a:t>Inverse Lorentz</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39997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Arial" charset="0"/>
                        </a:rPr>
                        <a:t>x’</a:t>
                      </a:r>
                      <a:r>
                        <a:rPr kumimoji="0" lang="en-US" sz="2000" b="0" i="0" u="none" strike="noStrike" cap="none" normalizeH="0" baseline="0" smtClean="0">
                          <a:ln>
                            <a:noFill/>
                          </a:ln>
                          <a:solidFill>
                            <a:schemeClr val="tx1"/>
                          </a:solidFill>
                          <a:effectLst/>
                          <a:latin typeface="Arial" charset="0"/>
                        </a:rPr>
                        <a:t> = </a:t>
                      </a:r>
                      <a:r>
                        <a:rPr kumimoji="0" lang="en-US" sz="2000" b="0" i="1" u="none" strike="noStrike" cap="none" normalizeH="0" baseline="0" smtClean="0">
                          <a:ln>
                            <a:noFill/>
                          </a:ln>
                          <a:solidFill>
                            <a:schemeClr val="tx1"/>
                          </a:solidFill>
                          <a:effectLst/>
                          <a:latin typeface="Arial" charset="0"/>
                        </a:rPr>
                        <a:t>x</a:t>
                      </a:r>
                      <a:r>
                        <a:rPr kumimoji="0" lang="en-US" sz="2000" b="0" i="0" u="none" strike="noStrike" cap="none" normalizeH="0" baseline="0" smtClean="0">
                          <a:ln>
                            <a:noFill/>
                          </a:ln>
                          <a:solidFill>
                            <a:schemeClr val="tx1"/>
                          </a:solidFill>
                          <a:effectLst/>
                          <a:latin typeface="Arial" charset="0"/>
                        </a:rPr>
                        <a:t> – </a:t>
                      </a:r>
                      <a:r>
                        <a:rPr kumimoji="0" lang="en-US" sz="2000" b="0" i="1" u="none" strike="noStrike" cap="none" normalizeH="0" baseline="0" smtClean="0">
                          <a:ln>
                            <a:noFill/>
                          </a:ln>
                          <a:solidFill>
                            <a:schemeClr val="tx1"/>
                          </a:solidFill>
                          <a:effectLst/>
                          <a:latin typeface="Arial" charset="0"/>
                        </a:rPr>
                        <a:t>vt</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Arial" charset="0"/>
                        </a:rPr>
                        <a:t>x</a:t>
                      </a:r>
                      <a:r>
                        <a:rPr kumimoji="0" lang="en-US" sz="2000" b="0" i="0" u="none" strike="noStrike" cap="none" normalizeH="0" baseline="0" smtClean="0">
                          <a:ln>
                            <a:noFill/>
                          </a:ln>
                          <a:solidFill>
                            <a:schemeClr val="tx1"/>
                          </a:solidFill>
                          <a:effectLst/>
                          <a:latin typeface="Arial" charset="0"/>
                        </a:rPr>
                        <a:t> = </a:t>
                      </a:r>
                      <a:r>
                        <a:rPr kumimoji="0" lang="en-US" sz="2000" b="0" i="1" u="none" strike="noStrike" cap="none" normalizeH="0" baseline="0" smtClean="0">
                          <a:ln>
                            <a:noFill/>
                          </a:ln>
                          <a:solidFill>
                            <a:schemeClr val="tx1"/>
                          </a:solidFill>
                          <a:effectLst/>
                          <a:latin typeface="Arial" charset="0"/>
                        </a:rPr>
                        <a:t>x’</a:t>
                      </a:r>
                      <a:r>
                        <a:rPr kumimoji="0" lang="en-US" sz="2000" b="0" i="0" u="none" strike="noStrike" cap="none" normalizeH="0" baseline="0" smtClean="0">
                          <a:ln>
                            <a:noFill/>
                          </a:ln>
                          <a:solidFill>
                            <a:schemeClr val="tx1"/>
                          </a:solidFill>
                          <a:effectLst/>
                          <a:latin typeface="Arial" charset="0"/>
                        </a:rPr>
                        <a:t> + </a:t>
                      </a:r>
                      <a:r>
                        <a:rPr kumimoji="0" lang="en-US" sz="2000" b="0" i="1" u="none" strike="noStrike" cap="none" normalizeH="0" baseline="0" smtClean="0">
                          <a:ln>
                            <a:noFill/>
                          </a:ln>
                          <a:solidFill>
                            <a:schemeClr val="tx1"/>
                          </a:solidFill>
                          <a:effectLst/>
                          <a:latin typeface="Arial" charset="0"/>
                        </a:rPr>
                        <a:t>vt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Arial" charset="0"/>
                        </a:rPr>
                        <a:t>x’</a:t>
                      </a:r>
                      <a:r>
                        <a:rPr kumimoji="0" lang="en-US" sz="2000" b="0" i="0" u="none" strike="noStrike" cap="none" normalizeH="0" baseline="0" smtClean="0">
                          <a:ln>
                            <a:noFill/>
                          </a:ln>
                          <a:solidFill>
                            <a:schemeClr val="tx1"/>
                          </a:solidFill>
                          <a:effectLst/>
                          <a:latin typeface="Arial" charset="0"/>
                        </a:rPr>
                        <a:t> = </a:t>
                      </a:r>
                      <a:r>
                        <a:rPr kumimoji="0" lang="en-US" sz="2000" b="0" i="0" u="none" strike="noStrike" cap="none" normalizeH="0" baseline="0" smtClean="0">
                          <a:ln>
                            <a:noFill/>
                          </a:ln>
                          <a:solidFill>
                            <a:schemeClr val="tx1"/>
                          </a:solidFill>
                          <a:effectLst/>
                          <a:latin typeface="Arial" charset="0"/>
                          <a:sym typeface="Symbol" pitchFamily="18" charset="2"/>
                        </a:rPr>
                        <a:t></a:t>
                      </a:r>
                      <a:r>
                        <a:rPr kumimoji="0" lang="en-US" sz="2000" b="0" i="0" u="none" strike="noStrike" cap="none" normalizeH="0" baseline="0" smtClean="0">
                          <a:ln>
                            <a:noFill/>
                          </a:ln>
                          <a:solidFill>
                            <a:schemeClr val="tx1"/>
                          </a:solidFill>
                          <a:effectLst/>
                          <a:latin typeface="Arial" charset="0"/>
                        </a:rPr>
                        <a:t>(</a:t>
                      </a:r>
                      <a:r>
                        <a:rPr kumimoji="0" lang="en-US" sz="2000" b="0" i="1" u="none" strike="noStrike" cap="none" normalizeH="0" baseline="0" smtClean="0">
                          <a:ln>
                            <a:noFill/>
                          </a:ln>
                          <a:solidFill>
                            <a:schemeClr val="tx1"/>
                          </a:solidFill>
                          <a:effectLst/>
                          <a:latin typeface="Arial" charset="0"/>
                        </a:rPr>
                        <a:t>x</a:t>
                      </a:r>
                      <a:r>
                        <a:rPr kumimoji="0" lang="en-US" sz="2000" b="0" i="0" u="none" strike="noStrike" cap="none" normalizeH="0" baseline="0" smtClean="0">
                          <a:ln>
                            <a:noFill/>
                          </a:ln>
                          <a:solidFill>
                            <a:schemeClr val="tx1"/>
                          </a:solidFill>
                          <a:effectLst/>
                          <a:latin typeface="Arial" charset="0"/>
                        </a:rPr>
                        <a:t> – </a:t>
                      </a:r>
                      <a:r>
                        <a:rPr kumimoji="0" lang="en-US" sz="2000" b="0" i="1" u="none" strike="noStrike" cap="none" normalizeH="0" baseline="0" smtClean="0">
                          <a:ln>
                            <a:noFill/>
                          </a:ln>
                          <a:solidFill>
                            <a:schemeClr val="tx1"/>
                          </a:solidFill>
                          <a:effectLst/>
                          <a:latin typeface="Arial" charset="0"/>
                        </a:rPr>
                        <a:t>vt</a:t>
                      </a:r>
                      <a:r>
                        <a:rPr kumimoji="0" lang="en-US" sz="2000" b="0" i="0" u="none" strike="noStrike" cap="none" normalizeH="0" baseline="0" smtClean="0">
                          <a:ln>
                            <a:noFill/>
                          </a:ln>
                          <a:solidFill>
                            <a:schemeClr val="tx1"/>
                          </a:solidFill>
                          <a:effectLst/>
                          <a:latin typeface="Arial" charset="0"/>
                        </a:rPr>
                        <a:t>)</a:t>
                      </a:r>
                      <a:endParaRPr kumimoji="0" lang="en-US" sz="2000" b="0" i="1" u="none" strike="noStrike" cap="none" normalizeH="0" baseline="0" smtClean="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charset="0"/>
                        </a:rPr>
                        <a:t>x</a:t>
                      </a:r>
                      <a:r>
                        <a:rPr kumimoji="0" lang="en-US" sz="2000" b="0" i="0" u="none" strike="noStrike" cap="none" normalizeH="0" baseline="0" dirty="0" smtClean="0">
                          <a:ln>
                            <a:noFill/>
                          </a:ln>
                          <a:solidFill>
                            <a:schemeClr val="tx1"/>
                          </a:solidFill>
                          <a:effectLst/>
                          <a:latin typeface="Arial" charset="0"/>
                        </a:rPr>
                        <a:t> = </a:t>
                      </a:r>
                      <a:r>
                        <a:rPr kumimoji="0" lang="en-US" sz="2000" b="0" i="0" u="none" strike="noStrike" cap="none" normalizeH="0" baseline="0" dirty="0" smtClean="0">
                          <a:ln>
                            <a:noFill/>
                          </a:ln>
                          <a:solidFill>
                            <a:schemeClr val="tx1"/>
                          </a:solidFill>
                          <a:effectLst/>
                          <a:latin typeface="Arial" charset="0"/>
                          <a:sym typeface="Symbol" pitchFamily="18" charset="2"/>
                        </a:rPr>
                        <a:t></a:t>
                      </a:r>
                      <a:r>
                        <a:rPr kumimoji="0" lang="en-US" sz="2000" b="0" i="0" u="none" strike="noStrike" cap="none" normalizeH="0" baseline="0" dirty="0" smtClean="0">
                          <a:ln>
                            <a:noFill/>
                          </a:ln>
                          <a:solidFill>
                            <a:schemeClr val="tx1"/>
                          </a:solidFill>
                          <a:effectLst/>
                          <a:latin typeface="Arial" charset="0"/>
                        </a:rPr>
                        <a:t>(</a:t>
                      </a:r>
                      <a:r>
                        <a:rPr kumimoji="0" lang="en-US" sz="2000" b="0" i="1" u="none" strike="noStrike" cap="none" normalizeH="0" baseline="0" dirty="0" smtClean="0">
                          <a:ln>
                            <a:noFill/>
                          </a:ln>
                          <a:solidFill>
                            <a:schemeClr val="tx1"/>
                          </a:solidFill>
                          <a:effectLst/>
                          <a:latin typeface="Arial" charset="0"/>
                        </a:rPr>
                        <a:t>x’</a:t>
                      </a:r>
                      <a:r>
                        <a:rPr kumimoji="0" lang="en-US" sz="2000" b="0" i="0" u="none" strike="noStrike" cap="none" normalizeH="0" baseline="0" dirty="0" smtClean="0">
                          <a:ln>
                            <a:noFill/>
                          </a:ln>
                          <a:solidFill>
                            <a:schemeClr val="tx1"/>
                          </a:solidFill>
                          <a:effectLst/>
                          <a:latin typeface="Arial" charset="0"/>
                        </a:rPr>
                        <a:t> + </a:t>
                      </a:r>
                      <a:r>
                        <a:rPr kumimoji="0" lang="en-US" sz="2000" b="0" i="1" u="none" strike="noStrike" cap="none" normalizeH="0" baseline="0" dirty="0" err="1" smtClean="0">
                          <a:ln>
                            <a:noFill/>
                          </a:ln>
                          <a:solidFill>
                            <a:schemeClr val="tx1"/>
                          </a:solidFill>
                          <a:effectLst/>
                          <a:latin typeface="Arial" charset="0"/>
                        </a:rPr>
                        <a:t>vt</a:t>
                      </a:r>
                      <a:r>
                        <a:rPr kumimoji="0" lang="en-US" sz="2000" b="0" i="1" u="none" strike="noStrike" cap="none" normalizeH="0" baseline="0" dirty="0" smtClean="0">
                          <a:ln>
                            <a:noFill/>
                          </a:ln>
                          <a:solidFill>
                            <a:schemeClr val="tx1"/>
                          </a:solidFill>
                          <a:effectLst/>
                          <a:latin typeface="Arial" charset="0"/>
                        </a:rPr>
                        <a:t>’</a:t>
                      </a:r>
                      <a:r>
                        <a:rPr kumimoji="0" lang="en-US" sz="2000" b="0" i="0" u="none" strike="noStrike" cap="none" normalizeH="0" baseline="0" dirty="0" smtClean="0">
                          <a:ln>
                            <a:noFill/>
                          </a:ln>
                          <a:solidFill>
                            <a:schemeClr val="tx1"/>
                          </a:solidFill>
                          <a:effectLst/>
                          <a:latin typeface="Arial" charset="0"/>
                        </a:rPr>
                        <a:t>)</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997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Arial" charset="0"/>
                        </a:rPr>
                        <a:t>y’</a:t>
                      </a:r>
                      <a:r>
                        <a:rPr kumimoji="0" lang="en-US" sz="2000" b="0" i="0" u="none" strike="noStrike" cap="none" normalizeH="0" baseline="0" smtClean="0">
                          <a:ln>
                            <a:noFill/>
                          </a:ln>
                          <a:solidFill>
                            <a:schemeClr val="tx1"/>
                          </a:solidFill>
                          <a:effectLst/>
                          <a:latin typeface="Arial" charset="0"/>
                        </a:rPr>
                        <a:t> = </a:t>
                      </a:r>
                      <a:r>
                        <a:rPr kumimoji="0" lang="en-US" sz="2000" b="0" i="1" u="none" strike="noStrike" cap="none" normalizeH="0" baseline="0" smtClean="0">
                          <a:ln>
                            <a:noFill/>
                          </a:ln>
                          <a:solidFill>
                            <a:schemeClr val="tx1"/>
                          </a:solidFill>
                          <a:effectLst/>
                          <a:latin typeface="Arial" charset="0"/>
                        </a:rPr>
                        <a:t>y</a:t>
                      </a:r>
                      <a:endParaRPr kumimoji="0" lang="en-US" sz="2000" b="0" i="0" u="none" strike="noStrike" cap="none" normalizeH="0" baseline="-25000" smtClean="0">
                        <a:ln>
                          <a:noFill/>
                        </a:ln>
                        <a:solidFill>
                          <a:schemeClr val="tx1"/>
                        </a:solidFill>
                        <a:effectLst/>
                        <a:latin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Arial" charset="0"/>
                        </a:rPr>
                        <a:t>y</a:t>
                      </a:r>
                      <a:r>
                        <a:rPr kumimoji="0" lang="en-US" sz="2000" b="0" i="0" u="none" strike="noStrike" cap="none" normalizeH="0" baseline="0" smtClean="0">
                          <a:ln>
                            <a:noFill/>
                          </a:ln>
                          <a:solidFill>
                            <a:schemeClr val="tx1"/>
                          </a:solidFill>
                          <a:effectLst/>
                          <a:latin typeface="Arial" charset="0"/>
                        </a:rPr>
                        <a:t> = </a:t>
                      </a:r>
                      <a:r>
                        <a:rPr kumimoji="0" lang="en-US" sz="2000" b="0" i="1" u="none" strike="noStrike" cap="none" normalizeH="0" baseline="0" smtClean="0">
                          <a:ln>
                            <a:noFill/>
                          </a:ln>
                          <a:solidFill>
                            <a:schemeClr val="tx1"/>
                          </a:solidFill>
                          <a:effectLst/>
                          <a:latin typeface="Arial" charset="0"/>
                        </a:rPr>
                        <a:t>y’</a:t>
                      </a:r>
                      <a:endParaRPr kumimoji="0" lang="en-US" sz="2000" b="0" i="0" u="none" strike="noStrike" cap="none" normalizeH="0" baseline="-25000" smtClean="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Arial" charset="0"/>
                        </a:rPr>
                        <a:t>y’</a:t>
                      </a:r>
                      <a:r>
                        <a:rPr kumimoji="0" lang="en-US" sz="2000" b="0" i="0" u="none" strike="noStrike" cap="none" normalizeH="0" baseline="0" smtClean="0">
                          <a:ln>
                            <a:noFill/>
                          </a:ln>
                          <a:solidFill>
                            <a:schemeClr val="tx1"/>
                          </a:solidFill>
                          <a:effectLst/>
                          <a:latin typeface="Arial" charset="0"/>
                        </a:rPr>
                        <a:t> = </a:t>
                      </a:r>
                      <a:r>
                        <a:rPr kumimoji="0" lang="en-US" sz="2000" b="0" i="1" u="none" strike="noStrike" cap="none" normalizeH="0" baseline="0" smtClean="0">
                          <a:ln>
                            <a:noFill/>
                          </a:ln>
                          <a:solidFill>
                            <a:schemeClr val="tx1"/>
                          </a:solidFill>
                          <a:effectLst/>
                          <a:latin typeface="Arial" charset="0"/>
                        </a:rPr>
                        <a:t>y</a:t>
                      </a:r>
                      <a:endParaRPr kumimoji="0" lang="en-US" sz="2000" b="0" i="0" u="none" strike="noStrike" cap="none" normalizeH="0" baseline="-25000" smtClean="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Arial" charset="0"/>
                        </a:rPr>
                        <a:t>y</a:t>
                      </a:r>
                      <a:r>
                        <a:rPr kumimoji="0" lang="en-US" sz="2000" b="0" i="0" u="none" strike="noStrike" cap="none" normalizeH="0" baseline="0" smtClean="0">
                          <a:ln>
                            <a:noFill/>
                          </a:ln>
                          <a:solidFill>
                            <a:schemeClr val="tx1"/>
                          </a:solidFill>
                          <a:effectLst/>
                          <a:latin typeface="Arial" charset="0"/>
                        </a:rPr>
                        <a:t> = </a:t>
                      </a:r>
                      <a:r>
                        <a:rPr kumimoji="0" lang="en-US" sz="2000" b="0" i="1" u="none" strike="noStrike" cap="none" normalizeH="0" baseline="0" smtClean="0">
                          <a:ln>
                            <a:noFill/>
                          </a:ln>
                          <a:solidFill>
                            <a:schemeClr val="tx1"/>
                          </a:solidFill>
                          <a:effectLst/>
                          <a:latin typeface="Arial" charset="0"/>
                        </a:rPr>
                        <a:t>y’</a:t>
                      </a:r>
                      <a:endParaRPr kumimoji="0" lang="en-US" sz="2000" b="0" i="0" u="none" strike="noStrike" cap="none" normalizeH="0" baseline="-25000" smtClean="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50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Arial" charset="0"/>
                        </a:rPr>
                        <a:t>z’</a:t>
                      </a:r>
                      <a:r>
                        <a:rPr kumimoji="0" lang="en-US" sz="2000" b="0" i="0" u="none" strike="noStrike" cap="none" normalizeH="0" baseline="0" smtClean="0">
                          <a:ln>
                            <a:noFill/>
                          </a:ln>
                          <a:solidFill>
                            <a:schemeClr val="tx1"/>
                          </a:solidFill>
                          <a:effectLst/>
                          <a:latin typeface="Arial" charset="0"/>
                        </a:rPr>
                        <a:t> = </a:t>
                      </a:r>
                      <a:r>
                        <a:rPr kumimoji="0" lang="en-US" sz="2000" b="0" i="1" u="none" strike="noStrike" cap="none" normalizeH="0" baseline="0" smtClean="0">
                          <a:ln>
                            <a:noFill/>
                          </a:ln>
                          <a:solidFill>
                            <a:schemeClr val="tx1"/>
                          </a:solidFill>
                          <a:effectLst/>
                          <a:latin typeface="Arial" charset="0"/>
                        </a:rPr>
                        <a:t>z</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Arial" charset="0"/>
                        </a:rPr>
                        <a:t>z</a:t>
                      </a:r>
                      <a:r>
                        <a:rPr kumimoji="0" lang="en-US" sz="2000" b="0" i="0" u="none" strike="noStrike" cap="none" normalizeH="0" baseline="0" smtClean="0">
                          <a:ln>
                            <a:noFill/>
                          </a:ln>
                          <a:solidFill>
                            <a:schemeClr val="tx1"/>
                          </a:solidFill>
                          <a:effectLst/>
                          <a:latin typeface="Arial" charset="0"/>
                        </a:rPr>
                        <a:t> = </a:t>
                      </a:r>
                      <a:r>
                        <a:rPr kumimoji="0" lang="en-US" sz="2000" b="0" i="1" u="none" strike="noStrike" cap="none" normalizeH="0" baseline="0" smtClean="0">
                          <a:ln>
                            <a:noFill/>
                          </a:ln>
                          <a:solidFill>
                            <a:schemeClr val="tx1"/>
                          </a:solidFill>
                          <a:effectLst/>
                          <a:latin typeface="Arial" charset="0"/>
                        </a:rPr>
                        <a:t>z’</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Arial" charset="0"/>
                        </a:rPr>
                        <a:t>z’</a:t>
                      </a:r>
                      <a:r>
                        <a:rPr kumimoji="0" lang="en-US" sz="2000" b="0" i="0" u="none" strike="noStrike" cap="none" normalizeH="0" baseline="0" smtClean="0">
                          <a:ln>
                            <a:noFill/>
                          </a:ln>
                          <a:solidFill>
                            <a:schemeClr val="tx1"/>
                          </a:solidFill>
                          <a:effectLst/>
                          <a:latin typeface="Arial" charset="0"/>
                        </a:rPr>
                        <a:t> = </a:t>
                      </a:r>
                      <a:r>
                        <a:rPr kumimoji="0" lang="en-US" sz="2000" b="0" i="1" u="none" strike="noStrike" cap="none" normalizeH="0" baseline="0" smtClean="0">
                          <a:ln>
                            <a:noFill/>
                          </a:ln>
                          <a:solidFill>
                            <a:schemeClr val="tx1"/>
                          </a:solidFill>
                          <a:effectLst/>
                          <a:latin typeface="Arial" charset="0"/>
                        </a:rPr>
                        <a:t>z</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charset="0"/>
                        </a:rPr>
                        <a:t>z</a:t>
                      </a:r>
                      <a:r>
                        <a:rPr kumimoji="0" lang="en-US" sz="2000" b="0" i="0" u="none" strike="noStrike" cap="none" normalizeH="0" baseline="0" dirty="0" smtClean="0">
                          <a:ln>
                            <a:noFill/>
                          </a:ln>
                          <a:solidFill>
                            <a:schemeClr val="tx1"/>
                          </a:solidFill>
                          <a:effectLst/>
                          <a:latin typeface="Arial" charset="0"/>
                        </a:rPr>
                        <a:t> = </a:t>
                      </a:r>
                      <a:r>
                        <a:rPr kumimoji="0" lang="en-US" sz="2000" b="0" i="1" u="none" strike="noStrike" cap="none" normalizeH="0" baseline="0" dirty="0" smtClean="0">
                          <a:ln>
                            <a:noFill/>
                          </a:ln>
                          <a:solidFill>
                            <a:schemeClr val="tx1"/>
                          </a:solidFill>
                          <a:effectLst/>
                          <a:latin typeface="Arial" charset="0"/>
                        </a:rPr>
                        <a:t>z’</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50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Arial" charset="0"/>
                        </a:rPr>
                        <a:t>t</a:t>
                      </a:r>
                      <a:r>
                        <a:rPr kumimoji="0" lang="en-US" sz="2000" b="0" i="0" u="none" strike="noStrike" cap="none" normalizeH="0" baseline="0" smtClean="0">
                          <a:ln>
                            <a:noFill/>
                          </a:ln>
                          <a:solidFill>
                            <a:schemeClr val="tx1"/>
                          </a:solidFill>
                          <a:effectLst/>
                          <a:latin typeface="Arial" charset="0"/>
                        </a:rPr>
                        <a:t>’ </a:t>
                      </a:r>
                      <a:r>
                        <a:rPr kumimoji="0" lang="en-US" sz="2000" b="0" i="1" u="none" strike="noStrike" cap="none" normalizeH="0" baseline="0" smtClean="0">
                          <a:ln>
                            <a:noFill/>
                          </a:ln>
                          <a:solidFill>
                            <a:schemeClr val="tx1"/>
                          </a:solidFill>
                          <a:effectLst/>
                          <a:latin typeface="Arial" charset="0"/>
                        </a:rPr>
                        <a:t>= t</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Arial" charset="0"/>
                        </a:rPr>
                        <a:t>t</a:t>
                      </a:r>
                      <a:r>
                        <a:rPr kumimoji="0" lang="en-US" sz="2000" b="0" i="0" u="none" strike="noStrike" cap="none" normalizeH="0" baseline="0" smtClean="0">
                          <a:ln>
                            <a:noFill/>
                          </a:ln>
                          <a:solidFill>
                            <a:schemeClr val="tx1"/>
                          </a:solidFill>
                          <a:effectLst/>
                          <a:latin typeface="Arial" charset="0"/>
                        </a:rPr>
                        <a:t> </a:t>
                      </a:r>
                      <a:r>
                        <a:rPr kumimoji="0" lang="en-US" sz="2000" b="0" i="1" u="none" strike="noStrike" cap="none" normalizeH="0" baseline="0" smtClean="0">
                          <a:ln>
                            <a:noFill/>
                          </a:ln>
                          <a:solidFill>
                            <a:schemeClr val="tx1"/>
                          </a:solidFill>
                          <a:effectLst/>
                          <a:latin typeface="Arial" charset="0"/>
                        </a:rPr>
                        <a:t>= 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Arial" charset="0"/>
                        </a:rPr>
                        <a:t>t’</a:t>
                      </a:r>
                      <a:r>
                        <a:rPr kumimoji="0" lang="en-US" sz="2000" b="0" i="0" u="none" strike="noStrike" cap="none" normalizeH="0" baseline="0" smtClean="0">
                          <a:ln>
                            <a:noFill/>
                          </a:ln>
                          <a:solidFill>
                            <a:schemeClr val="tx1"/>
                          </a:solidFill>
                          <a:effectLst/>
                          <a:latin typeface="Arial" charset="0"/>
                        </a:rPr>
                        <a:t> = </a:t>
                      </a:r>
                      <a:r>
                        <a:rPr kumimoji="0" lang="en-US" sz="2000" b="0" i="0" u="none" strike="noStrike" cap="none" normalizeH="0" baseline="0" smtClean="0">
                          <a:ln>
                            <a:noFill/>
                          </a:ln>
                          <a:solidFill>
                            <a:schemeClr val="tx1"/>
                          </a:solidFill>
                          <a:effectLst/>
                          <a:latin typeface="Arial" charset="0"/>
                          <a:sym typeface="Symbol" pitchFamily="18" charset="2"/>
                        </a:rPr>
                        <a:t></a:t>
                      </a:r>
                      <a:r>
                        <a:rPr kumimoji="0" lang="en-US" sz="2000" b="0" i="0" u="none" strike="noStrike" cap="none" normalizeH="0" baseline="0" smtClean="0">
                          <a:ln>
                            <a:noFill/>
                          </a:ln>
                          <a:solidFill>
                            <a:schemeClr val="tx1"/>
                          </a:solidFill>
                          <a:effectLst/>
                          <a:latin typeface="Arial" charset="0"/>
                        </a:rPr>
                        <a:t>(</a:t>
                      </a:r>
                      <a:r>
                        <a:rPr kumimoji="0" lang="en-US" sz="2000" b="0" i="1" u="none" strike="noStrike" cap="none" normalizeH="0" baseline="0" smtClean="0">
                          <a:ln>
                            <a:noFill/>
                          </a:ln>
                          <a:solidFill>
                            <a:schemeClr val="tx1"/>
                          </a:solidFill>
                          <a:effectLst/>
                          <a:latin typeface="Arial" charset="0"/>
                        </a:rPr>
                        <a:t>t</a:t>
                      </a:r>
                      <a:r>
                        <a:rPr kumimoji="0" lang="en-US" sz="2000" b="0" i="0" u="none" strike="noStrike" cap="none" normalizeH="0" baseline="0" smtClean="0">
                          <a:ln>
                            <a:noFill/>
                          </a:ln>
                          <a:solidFill>
                            <a:schemeClr val="tx1"/>
                          </a:solidFill>
                          <a:effectLst/>
                          <a:latin typeface="Arial" charset="0"/>
                        </a:rPr>
                        <a:t> – </a:t>
                      </a:r>
                      <a:r>
                        <a:rPr kumimoji="0" lang="en-US" sz="2000" b="0" i="1" u="none" strike="noStrike" cap="none" normalizeH="0" baseline="0" smtClean="0">
                          <a:ln>
                            <a:noFill/>
                          </a:ln>
                          <a:solidFill>
                            <a:schemeClr val="tx1"/>
                          </a:solidFill>
                          <a:effectLst/>
                          <a:latin typeface="Arial" charset="0"/>
                        </a:rPr>
                        <a:t>vx / c</a:t>
                      </a:r>
                      <a:r>
                        <a:rPr kumimoji="0" lang="en-US" sz="2000" b="0" i="0" u="none" strike="noStrike" cap="none" normalizeH="0" baseline="30000" smtClean="0">
                          <a:ln>
                            <a:noFill/>
                          </a:ln>
                          <a:solidFill>
                            <a:schemeClr val="tx1"/>
                          </a:solidFill>
                          <a:effectLst/>
                          <a:latin typeface="Arial" charset="0"/>
                        </a:rPr>
                        <a:t>2</a:t>
                      </a:r>
                      <a:r>
                        <a:rPr kumimoji="0" lang="en-US" sz="2000" b="0" i="0" u="none" strike="noStrike" cap="none" normalizeH="0" baseline="0" smtClean="0">
                          <a:ln>
                            <a:noFill/>
                          </a:ln>
                          <a:solidFill>
                            <a:schemeClr val="tx1"/>
                          </a:solidFill>
                          <a:effectLst/>
                          <a:latin typeface="Arial" charset="0"/>
                        </a:rPr>
                        <a:t>)</a:t>
                      </a:r>
                      <a:endParaRPr kumimoji="0" lang="en-US" sz="2000" b="0" i="1" u="none" strike="noStrike" cap="none" normalizeH="0" baseline="0" smtClean="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charset="0"/>
                        </a:rPr>
                        <a:t>t</a:t>
                      </a:r>
                      <a:r>
                        <a:rPr kumimoji="0" lang="en-US" sz="2000" b="0" i="0" u="none" strike="noStrike" cap="none" normalizeH="0" baseline="0" dirty="0" smtClean="0">
                          <a:ln>
                            <a:noFill/>
                          </a:ln>
                          <a:solidFill>
                            <a:schemeClr val="tx1"/>
                          </a:solidFill>
                          <a:effectLst/>
                          <a:latin typeface="Arial" charset="0"/>
                        </a:rPr>
                        <a:t> = </a:t>
                      </a:r>
                      <a:r>
                        <a:rPr kumimoji="0" lang="en-US" sz="2000" b="0" i="0" u="none" strike="noStrike" cap="none" normalizeH="0" baseline="0" dirty="0" smtClean="0">
                          <a:ln>
                            <a:noFill/>
                          </a:ln>
                          <a:solidFill>
                            <a:schemeClr val="tx1"/>
                          </a:solidFill>
                          <a:effectLst/>
                          <a:latin typeface="Arial" charset="0"/>
                          <a:sym typeface="Symbol" pitchFamily="18" charset="2"/>
                        </a:rPr>
                        <a:t></a:t>
                      </a:r>
                      <a:r>
                        <a:rPr kumimoji="0" lang="en-US" sz="2000" b="0" i="0" u="none" strike="noStrike" cap="none" normalizeH="0" baseline="0" dirty="0" smtClean="0">
                          <a:ln>
                            <a:noFill/>
                          </a:ln>
                          <a:solidFill>
                            <a:schemeClr val="tx1"/>
                          </a:solidFill>
                          <a:effectLst/>
                          <a:latin typeface="Arial" charset="0"/>
                        </a:rPr>
                        <a:t>(</a:t>
                      </a:r>
                      <a:r>
                        <a:rPr kumimoji="0" lang="en-US" sz="2000" b="0" i="1" u="none" strike="noStrike" cap="none" normalizeH="0" baseline="0" dirty="0" smtClean="0">
                          <a:ln>
                            <a:noFill/>
                          </a:ln>
                          <a:solidFill>
                            <a:schemeClr val="tx1"/>
                          </a:solidFill>
                          <a:effectLst/>
                          <a:latin typeface="Arial" charset="0"/>
                        </a:rPr>
                        <a:t>t’</a:t>
                      </a:r>
                      <a:r>
                        <a:rPr kumimoji="0" lang="en-US" sz="2000" b="0" i="0" u="none" strike="noStrike" cap="none" normalizeH="0" baseline="0" dirty="0" smtClean="0">
                          <a:ln>
                            <a:noFill/>
                          </a:ln>
                          <a:solidFill>
                            <a:schemeClr val="tx1"/>
                          </a:solidFill>
                          <a:effectLst/>
                          <a:latin typeface="Arial" charset="0"/>
                        </a:rPr>
                        <a:t> + </a:t>
                      </a:r>
                      <a:r>
                        <a:rPr kumimoji="0" lang="en-US" sz="2000" b="0" i="1" u="none" strike="noStrike" cap="none" normalizeH="0" baseline="0" dirty="0" err="1" smtClean="0">
                          <a:ln>
                            <a:noFill/>
                          </a:ln>
                          <a:solidFill>
                            <a:schemeClr val="tx1"/>
                          </a:solidFill>
                          <a:effectLst/>
                          <a:latin typeface="Arial" charset="0"/>
                        </a:rPr>
                        <a:t>vx</a:t>
                      </a:r>
                      <a:r>
                        <a:rPr kumimoji="0" lang="en-US" sz="2000" b="0" i="1" u="none" strike="noStrike" cap="none" normalizeH="0" baseline="0" dirty="0" smtClean="0">
                          <a:ln>
                            <a:noFill/>
                          </a:ln>
                          <a:solidFill>
                            <a:schemeClr val="tx1"/>
                          </a:solidFill>
                          <a:effectLst/>
                          <a:latin typeface="Arial" charset="0"/>
                        </a:rPr>
                        <a:t>’ / c</a:t>
                      </a:r>
                      <a:r>
                        <a:rPr kumimoji="0" lang="en-US" sz="2000" b="0" i="0" u="none" strike="noStrike" cap="none" normalizeH="0" baseline="30000" dirty="0" smtClean="0">
                          <a:ln>
                            <a:noFill/>
                          </a:ln>
                          <a:solidFill>
                            <a:schemeClr val="tx1"/>
                          </a:solidFill>
                          <a:effectLst/>
                          <a:latin typeface="Arial" charset="0"/>
                        </a:rPr>
                        <a:t>2</a:t>
                      </a:r>
                      <a:r>
                        <a:rPr kumimoji="0" lang="en-US" sz="2000" b="0" i="0" u="none" strike="noStrike" cap="none" normalizeH="0" baseline="0" dirty="0" smtClean="0">
                          <a:ln>
                            <a:noFill/>
                          </a:ln>
                          <a:solidFill>
                            <a:schemeClr val="tx1"/>
                          </a:solidFill>
                          <a:effectLst/>
                          <a:latin typeface="Arial" charset="0"/>
                        </a:rPr>
                        <a:t>)</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4539" name="Rectangle 91"/>
          <p:cNvSpPr>
            <a:spLocks noChangeArrowheads="1"/>
          </p:cNvSpPr>
          <p:nvPr/>
        </p:nvSpPr>
        <p:spPr bwMode="auto">
          <a:xfrm>
            <a:off x="4222750" y="3798888"/>
            <a:ext cx="2130425" cy="1535112"/>
          </a:xfrm>
          <a:prstGeom prst="rect">
            <a:avLst/>
          </a:prstGeom>
          <a:solidFill>
            <a:srgbClr val="FF0000">
              <a:alpha val="30980"/>
            </a:srgbClr>
          </a:solidFill>
          <a:ln w="9525">
            <a:noFill/>
            <a:miter lim="800000"/>
            <a:headEnd/>
            <a:tailEnd/>
          </a:ln>
        </p:spPr>
        <p:txBody>
          <a:bodyPr wrap="none" anchor="ctr"/>
          <a:lstStyle/>
          <a:p>
            <a:endParaRPr lang="en-US" altLang="en-US"/>
          </a:p>
        </p:txBody>
      </p:sp>
      <p:sp>
        <p:nvSpPr>
          <p:cNvPr id="104540" name="Text Box 92"/>
          <p:cNvSpPr txBox="1">
            <a:spLocks noChangeArrowheads="1"/>
          </p:cNvSpPr>
          <p:nvPr/>
        </p:nvSpPr>
        <p:spPr bwMode="auto">
          <a:xfrm>
            <a:off x="5138738" y="5359400"/>
            <a:ext cx="2841625" cy="457200"/>
          </a:xfrm>
          <a:prstGeom prst="rect">
            <a:avLst/>
          </a:prstGeom>
          <a:noFill/>
          <a:ln w="9525">
            <a:noFill/>
            <a:miter lim="800000"/>
            <a:headEnd/>
            <a:tailEnd/>
          </a:ln>
        </p:spPr>
        <p:txBody>
          <a:bodyPr wrap="none">
            <a:spAutoFit/>
          </a:bodyPr>
          <a:lstStyle/>
          <a:p>
            <a:r>
              <a:rPr lang="en-US" altLang="en-US" dirty="0">
                <a:solidFill>
                  <a:srgbClr val="008080"/>
                </a:solidFill>
                <a:sym typeface="Symbol" pitchFamily="18" charset="2"/>
              </a:rPr>
              <a:t>  </a:t>
            </a:r>
            <a:r>
              <a:rPr lang="en-US" altLang="en-US" i="1" dirty="0">
                <a:solidFill>
                  <a:srgbClr val="008080"/>
                </a:solidFill>
              </a:rPr>
              <a:t>In data booklet…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45186">
                                            <p:txEl>
                                              <p:pRg st="0" end="0"/>
                                            </p:txEl>
                                          </p:spTgt>
                                        </p:tgtEl>
                                        <p:attrNameLst>
                                          <p:attrName>style.visibility</p:attrName>
                                        </p:attrNameLst>
                                      </p:cBhvr>
                                      <p:to>
                                        <p:strVal val="visible"/>
                                      </p:to>
                                    </p:set>
                                    <p:anim calcmode="lin" valueType="num">
                                      <p:cBhvr additive="base">
                                        <p:cTn id="7" dur="500" fill="hold"/>
                                        <p:tgtEl>
                                          <p:spTgt spid="12451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51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45186">
                                            <p:txEl>
                                              <p:pRg st="1" end="1"/>
                                            </p:txEl>
                                          </p:spTgt>
                                        </p:tgtEl>
                                        <p:attrNameLst>
                                          <p:attrName>style.visibility</p:attrName>
                                        </p:attrNameLst>
                                      </p:cBhvr>
                                      <p:to>
                                        <p:strVal val="visible"/>
                                      </p:to>
                                    </p:set>
                                    <p:anim calcmode="lin" valueType="num">
                                      <p:cBhvr additive="base">
                                        <p:cTn id="13" dur="500" fill="hold"/>
                                        <p:tgtEl>
                                          <p:spTgt spid="12451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451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104537"/>
                                        </p:tgtEl>
                                        <p:attrNameLst>
                                          <p:attrName>style.visibility</p:attrName>
                                        </p:attrNameLst>
                                      </p:cBhvr>
                                      <p:to>
                                        <p:strVal val="visible"/>
                                      </p:to>
                                    </p:set>
                                    <p:animEffect transition="in" filter="wipe(up)">
                                      <p:cBhvr>
                                        <p:cTn id="19" dur="500"/>
                                        <p:tgtEl>
                                          <p:spTgt spid="104537"/>
                                        </p:tgtEl>
                                      </p:cBhvr>
                                    </p:animEffect>
                                  </p:childTnLst>
                                  <p:subTnLst>
                                    <p:audio>
                                      <p:cMediaNode>
                                        <p:cTn display="0" masterRel="sameClick">
                                          <p:stCondLst>
                                            <p:cond evt="begin" delay="0">
                                              <p:tn val="17"/>
                                            </p:cond>
                                          </p:stCondLst>
                                          <p:endCondLst>
                                            <p:cond evt="onStopAudio" delay="0">
                                              <p:tgtEl>
                                                <p:sldTgt/>
                                              </p:tgtEl>
                                            </p:cond>
                                          </p:endCondLst>
                                        </p:cTn>
                                        <p:tgtEl>
                                          <p:sndTgt r:embed="rId5" name="camera.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2892">
                                            <p:txEl>
                                              <p:pRg st="1" end="1"/>
                                            </p:txEl>
                                          </p:spTgt>
                                        </p:tgtEl>
                                        <p:attrNameLst>
                                          <p:attrName>style.visibility</p:attrName>
                                        </p:attrNameLst>
                                      </p:cBhvr>
                                      <p:to>
                                        <p:strVal val="visible"/>
                                      </p:to>
                                    </p:set>
                                    <p:anim calcmode="lin" valueType="num">
                                      <p:cBhvr additive="base">
                                        <p:cTn id="24" dur="500" fill="hold"/>
                                        <p:tgtEl>
                                          <p:spTgt spid="122892">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289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104539"/>
                                        </p:tgtEl>
                                        <p:attrNameLst>
                                          <p:attrName>style.visibility</p:attrName>
                                        </p:attrNameLst>
                                      </p:cBhvr>
                                      <p:to>
                                        <p:strVal val="visible"/>
                                      </p:to>
                                    </p:set>
                                    <p:animEffect transition="in" filter="diamond(in)">
                                      <p:cBhvr>
                                        <p:cTn id="30" dur="2000"/>
                                        <p:tgtEl>
                                          <p:spTgt spid="104539"/>
                                        </p:tgtEl>
                                      </p:cBhvr>
                                    </p:animEffect>
                                  </p:childTnLst>
                                  <p:subTnLst>
                                    <p:audio>
                                      <p:cMediaNode>
                                        <p:cTn display="0" masterRel="sameClick">
                                          <p:stCondLst>
                                            <p:cond evt="begin" delay="0">
                                              <p:tn val="28"/>
                                            </p:cond>
                                          </p:stCondLst>
                                          <p:endCondLst>
                                            <p:cond evt="onStopAudio" delay="0">
                                              <p:tgtEl>
                                                <p:sldTgt/>
                                              </p:tgtEl>
                                            </p:cond>
                                          </p:endCondLst>
                                        </p:cTn>
                                        <p:tgtEl>
                                          <p:sndTgt r:embed="rId6" name="drumroll.wav"/>
                                        </p:tgtEl>
                                      </p:cMediaNode>
                                    </p:audio>
                                  </p:subTnLst>
                                </p:cTn>
                              </p:par>
                              <p:par>
                                <p:cTn id="31" presetID="2" presetClass="entr" presetSubtype="2" fill="hold" grpId="0" nodeType="withEffect">
                                  <p:stCondLst>
                                    <p:cond delay="0"/>
                                  </p:stCondLst>
                                  <p:childTnLst>
                                    <p:set>
                                      <p:cBhvr>
                                        <p:cTn id="32" dur="1" fill="hold">
                                          <p:stCondLst>
                                            <p:cond delay="0"/>
                                          </p:stCondLst>
                                        </p:cTn>
                                        <p:tgtEl>
                                          <p:spTgt spid="104540"/>
                                        </p:tgtEl>
                                        <p:attrNameLst>
                                          <p:attrName>style.visibility</p:attrName>
                                        </p:attrNameLst>
                                      </p:cBhvr>
                                      <p:to>
                                        <p:strVal val="visible"/>
                                      </p:to>
                                    </p:set>
                                    <p:anim calcmode="lin" valueType="num">
                                      <p:cBhvr additive="base">
                                        <p:cTn id="33" dur="500" fill="hold"/>
                                        <p:tgtEl>
                                          <p:spTgt spid="104540"/>
                                        </p:tgtEl>
                                        <p:attrNameLst>
                                          <p:attrName>ppt_x</p:attrName>
                                        </p:attrNameLst>
                                      </p:cBhvr>
                                      <p:tavLst>
                                        <p:tav tm="0">
                                          <p:val>
                                            <p:strVal val="1+#ppt_w/2"/>
                                          </p:val>
                                        </p:tav>
                                        <p:tav tm="100000">
                                          <p:val>
                                            <p:strVal val="#ppt_x"/>
                                          </p:val>
                                        </p:tav>
                                      </p:tavLst>
                                    </p:anim>
                                    <p:anim calcmode="lin" valueType="num">
                                      <p:cBhvr additive="base">
                                        <p:cTn id="34" dur="500" fill="hold"/>
                                        <p:tgtEl>
                                          <p:spTgt spid="104540"/>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22892">
                                            <p:txEl>
                                              <p:pRg st="2" end="2"/>
                                            </p:txEl>
                                          </p:spTgt>
                                        </p:tgtEl>
                                        <p:attrNameLst>
                                          <p:attrName>style.visibility</p:attrName>
                                        </p:attrNameLst>
                                      </p:cBhvr>
                                      <p:to>
                                        <p:strVal val="visible"/>
                                      </p:to>
                                    </p:set>
                                    <p:anim calcmode="lin" valueType="num">
                                      <p:cBhvr additive="base">
                                        <p:cTn id="39" dur="500" fill="hold"/>
                                        <p:tgtEl>
                                          <p:spTgt spid="122892">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289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539" grpId="0" animBg="1"/>
      <p:bldP spid="10454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685800" y="1338263"/>
            <a:ext cx="7772400" cy="1355725"/>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The Lorentz transformations</a:t>
            </a:r>
            <a:endParaRPr lang="en-US" altLang="en-US">
              <a:solidFill>
                <a:srgbClr val="000000"/>
              </a:solidFill>
              <a:cs typeface="Times New Roman" pitchFamily="18" charset="0"/>
              <a:sym typeface="Symbol" pitchFamily="18" charset="2"/>
            </a:endParaRPr>
          </a:p>
        </p:txBody>
      </p:sp>
      <p:sp>
        <p:nvSpPr>
          <p:cNvPr id="47107"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grpSp>
        <p:nvGrpSpPr>
          <p:cNvPr id="2" name="Group 49"/>
          <p:cNvGrpSpPr>
            <a:grpSpLocks/>
          </p:cNvGrpSpPr>
          <p:nvPr/>
        </p:nvGrpSpPr>
        <p:grpSpPr bwMode="auto">
          <a:xfrm>
            <a:off x="882650" y="1760538"/>
            <a:ext cx="7370763" cy="873125"/>
            <a:chOff x="556" y="1109"/>
            <a:chExt cx="4643" cy="550"/>
          </a:xfrm>
        </p:grpSpPr>
        <p:sp>
          <p:nvSpPr>
            <p:cNvPr id="47111" name="Text Box 30"/>
            <p:cNvSpPr txBox="1">
              <a:spLocks noChangeArrowheads="1"/>
            </p:cNvSpPr>
            <p:nvPr/>
          </p:nvSpPr>
          <p:spPr bwMode="auto">
            <a:xfrm>
              <a:off x="3513" y="1140"/>
              <a:ext cx="1683" cy="51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Lorentz transformations</a:t>
              </a:r>
            </a:p>
          </p:txBody>
        </p:sp>
        <p:sp>
          <p:nvSpPr>
            <p:cNvPr id="47112" name="Rectangle 31"/>
            <p:cNvSpPr>
              <a:spLocks noChangeArrowheads="1"/>
            </p:cNvSpPr>
            <p:nvPr/>
          </p:nvSpPr>
          <p:spPr bwMode="auto">
            <a:xfrm>
              <a:off x="556" y="1142"/>
              <a:ext cx="4643" cy="517"/>
            </a:xfrm>
            <a:prstGeom prst="rect">
              <a:avLst/>
            </a:prstGeom>
            <a:noFill/>
            <a:ln w="12700">
              <a:solidFill>
                <a:schemeClr val="tx1"/>
              </a:solidFill>
              <a:miter lim="800000"/>
              <a:headEnd/>
              <a:tailEnd/>
            </a:ln>
          </p:spPr>
          <p:txBody>
            <a:bodyPr wrap="none" anchor="ctr"/>
            <a:lstStyle/>
            <a:p>
              <a:endParaRPr lang="en-US" altLang="en-US"/>
            </a:p>
          </p:txBody>
        </p:sp>
        <p:sp>
          <p:nvSpPr>
            <p:cNvPr id="47113" name="Rectangle 32"/>
            <p:cNvSpPr>
              <a:spLocks noChangeArrowheads="1"/>
            </p:cNvSpPr>
            <p:nvPr/>
          </p:nvSpPr>
          <p:spPr bwMode="auto">
            <a:xfrm>
              <a:off x="658" y="1109"/>
              <a:ext cx="2926" cy="528"/>
            </a:xfrm>
            <a:prstGeom prst="rect">
              <a:avLst/>
            </a:prstGeom>
            <a:noFill/>
            <a:ln w="9525">
              <a:noFill/>
              <a:miter lim="800000"/>
              <a:headEnd/>
              <a:tailEnd/>
            </a:ln>
          </p:spPr>
          <p:txBody>
            <a:bodyPr/>
            <a:lstStyle/>
            <a:p>
              <a:pPr eaLnBrk="0" hangingPunct="0">
                <a:spcBef>
                  <a:spcPct val="5000"/>
                </a:spcBef>
              </a:pPr>
              <a:r>
                <a:rPr lang="en-US" altLang="en-US" i="1"/>
                <a:t>x’</a:t>
              </a:r>
              <a:r>
                <a:rPr lang="en-US" altLang="en-US"/>
                <a:t> = </a:t>
              </a:r>
              <a:r>
                <a:rPr lang="en-US" altLang="en-US">
                  <a:sym typeface="Symbol" pitchFamily="18" charset="2"/>
                </a:rPr>
                <a:t></a:t>
              </a:r>
              <a:r>
                <a:rPr lang="en-US" altLang="en-US"/>
                <a:t>(</a:t>
              </a:r>
              <a:r>
                <a:rPr lang="en-US" altLang="en-US" i="1"/>
                <a:t>x</a:t>
              </a:r>
              <a:r>
                <a:rPr lang="en-US" altLang="en-US"/>
                <a:t> – </a:t>
              </a:r>
              <a:r>
                <a:rPr lang="en-US" altLang="en-US" i="1"/>
                <a:t>vt</a:t>
              </a:r>
              <a:r>
                <a:rPr lang="en-US" altLang="en-US"/>
                <a:t>) </a:t>
              </a:r>
            </a:p>
            <a:p>
              <a:pPr eaLnBrk="0" hangingPunct="0">
                <a:spcBef>
                  <a:spcPct val="5000"/>
                </a:spcBef>
              </a:pPr>
              <a:r>
                <a:rPr lang="en-US" altLang="en-US" i="1" baseline="-25000"/>
                <a:t> </a:t>
              </a:r>
              <a:r>
                <a:rPr lang="en-US" altLang="en-US" i="1"/>
                <a:t>t’</a:t>
              </a:r>
              <a:r>
                <a:rPr lang="en-US" altLang="en-US"/>
                <a:t> = </a:t>
              </a:r>
              <a:r>
                <a:rPr lang="en-US" altLang="en-US">
                  <a:sym typeface="Symbol" pitchFamily="18" charset="2"/>
                </a:rPr>
                <a:t></a:t>
              </a:r>
              <a:r>
                <a:rPr lang="en-US" altLang="en-US"/>
                <a:t>(</a:t>
              </a:r>
              <a:r>
                <a:rPr lang="en-US" altLang="en-US" i="1"/>
                <a:t>t</a:t>
              </a:r>
              <a:r>
                <a:rPr lang="en-US" altLang="en-US"/>
                <a:t> – </a:t>
              </a:r>
              <a:r>
                <a:rPr lang="en-US" altLang="en-US" i="1"/>
                <a:t>vx / c</a:t>
              </a:r>
              <a:r>
                <a:rPr lang="en-US" altLang="en-US" baseline="30000"/>
                <a:t>2</a:t>
              </a:r>
              <a:r>
                <a:rPr lang="en-US" altLang="en-US"/>
                <a:t>)</a:t>
              </a:r>
            </a:p>
          </p:txBody>
        </p:sp>
      </p:grpSp>
      <p:sp>
        <p:nvSpPr>
          <p:cNvPr id="77838" name="Rectangle 14"/>
          <p:cNvSpPr>
            <a:spLocks noChangeArrowheads="1"/>
          </p:cNvSpPr>
          <p:nvPr/>
        </p:nvSpPr>
        <p:spPr bwMode="auto">
          <a:xfrm>
            <a:off x="674688" y="2668588"/>
            <a:ext cx="7772400" cy="3960812"/>
          </a:xfrm>
          <a:prstGeom prst="rect">
            <a:avLst/>
          </a:prstGeom>
          <a:solidFill>
            <a:srgbClr val="FFFFCC"/>
          </a:solidFill>
          <a:ln w="9525">
            <a:noFill/>
            <a:miter lim="800000"/>
            <a:headEnd/>
            <a:tailEnd/>
          </a:ln>
        </p:spPr>
        <p:txBody>
          <a:bodyPr/>
          <a:lstStyle/>
          <a:p>
            <a:pPr eaLnBrk="0" hangingPunct="0">
              <a:spcBef>
                <a:spcPct val="20000"/>
              </a:spcBef>
            </a:pPr>
            <a:r>
              <a:rPr lang="en-US" altLang="en-US">
                <a:sym typeface="Symbol" pitchFamily="18" charset="2"/>
              </a:rPr>
              <a:t>EXAMPLE: </a:t>
            </a:r>
            <a:r>
              <a:rPr lang="en-US" altLang="en-US">
                <a:solidFill>
                  <a:srgbClr val="000000"/>
                </a:solidFill>
                <a:cs typeface="Times New Roman" pitchFamily="18" charset="0"/>
              </a:rPr>
              <a:t>Show that </a:t>
            </a:r>
            <a:r>
              <a:rPr lang="en-US" altLang="en-US">
                <a:solidFill>
                  <a:srgbClr val="000000"/>
                </a:solidFill>
                <a:cs typeface="Times New Roman" pitchFamily="18" charset="0"/>
                <a:sym typeface="Symbol" pitchFamily="18" charset="2"/>
              </a:rPr>
              <a:t></a:t>
            </a:r>
            <a:r>
              <a:rPr lang="en-US" altLang="en-US" i="1"/>
              <a:t>x’</a:t>
            </a:r>
            <a:r>
              <a:rPr lang="en-US" altLang="en-US"/>
              <a:t> = </a:t>
            </a:r>
            <a:r>
              <a:rPr lang="en-US" altLang="en-US">
                <a:sym typeface="Symbol" pitchFamily="18" charset="2"/>
              </a:rPr>
              <a:t></a:t>
            </a:r>
            <a:r>
              <a:rPr lang="en-US" altLang="en-US"/>
              <a:t>(</a:t>
            </a:r>
            <a:r>
              <a:rPr lang="en-US" altLang="en-US">
                <a:solidFill>
                  <a:srgbClr val="000000"/>
                </a:solidFill>
                <a:sym typeface="Symbol" pitchFamily="18" charset="2"/>
              </a:rPr>
              <a:t></a:t>
            </a:r>
            <a:r>
              <a:rPr lang="en-US" altLang="en-US" i="1"/>
              <a:t>x</a:t>
            </a:r>
            <a:r>
              <a:rPr lang="en-US" altLang="en-US"/>
              <a:t> – </a:t>
            </a:r>
            <a:r>
              <a:rPr lang="en-US" altLang="en-US" i="1"/>
              <a:t>v</a:t>
            </a:r>
            <a:r>
              <a:rPr lang="en-US" altLang="en-US">
                <a:solidFill>
                  <a:srgbClr val="000000"/>
                </a:solidFill>
                <a:sym typeface="Symbol" pitchFamily="18" charset="2"/>
              </a:rPr>
              <a:t></a:t>
            </a:r>
            <a:r>
              <a:rPr lang="en-US" altLang="en-US" i="1"/>
              <a:t>t</a:t>
            </a:r>
            <a:r>
              <a:rPr lang="en-US" altLang="en-US"/>
              <a:t>).</a:t>
            </a:r>
            <a:endParaRPr lang="en-US" altLang="en-US">
              <a:solidFill>
                <a:srgbClr val="000000"/>
              </a:solidFill>
              <a:cs typeface="Times New Roman" pitchFamily="18" charset="0"/>
            </a:endParaRPr>
          </a:p>
          <a:p>
            <a:pPr eaLnBrk="0" hangingPunct="0">
              <a:spcBef>
                <a:spcPct val="20000"/>
              </a:spcBef>
            </a:pPr>
            <a:r>
              <a:rPr lang="en-US" altLang="en-US">
                <a:solidFill>
                  <a:srgbClr val="000000"/>
                </a:solidFill>
                <a:cs typeface="Times New Roman" pitchFamily="18" charset="0"/>
              </a:rPr>
              <a:t>SOLUTION: Use </a:t>
            </a:r>
            <a:r>
              <a:rPr lang="en-US" altLang="en-US" i="1"/>
              <a:t>x’</a:t>
            </a:r>
            <a:r>
              <a:rPr lang="en-US" altLang="en-US"/>
              <a:t> = </a:t>
            </a:r>
            <a:r>
              <a:rPr lang="en-US" altLang="en-US">
                <a:sym typeface="Symbol" pitchFamily="18" charset="2"/>
              </a:rPr>
              <a:t></a:t>
            </a:r>
            <a:r>
              <a:rPr lang="en-US" altLang="en-US"/>
              <a:t>(</a:t>
            </a:r>
            <a:r>
              <a:rPr lang="en-US" altLang="en-US" i="1"/>
              <a:t>x</a:t>
            </a:r>
            <a:r>
              <a:rPr lang="en-US" altLang="en-US"/>
              <a:t> – </a:t>
            </a:r>
            <a:r>
              <a:rPr lang="en-US" altLang="en-US" i="1"/>
              <a:t>vt</a:t>
            </a:r>
            <a:r>
              <a:rPr lang="en-US" altLang="en-US"/>
              <a:t>).</a:t>
            </a:r>
            <a:endParaRPr lang="en-US" altLang="en-US">
              <a:solidFill>
                <a:srgbClr val="000000"/>
              </a:solidFill>
              <a:cs typeface="Times New Roman" pitchFamily="18" charset="0"/>
              <a:sym typeface="Symbol" pitchFamily="18" charset="2"/>
            </a:endParaRPr>
          </a:p>
          <a:p>
            <a:pPr eaLnBrk="0" hangingPunct="0">
              <a:spcBef>
                <a:spcPct val="20000"/>
              </a:spcBef>
            </a:pPr>
            <a:r>
              <a:rPr lang="en-US" altLang="en-US">
                <a:solidFill>
                  <a:srgbClr val="000000"/>
                </a:solidFill>
                <a:cs typeface="Times New Roman" pitchFamily="18" charset="0"/>
                <a:sym typeface="Symbol" pitchFamily="18" charset="2"/>
              </a:rPr>
              <a:t>Thus </a:t>
            </a:r>
            <a:r>
              <a:rPr lang="en-US" altLang="en-US" i="1"/>
              <a:t>x</a:t>
            </a:r>
            <a:r>
              <a:rPr lang="en-US" altLang="en-US" baseline="-25000"/>
              <a:t>2</a:t>
            </a:r>
            <a:r>
              <a:rPr lang="en-US" altLang="en-US" i="1"/>
              <a:t>’</a:t>
            </a:r>
            <a:r>
              <a:rPr lang="en-US" altLang="en-US"/>
              <a:t> = </a:t>
            </a:r>
            <a:r>
              <a:rPr lang="en-US" altLang="en-US">
                <a:sym typeface="Symbol" pitchFamily="18" charset="2"/>
              </a:rPr>
              <a:t></a:t>
            </a:r>
            <a:r>
              <a:rPr lang="en-US" altLang="en-US"/>
              <a:t>(</a:t>
            </a:r>
            <a:r>
              <a:rPr lang="en-US" altLang="en-US" i="1"/>
              <a:t>x</a:t>
            </a:r>
            <a:r>
              <a:rPr lang="en-US" altLang="en-US" baseline="-25000"/>
              <a:t>2</a:t>
            </a:r>
            <a:r>
              <a:rPr lang="en-US" altLang="en-US"/>
              <a:t> – </a:t>
            </a:r>
            <a:r>
              <a:rPr lang="en-US" altLang="en-US" i="1"/>
              <a:t>vt</a:t>
            </a:r>
            <a:r>
              <a:rPr lang="en-US" altLang="en-US" baseline="-25000"/>
              <a:t>2</a:t>
            </a:r>
            <a:r>
              <a:rPr lang="en-US" altLang="en-US"/>
              <a:t>) and </a:t>
            </a:r>
            <a:r>
              <a:rPr lang="en-US" altLang="en-US" i="1"/>
              <a:t>x</a:t>
            </a:r>
            <a:r>
              <a:rPr lang="en-US" altLang="en-US" baseline="-25000"/>
              <a:t>1</a:t>
            </a:r>
            <a:r>
              <a:rPr lang="en-US" altLang="en-US" i="1"/>
              <a:t>’</a:t>
            </a:r>
            <a:r>
              <a:rPr lang="en-US" altLang="en-US"/>
              <a:t> = </a:t>
            </a:r>
            <a:r>
              <a:rPr lang="en-US" altLang="en-US">
                <a:sym typeface="Symbol" pitchFamily="18" charset="2"/>
              </a:rPr>
              <a:t></a:t>
            </a:r>
            <a:r>
              <a:rPr lang="en-US" altLang="en-US"/>
              <a:t>(</a:t>
            </a:r>
            <a:r>
              <a:rPr lang="en-US" altLang="en-US" i="1"/>
              <a:t>x</a:t>
            </a:r>
            <a:r>
              <a:rPr lang="en-US" altLang="en-US" baseline="-25000"/>
              <a:t>1</a:t>
            </a:r>
            <a:r>
              <a:rPr lang="en-US" altLang="en-US"/>
              <a:t> – </a:t>
            </a:r>
            <a:r>
              <a:rPr lang="en-US" altLang="en-US" i="1"/>
              <a:t>vt</a:t>
            </a:r>
            <a:r>
              <a:rPr lang="en-US" altLang="en-US" baseline="-25000"/>
              <a:t>1</a:t>
            </a:r>
            <a:r>
              <a:rPr lang="en-US" altLang="en-US"/>
              <a:t>) so that</a:t>
            </a:r>
          </a:p>
          <a:p>
            <a:pPr eaLnBrk="0" hangingPunct="0">
              <a:spcBef>
                <a:spcPct val="20000"/>
              </a:spcBef>
            </a:pPr>
            <a:r>
              <a:rPr lang="en-US" altLang="en-US">
                <a:solidFill>
                  <a:srgbClr val="000000"/>
                </a:solidFill>
                <a:sym typeface="Symbol" pitchFamily="18" charset="2"/>
              </a:rPr>
              <a:t>	    </a:t>
            </a:r>
            <a:r>
              <a:rPr lang="en-US" altLang="en-US" i="1"/>
              <a:t>x’</a:t>
            </a:r>
            <a:r>
              <a:rPr lang="en-US" altLang="en-US"/>
              <a:t> 	= </a:t>
            </a:r>
            <a:r>
              <a:rPr lang="en-US" altLang="en-US">
                <a:sym typeface="Symbol" pitchFamily="18" charset="2"/>
              </a:rPr>
              <a:t></a:t>
            </a:r>
            <a:r>
              <a:rPr lang="en-US" altLang="en-US" i="1">
                <a:sym typeface="Symbol" pitchFamily="18" charset="2"/>
              </a:rPr>
              <a:t>x</a:t>
            </a:r>
            <a:r>
              <a:rPr lang="en-US" altLang="en-US" baseline="-25000">
                <a:sym typeface="Symbol" pitchFamily="18" charset="2"/>
              </a:rPr>
              <a:t>2</a:t>
            </a:r>
            <a:r>
              <a:rPr lang="en-US" altLang="en-US" i="1">
                <a:sym typeface="Symbol" pitchFamily="18" charset="2"/>
              </a:rPr>
              <a:t>’</a:t>
            </a:r>
            <a:r>
              <a:rPr lang="en-US" altLang="en-US">
                <a:sym typeface="Symbol" pitchFamily="18" charset="2"/>
              </a:rPr>
              <a:t> – </a:t>
            </a:r>
            <a:r>
              <a:rPr lang="en-US" altLang="en-US" i="1">
                <a:sym typeface="Symbol" pitchFamily="18" charset="2"/>
              </a:rPr>
              <a:t>x</a:t>
            </a:r>
            <a:r>
              <a:rPr lang="en-US" altLang="en-US" baseline="-25000">
                <a:sym typeface="Symbol" pitchFamily="18" charset="2"/>
              </a:rPr>
              <a:t>1</a:t>
            </a:r>
            <a:r>
              <a:rPr lang="en-US" altLang="en-US" i="1">
                <a:sym typeface="Symbol" pitchFamily="18" charset="2"/>
              </a:rPr>
              <a:t>’</a:t>
            </a:r>
            <a:r>
              <a:rPr lang="en-US" altLang="en-US" i="1" baseline="-25000">
                <a:sym typeface="Symbol" pitchFamily="18" charset="2"/>
              </a:rPr>
              <a:t> </a:t>
            </a:r>
            <a:endParaRPr lang="en-US" altLang="en-US">
              <a:sym typeface="Symbol" pitchFamily="18" charset="2"/>
            </a:endParaRPr>
          </a:p>
          <a:p>
            <a:pPr eaLnBrk="0" hangingPunct="0">
              <a:spcBef>
                <a:spcPct val="20000"/>
              </a:spcBef>
            </a:pPr>
            <a:r>
              <a:rPr lang="en-US" altLang="en-US">
                <a:sym typeface="Symbol" pitchFamily="18" charset="2"/>
              </a:rPr>
              <a:t>		= </a:t>
            </a:r>
            <a:r>
              <a:rPr lang="en-US" altLang="en-US"/>
              <a:t>(</a:t>
            </a:r>
            <a:r>
              <a:rPr lang="en-US" altLang="en-US" i="1"/>
              <a:t>x</a:t>
            </a:r>
            <a:r>
              <a:rPr lang="en-US" altLang="en-US" baseline="-25000"/>
              <a:t>2</a:t>
            </a:r>
            <a:r>
              <a:rPr lang="en-US" altLang="en-US"/>
              <a:t> – </a:t>
            </a:r>
            <a:r>
              <a:rPr lang="en-US" altLang="en-US" i="1"/>
              <a:t>vt</a:t>
            </a:r>
            <a:r>
              <a:rPr lang="en-US" altLang="en-US" baseline="-25000"/>
              <a:t>2</a:t>
            </a:r>
            <a:r>
              <a:rPr lang="en-US" altLang="en-US"/>
              <a:t>) – </a:t>
            </a:r>
            <a:r>
              <a:rPr lang="en-US" altLang="en-US">
                <a:sym typeface="Symbol" pitchFamily="18" charset="2"/>
              </a:rPr>
              <a:t></a:t>
            </a:r>
            <a:r>
              <a:rPr lang="en-US" altLang="en-US"/>
              <a:t>(</a:t>
            </a:r>
            <a:r>
              <a:rPr lang="en-US" altLang="en-US" i="1"/>
              <a:t>x</a:t>
            </a:r>
            <a:r>
              <a:rPr lang="en-US" altLang="en-US" baseline="-25000"/>
              <a:t>1</a:t>
            </a:r>
            <a:r>
              <a:rPr lang="en-US" altLang="en-US"/>
              <a:t> – </a:t>
            </a:r>
            <a:r>
              <a:rPr lang="en-US" altLang="en-US" i="1"/>
              <a:t>vt</a:t>
            </a:r>
            <a:r>
              <a:rPr lang="en-US" altLang="en-US" baseline="-25000"/>
              <a:t>1</a:t>
            </a:r>
            <a:r>
              <a:rPr lang="en-US" altLang="en-US"/>
              <a:t>) </a:t>
            </a:r>
          </a:p>
          <a:p>
            <a:pPr eaLnBrk="0" hangingPunct="0">
              <a:spcBef>
                <a:spcPct val="20000"/>
              </a:spcBef>
            </a:pPr>
            <a:r>
              <a:rPr lang="en-US" altLang="en-US"/>
              <a:t>		= </a:t>
            </a:r>
            <a:r>
              <a:rPr lang="en-US" altLang="en-US">
                <a:sym typeface="Symbol" pitchFamily="18" charset="2"/>
              </a:rPr>
              <a:t></a:t>
            </a:r>
            <a:r>
              <a:rPr lang="en-US" altLang="en-US" i="1"/>
              <a:t>x</a:t>
            </a:r>
            <a:r>
              <a:rPr lang="en-US" altLang="en-US" baseline="-25000"/>
              <a:t>2</a:t>
            </a:r>
            <a:r>
              <a:rPr lang="en-US" altLang="en-US"/>
              <a:t> – </a:t>
            </a:r>
            <a:r>
              <a:rPr lang="en-US" altLang="en-US">
                <a:sym typeface="Symbol" pitchFamily="18" charset="2"/>
              </a:rPr>
              <a:t></a:t>
            </a:r>
            <a:r>
              <a:rPr lang="en-US" altLang="en-US" i="1"/>
              <a:t>vt</a:t>
            </a:r>
            <a:r>
              <a:rPr lang="en-US" altLang="en-US" baseline="-25000"/>
              <a:t>2</a:t>
            </a:r>
            <a:r>
              <a:rPr lang="en-US" altLang="en-US"/>
              <a:t> – </a:t>
            </a:r>
            <a:r>
              <a:rPr lang="en-US" altLang="en-US">
                <a:sym typeface="Symbol" pitchFamily="18" charset="2"/>
              </a:rPr>
              <a:t></a:t>
            </a:r>
            <a:r>
              <a:rPr lang="en-US" altLang="en-US" i="1"/>
              <a:t>x</a:t>
            </a:r>
            <a:r>
              <a:rPr lang="en-US" altLang="en-US" baseline="-25000"/>
              <a:t>1</a:t>
            </a:r>
            <a:r>
              <a:rPr lang="en-US" altLang="en-US"/>
              <a:t> + </a:t>
            </a:r>
            <a:r>
              <a:rPr lang="en-US" altLang="en-US">
                <a:sym typeface="Symbol" pitchFamily="18" charset="2"/>
              </a:rPr>
              <a:t></a:t>
            </a:r>
            <a:r>
              <a:rPr lang="en-US" altLang="en-US" i="1"/>
              <a:t>vt</a:t>
            </a:r>
            <a:r>
              <a:rPr lang="en-US" altLang="en-US" baseline="-25000"/>
              <a:t>1</a:t>
            </a:r>
            <a:r>
              <a:rPr lang="en-US" altLang="en-US"/>
              <a:t> </a:t>
            </a:r>
          </a:p>
          <a:p>
            <a:pPr eaLnBrk="0" hangingPunct="0">
              <a:spcBef>
                <a:spcPct val="20000"/>
              </a:spcBef>
            </a:pPr>
            <a:r>
              <a:rPr lang="en-US" altLang="en-US"/>
              <a:t>		= </a:t>
            </a:r>
            <a:r>
              <a:rPr lang="en-US" altLang="en-US">
                <a:sym typeface="Symbol" pitchFamily="18" charset="2"/>
              </a:rPr>
              <a:t></a:t>
            </a:r>
            <a:r>
              <a:rPr lang="en-US" altLang="en-US" i="1"/>
              <a:t>x</a:t>
            </a:r>
            <a:r>
              <a:rPr lang="en-US" altLang="en-US" baseline="-25000"/>
              <a:t>2</a:t>
            </a:r>
            <a:r>
              <a:rPr lang="en-US" altLang="en-US"/>
              <a:t> – </a:t>
            </a:r>
            <a:r>
              <a:rPr lang="en-US" altLang="en-US">
                <a:sym typeface="Symbol" pitchFamily="18" charset="2"/>
              </a:rPr>
              <a:t></a:t>
            </a:r>
            <a:r>
              <a:rPr lang="en-US" altLang="en-US" i="1"/>
              <a:t>x</a:t>
            </a:r>
            <a:r>
              <a:rPr lang="en-US" altLang="en-US" baseline="-25000"/>
              <a:t>1 </a:t>
            </a:r>
            <a:r>
              <a:rPr lang="en-US" altLang="en-US"/>
              <a:t>– </a:t>
            </a:r>
            <a:r>
              <a:rPr lang="en-US" altLang="en-US">
                <a:sym typeface="Symbol" pitchFamily="18" charset="2"/>
              </a:rPr>
              <a:t></a:t>
            </a:r>
            <a:r>
              <a:rPr lang="en-US" altLang="en-US" i="1"/>
              <a:t>vt</a:t>
            </a:r>
            <a:r>
              <a:rPr lang="en-US" altLang="en-US" baseline="-25000"/>
              <a:t>2</a:t>
            </a:r>
            <a:r>
              <a:rPr lang="en-US" altLang="en-US"/>
              <a:t> + </a:t>
            </a:r>
            <a:r>
              <a:rPr lang="en-US" altLang="en-US">
                <a:sym typeface="Symbol" pitchFamily="18" charset="2"/>
              </a:rPr>
              <a:t></a:t>
            </a:r>
            <a:r>
              <a:rPr lang="en-US" altLang="en-US" i="1"/>
              <a:t>vt</a:t>
            </a:r>
            <a:r>
              <a:rPr lang="en-US" altLang="en-US" baseline="-25000"/>
              <a:t>1</a:t>
            </a:r>
            <a:r>
              <a:rPr lang="en-US" altLang="en-US"/>
              <a:t> </a:t>
            </a:r>
          </a:p>
          <a:p>
            <a:pPr eaLnBrk="0" hangingPunct="0">
              <a:spcBef>
                <a:spcPct val="20000"/>
              </a:spcBef>
            </a:pPr>
            <a:r>
              <a:rPr lang="en-US" altLang="en-US"/>
              <a:t>		= </a:t>
            </a:r>
            <a:r>
              <a:rPr lang="en-US" altLang="en-US">
                <a:sym typeface="Symbol" pitchFamily="18" charset="2"/>
              </a:rPr>
              <a:t>(</a:t>
            </a:r>
            <a:r>
              <a:rPr lang="en-US" altLang="en-US" i="1"/>
              <a:t>x</a:t>
            </a:r>
            <a:r>
              <a:rPr lang="en-US" altLang="en-US" baseline="-25000"/>
              <a:t>2</a:t>
            </a:r>
            <a:r>
              <a:rPr lang="en-US" altLang="en-US"/>
              <a:t> – </a:t>
            </a:r>
            <a:r>
              <a:rPr lang="en-US" altLang="en-US">
                <a:sym typeface="Symbol" pitchFamily="18" charset="2"/>
              </a:rPr>
              <a:t></a:t>
            </a:r>
            <a:r>
              <a:rPr lang="en-US" altLang="en-US" i="1"/>
              <a:t>x</a:t>
            </a:r>
            <a:r>
              <a:rPr lang="en-US" altLang="en-US" baseline="-25000"/>
              <a:t>1</a:t>
            </a:r>
            <a:r>
              <a:rPr lang="en-US" altLang="en-US"/>
              <a:t>)</a:t>
            </a:r>
            <a:r>
              <a:rPr lang="en-US" altLang="en-US" baseline="-25000"/>
              <a:t> </a:t>
            </a:r>
            <a:r>
              <a:rPr lang="en-US" altLang="en-US"/>
              <a:t>– </a:t>
            </a:r>
            <a:r>
              <a:rPr lang="en-US" altLang="en-US">
                <a:sym typeface="Symbol" pitchFamily="18" charset="2"/>
              </a:rPr>
              <a:t></a:t>
            </a:r>
            <a:r>
              <a:rPr lang="en-US" altLang="en-US" i="1">
                <a:sym typeface="Symbol" pitchFamily="18" charset="2"/>
              </a:rPr>
              <a:t>v</a:t>
            </a:r>
            <a:r>
              <a:rPr lang="en-US" altLang="en-US">
                <a:sym typeface="Symbol" pitchFamily="18" charset="2"/>
              </a:rPr>
              <a:t>(</a:t>
            </a:r>
            <a:r>
              <a:rPr lang="en-US" altLang="en-US" i="1"/>
              <a:t>t</a:t>
            </a:r>
            <a:r>
              <a:rPr lang="en-US" altLang="en-US" baseline="-25000"/>
              <a:t>2</a:t>
            </a:r>
            <a:r>
              <a:rPr lang="en-US" altLang="en-US"/>
              <a:t> –</a:t>
            </a:r>
            <a:r>
              <a:rPr lang="en-US" altLang="en-US" i="1"/>
              <a:t> t</a:t>
            </a:r>
            <a:r>
              <a:rPr lang="en-US" altLang="en-US" baseline="-25000"/>
              <a:t>1</a:t>
            </a:r>
            <a:r>
              <a:rPr lang="en-US" altLang="en-US"/>
              <a:t>)</a:t>
            </a:r>
            <a:endParaRPr lang="en-US" altLang="en-US" i="1">
              <a:sym typeface="Symbol" pitchFamily="18" charset="2"/>
            </a:endParaRPr>
          </a:p>
          <a:p>
            <a:pPr eaLnBrk="0" hangingPunct="0">
              <a:spcBef>
                <a:spcPct val="20000"/>
              </a:spcBef>
            </a:pPr>
            <a:r>
              <a:rPr lang="en-US" altLang="en-US">
                <a:sym typeface="Symbol" pitchFamily="18" charset="2"/>
              </a:rPr>
              <a:t>		=  </a:t>
            </a:r>
            <a:r>
              <a:rPr lang="en-US" altLang="en-US"/>
              <a:t>(</a:t>
            </a:r>
            <a:r>
              <a:rPr lang="en-US" altLang="en-US">
                <a:solidFill>
                  <a:srgbClr val="000000"/>
                </a:solidFill>
                <a:sym typeface="Symbol" pitchFamily="18" charset="2"/>
              </a:rPr>
              <a:t></a:t>
            </a:r>
            <a:r>
              <a:rPr lang="en-US" altLang="en-US" i="1"/>
              <a:t>x</a:t>
            </a:r>
            <a:r>
              <a:rPr lang="en-US" altLang="en-US"/>
              <a:t> – </a:t>
            </a:r>
            <a:r>
              <a:rPr lang="en-US" altLang="en-US" i="1"/>
              <a:t>v</a:t>
            </a:r>
            <a:r>
              <a:rPr lang="en-US" altLang="en-US">
                <a:solidFill>
                  <a:srgbClr val="000000"/>
                </a:solidFill>
                <a:sym typeface="Symbol" pitchFamily="18" charset="2"/>
              </a:rPr>
              <a:t></a:t>
            </a:r>
            <a:r>
              <a:rPr lang="en-US" altLang="en-US" i="1"/>
              <a:t>t</a:t>
            </a:r>
            <a:r>
              <a:rPr lang="en-US" altLang="en-US"/>
              <a:t>).</a:t>
            </a:r>
          </a:p>
        </p:txBody>
      </p:sp>
      <p:sp>
        <p:nvSpPr>
          <p:cNvPr id="106546" name="Text Box 50"/>
          <p:cNvSpPr txBox="1">
            <a:spLocks noChangeArrowheads="1"/>
          </p:cNvSpPr>
          <p:nvPr/>
        </p:nvSpPr>
        <p:spPr bwMode="auto">
          <a:xfrm>
            <a:off x="4551363" y="6162675"/>
            <a:ext cx="2957512" cy="457200"/>
          </a:xfrm>
          <a:prstGeom prst="rect">
            <a:avLst/>
          </a:prstGeom>
          <a:noFill/>
          <a:ln w="9525">
            <a:noFill/>
            <a:miter lim="800000"/>
            <a:headEnd/>
            <a:tailEnd/>
          </a:ln>
        </p:spPr>
        <p:txBody>
          <a:bodyPr wrap="none">
            <a:spAutoFit/>
          </a:bodyPr>
          <a:lstStyle/>
          <a:p>
            <a:r>
              <a:rPr lang="en-US" altLang="en-US">
                <a:solidFill>
                  <a:srgbClr val="008080"/>
                </a:solidFill>
                <a:sym typeface="Symbol" pitchFamily="18" charset="2"/>
              </a:rPr>
              <a:t>  </a:t>
            </a:r>
            <a:r>
              <a:rPr lang="en-US" altLang="en-US" i="1">
                <a:solidFill>
                  <a:srgbClr val="008080"/>
                </a:solidFill>
              </a:rPr>
              <a:t>In data booklet…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77838">
                                            <p:txEl>
                                              <p:pRg st="0" end="0"/>
                                            </p:txEl>
                                          </p:spTgt>
                                        </p:tgtEl>
                                        <p:attrNameLst>
                                          <p:attrName>style.visibility</p:attrName>
                                        </p:attrNameLst>
                                      </p:cBhvr>
                                      <p:to>
                                        <p:strVal val="visible"/>
                                      </p:to>
                                    </p:set>
                                    <p:anim calcmode="lin" valueType="num">
                                      <p:cBhvr additive="base">
                                        <p:cTn id="14" dur="500" fill="hold"/>
                                        <p:tgtEl>
                                          <p:spTgt spid="7783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78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77838">
                                            <p:txEl>
                                              <p:pRg st="1" end="1"/>
                                            </p:txEl>
                                          </p:spTgt>
                                        </p:tgtEl>
                                        <p:attrNameLst>
                                          <p:attrName>style.visibility</p:attrName>
                                        </p:attrNameLst>
                                      </p:cBhvr>
                                      <p:to>
                                        <p:strVal val="visible"/>
                                      </p:to>
                                    </p:set>
                                    <p:anim calcmode="lin" valueType="num">
                                      <p:cBhvr additive="base">
                                        <p:cTn id="20" dur="500" fill="hold"/>
                                        <p:tgtEl>
                                          <p:spTgt spid="77838">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78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77838">
                                            <p:txEl>
                                              <p:pRg st="2" end="2"/>
                                            </p:txEl>
                                          </p:spTgt>
                                        </p:tgtEl>
                                        <p:attrNameLst>
                                          <p:attrName>style.visibility</p:attrName>
                                        </p:attrNameLst>
                                      </p:cBhvr>
                                      <p:to>
                                        <p:strVal val="visible"/>
                                      </p:to>
                                    </p:set>
                                    <p:anim calcmode="lin" valueType="num">
                                      <p:cBhvr additive="base">
                                        <p:cTn id="26" dur="500" fill="hold"/>
                                        <p:tgtEl>
                                          <p:spTgt spid="77838">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78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77838">
                                            <p:txEl>
                                              <p:pRg st="3" end="3"/>
                                            </p:txEl>
                                          </p:spTgt>
                                        </p:tgtEl>
                                        <p:attrNameLst>
                                          <p:attrName>style.visibility</p:attrName>
                                        </p:attrNameLst>
                                      </p:cBhvr>
                                      <p:to>
                                        <p:strVal val="visible"/>
                                      </p:to>
                                    </p:set>
                                    <p:anim calcmode="lin" valueType="num">
                                      <p:cBhvr additive="base">
                                        <p:cTn id="32" dur="500" fill="hold"/>
                                        <p:tgtEl>
                                          <p:spTgt spid="77838">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78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77838">
                                            <p:txEl>
                                              <p:pRg st="4" end="4"/>
                                            </p:txEl>
                                          </p:spTgt>
                                        </p:tgtEl>
                                        <p:attrNameLst>
                                          <p:attrName>style.visibility</p:attrName>
                                        </p:attrNameLst>
                                      </p:cBhvr>
                                      <p:to>
                                        <p:strVal val="visible"/>
                                      </p:to>
                                    </p:set>
                                    <p:anim calcmode="lin" valueType="num">
                                      <p:cBhvr additive="base">
                                        <p:cTn id="38" dur="500" fill="hold"/>
                                        <p:tgtEl>
                                          <p:spTgt spid="77838">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783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77838">
                                            <p:txEl>
                                              <p:pRg st="5" end="5"/>
                                            </p:txEl>
                                          </p:spTgt>
                                        </p:tgtEl>
                                        <p:attrNameLst>
                                          <p:attrName>style.visibility</p:attrName>
                                        </p:attrNameLst>
                                      </p:cBhvr>
                                      <p:to>
                                        <p:strVal val="visible"/>
                                      </p:to>
                                    </p:set>
                                    <p:anim calcmode="lin" valueType="num">
                                      <p:cBhvr additive="base">
                                        <p:cTn id="44" dur="500" fill="hold"/>
                                        <p:tgtEl>
                                          <p:spTgt spid="77838">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7783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77838">
                                            <p:txEl>
                                              <p:pRg st="6" end="6"/>
                                            </p:txEl>
                                          </p:spTgt>
                                        </p:tgtEl>
                                        <p:attrNameLst>
                                          <p:attrName>style.visibility</p:attrName>
                                        </p:attrNameLst>
                                      </p:cBhvr>
                                      <p:to>
                                        <p:strVal val="visible"/>
                                      </p:to>
                                    </p:set>
                                    <p:anim calcmode="lin" valueType="num">
                                      <p:cBhvr additive="base">
                                        <p:cTn id="50" dur="500" fill="hold"/>
                                        <p:tgtEl>
                                          <p:spTgt spid="77838">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7783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77838">
                                            <p:txEl>
                                              <p:pRg st="7" end="7"/>
                                            </p:txEl>
                                          </p:spTgt>
                                        </p:tgtEl>
                                        <p:attrNameLst>
                                          <p:attrName>style.visibility</p:attrName>
                                        </p:attrNameLst>
                                      </p:cBhvr>
                                      <p:to>
                                        <p:strVal val="visible"/>
                                      </p:to>
                                    </p:set>
                                    <p:anim calcmode="lin" valueType="num">
                                      <p:cBhvr additive="base">
                                        <p:cTn id="56" dur="500" fill="hold"/>
                                        <p:tgtEl>
                                          <p:spTgt spid="77838">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7783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77838">
                                            <p:txEl>
                                              <p:pRg st="8" end="8"/>
                                            </p:txEl>
                                          </p:spTgt>
                                        </p:tgtEl>
                                        <p:attrNameLst>
                                          <p:attrName>style.visibility</p:attrName>
                                        </p:attrNameLst>
                                      </p:cBhvr>
                                      <p:to>
                                        <p:strVal val="visible"/>
                                      </p:to>
                                    </p:set>
                                    <p:anim calcmode="lin" valueType="num">
                                      <p:cBhvr additive="base">
                                        <p:cTn id="62" dur="500" fill="hold"/>
                                        <p:tgtEl>
                                          <p:spTgt spid="77838">
                                            <p:txEl>
                                              <p:pRg st="8" end="8"/>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7783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par>
                                <p:cTn id="64" presetID="2" presetClass="entr" presetSubtype="2" fill="hold" grpId="0" nodeType="withEffect">
                                  <p:stCondLst>
                                    <p:cond delay="0"/>
                                  </p:stCondLst>
                                  <p:childTnLst>
                                    <p:set>
                                      <p:cBhvr>
                                        <p:cTn id="65" dur="1" fill="hold">
                                          <p:stCondLst>
                                            <p:cond delay="0"/>
                                          </p:stCondLst>
                                        </p:cTn>
                                        <p:tgtEl>
                                          <p:spTgt spid="106546"/>
                                        </p:tgtEl>
                                        <p:attrNameLst>
                                          <p:attrName>style.visibility</p:attrName>
                                        </p:attrNameLst>
                                      </p:cBhvr>
                                      <p:to>
                                        <p:strVal val="visible"/>
                                      </p:to>
                                    </p:set>
                                    <p:anim calcmode="lin" valueType="num">
                                      <p:cBhvr additive="base">
                                        <p:cTn id="66" dur="500" fill="hold"/>
                                        <p:tgtEl>
                                          <p:spTgt spid="106546"/>
                                        </p:tgtEl>
                                        <p:attrNameLst>
                                          <p:attrName>ppt_x</p:attrName>
                                        </p:attrNameLst>
                                      </p:cBhvr>
                                      <p:tavLst>
                                        <p:tav tm="0">
                                          <p:val>
                                            <p:strVal val="1+#ppt_w/2"/>
                                          </p:val>
                                        </p:tav>
                                        <p:tav tm="100000">
                                          <p:val>
                                            <p:strVal val="#ppt_x"/>
                                          </p:val>
                                        </p:tav>
                                      </p:tavLst>
                                    </p:anim>
                                    <p:anim calcmode="lin" valueType="num">
                                      <p:cBhvr additive="base">
                                        <p:cTn id="67" dur="500" fill="hold"/>
                                        <p:tgtEl>
                                          <p:spTgt spid="1065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4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85800" y="1338263"/>
            <a:ext cx="7772400" cy="1355725"/>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The Lorentz transformations</a:t>
            </a:r>
            <a:endParaRPr lang="en-US" altLang="en-US">
              <a:solidFill>
                <a:srgbClr val="000000"/>
              </a:solidFill>
              <a:cs typeface="Times New Roman" pitchFamily="18" charset="0"/>
              <a:sym typeface="Symbol" pitchFamily="18" charset="2"/>
            </a:endParaRPr>
          </a:p>
        </p:txBody>
      </p:sp>
      <p:sp>
        <p:nvSpPr>
          <p:cNvPr id="48131"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grpSp>
        <p:nvGrpSpPr>
          <p:cNvPr id="48132" name="Group 4"/>
          <p:cNvGrpSpPr>
            <a:grpSpLocks/>
          </p:cNvGrpSpPr>
          <p:nvPr/>
        </p:nvGrpSpPr>
        <p:grpSpPr bwMode="auto">
          <a:xfrm>
            <a:off x="882650" y="1760538"/>
            <a:ext cx="7370763" cy="873125"/>
            <a:chOff x="556" y="1109"/>
            <a:chExt cx="4643" cy="550"/>
          </a:xfrm>
        </p:grpSpPr>
        <p:sp>
          <p:nvSpPr>
            <p:cNvPr id="48136" name="Text Box 30"/>
            <p:cNvSpPr txBox="1">
              <a:spLocks noChangeArrowheads="1"/>
            </p:cNvSpPr>
            <p:nvPr/>
          </p:nvSpPr>
          <p:spPr bwMode="auto">
            <a:xfrm>
              <a:off x="3513" y="1140"/>
              <a:ext cx="1683" cy="51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Lorentz transformations</a:t>
              </a:r>
            </a:p>
          </p:txBody>
        </p:sp>
        <p:sp>
          <p:nvSpPr>
            <p:cNvPr id="48137" name="Rectangle 31"/>
            <p:cNvSpPr>
              <a:spLocks noChangeArrowheads="1"/>
            </p:cNvSpPr>
            <p:nvPr/>
          </p:nvSpPr>
          <p:spPr bwMode="auto">
            <a:xfrm>
              <a:off x="556" y="1142"/>
              <a:ext cx="4643" cy="517"/>
            </a:xfrm>
            <a:prstGeom prst="rect">
              <a:avLst/>
            </a:prstGeom>
            <a:noFill/>
            <a:ln w="12700">
              <a:solidFill>
                <a:schemeClr val="tx1"/>
              </a:solidFill>
              <a:miter lim="800000"/>
              <a:headEnd/>
              <a:tailEnd/>
            </a:ln>
          </p:spPr>
          <p:txBody>
            <a:bodyPr wrap="none" anchor="ctr"/>
            <a:lstStyle/>
            <a:p>
              <a:endParaRPr lang="en-US" altLang="en-US"/>
            </a:p>
          </p:txBody>
        </p:sp>
        <p:sp>
          <p:nvSpPr>
            <p:cNvPr id="48138" name="Rectangle 32"/>
            <p:cNvSpPr>
              <a:spLocks noChangeArrowheads="1"/>
            </p:cNvSpPr>
            <p:nvPr/>
          </p:nvSpPr>
          <p:spPr bwMode="auto">
            <a:xfrm>
              <a:off x="658" y="1109"/>
              <a:ext cx="2926" cy="528"/>
            </a:xfrm>
            <a:prstGeom prst="rect">
              <a:avLst/>
            </a:prstGeom>
            <a:noFill/>
            <a:ln w="9525">
              <a:noFill/>
              <a:miter lim="800000"/>
              <a:headEnd/>
              <a:tailEnd/>
            </a:ln>
          </p:spPr>
          <p:txBody>
            <a:bodyPr/>
            <a:lstStyle/>
            <a:p>
              <a:pPr eaLnBrk="0" hangingPunct="0">
                <a:spcBef>
                  <a:spcPct val="5000"/>
                </a:spcBef>
              </a:pPr>
              <a:r>
                <a:rPr lang="en-US" altLang="en-US" i="1"/>
                <a:t>x’</a:t>
              </a:r>
              <a:r>
                <a:rPr lang="en-US" altLang="en-US"/>
                <a:t> = </a:t>
              </a:r>
              <a:r>
                <a:rPr lang="en-US" altLang="en-US">
                  <a:sym typeface="Symbol" pitchFamily="18" charset="2"/>
                </a:rPr>
                <a:t></a:t>
              </a:r>
              <a:r>
                <a:rPr lang="en-US" altLang="en-US"/>
                <a:t>(</a:t>
              </a:r>
              <a:r>
                <a:rPr lang="en-US" altLang="en-US" i="1"/>
                <a:t>x</a:t>
              </a:r>
              <a:r>
                <a:rPr lang="en-US" altLang="en-US"/>
                <a:t> – </a:t>
              </a:r>
              <a:r>
                <a:rPr lang="en-US" altLang="en-US" i="1"/>
                <a:t>vt</a:t>
              </a:r>
              <a:r>
                <a:rPr lang="en-US" altLang="en-US"/>
                <a:t>) </a:t>
              </a:r>
            </a:p>
            <a:p>
              <a:pPr eaLnBrk="0" hangingPunct="0">
                <a:spcBef>
                  <a:spcPct val="5000"/>
                </a:spcBef>
              </a:pPr>
              <a:r>
                <a:rPr lang="en-US" altLang="en-US" i="1" baseline="-25000"/>
                <a:t> </a:t>
              </a:r>
              <a:r>
                <a:rPr lang="en-US" altLang="en-US" i="1"/>
                <a:t>t’</a:t>
              </a:r>
              <a:r>
                <a:rPr lang="en-US" altLang="en-US"/>
                <a:t> = </a:t>
              </a:r>
              <a:r>
                <a:rPr lang="en-US" altLang="en-US">
                  <a:sym typeface="Symbol" pitchFamily="18" charset="2"/>
                </a:rPr>
                <a:t></a:t>
              </a:r>
              <a:r>
                <a:rPr lang="en-US" altLang="en-US"/>
                <a:t>(</a:t>
              </a:r>
              <a:r>
                <a:rPr lang="en-US" altLang="en-US" i="1"/>
                <a:t>t</a:t>
              </a:r>
              <a:r>
                <a:rPr lang="en-US" altLang="en-US"/>
                <a:t> – </a:t>
              </a:r>
              <a:r>
                <a:rPr lang="en-US" altLang="en-US" i="1"/>
                <a:t>vx / c</a:t>
              </a:r>
              <a:r>
                <a:rPr lang="en-US" altLang="en-US" baseline="30000"/>
                <a:t>2</a:t>
              </a:r>
              <a:r>
                <a:rPr lang="en-US" altLang="en-US"/>
                <a:t>)</a:t>
              </a:r>
            </a:p>
          </p:txBody>
        </p:sp>
      </p:grpSp>
      <p:sp>
        <p:nvSpPr>
          <p:cNvPr id="77838" name="Rectangle 14"/>
          <p:cNvSpPr>
            <a:spLocks noChangeArrowheads="1"/>
          </p:cNvSpPr>
          <p:nvPr/>
        </p:nvSpPr>
        <p:spPr bwMode="auto">
          <a:xfrm>
            <a:off x="674688" y="2668588"/>
            <a:ext cx="7772400" cy="4189412"/>
          </a:xfrm>
          <a:prstGeom prst="rect">
            <a:avLst/>
          </a:prstGeom>
          <a:solidFill>
            <a:srgbClr val="FFFFCC"/>
          </a:solidFill>
          <a:ln w="9525">
            <a:noFill/>
            <a:miter lim="800000"/>
            <a:headEnd/>
            <a:tailEnd/>
          </a:ln>
        </p:spPr>
        <p:txBody>
          <a:bodyPr/>
          <a:lstStyle/>
          <a:p>
            <a:pPr eaLnBrk="0" hangingPunct="0">
              <a:spcBef>
                <a:spcPct val="20000"/>
              </a:spcBef>
            </a:pPr>
            <a:r>
              <a:rPr lang="en-US" altLang="en-US">
                <a:sym typeface="Symbol" pitchFamily="18" charset="2"/>
              </a:rPr>
              <a:t>EXAMPLE: </a:t>
            </a:r>
            <a:r>
              <a:rPr lang="en-US" altLang="en-US">
                <a:solidFill>
                  <a:srgbClr val="000000"/>
                </a:solidFill>
              </a:rPr>
              <a:t>Clocks in two IRFs S and S’ are synchronized so that </a:t>
            </a:r>
            <a:r>
              <a:rPr lang="en-US" altLang="en-US" i="1">
                <a:solidFill>
                  <a:srgbClr val="000000"/>
                </a:solidFill>
              </a:rPr>
              <a:t>x</a:t>
            </a:r>
            <a:r>
              <a:rPr lang="en-US" altLang="en-US">
                <a:solidFill>
                  <a:srgbClr val="000000"/>
                </a:solidFill>
              </a:rPr>
              <a:t> = </a:t>
            </a:r>
            <a:r>
              <a:rPr lang="en-US" altLang="en-US" i="1">
                <a:solidFill>
                  <a:srgbClr val="000000"/>
                </a:solidFill>
              </a:rPr>
              <a:t>x’</a:t>
            </a:r>
            <a:r>
              <a:rPr lang="en-US" altLang="en-US">
                <a:solidFill>
                  <a:srgbClr val="000000"/>
                </a:solidFill>
              </a:rPr>
              <a:t> = 0.00 m at </a:t>
            </a:r>
            <a:r>
              <a:rPr lang="en-US" altLang="en-US" i="1">
                <a:solidFill>
                  <a:srgbClr val="000000"/>
                </a:solidFill>
              </a:rPr>
              <a:t>t</a:t>
            </a:r>
            <a:r>
              <a:rPr lang="en-US" altLang="en-US">
                <a:solidFill>
                  <a:srgbClr val="000000"/>
                </a:solidFill>
              </a:rPr>
              <a:t> = </a:t>
            </a:r>
            <a:r>
              <a:rPr lang="en-US" altLang="en-US" i="1">
                <a:solidFill>
                  <a:srgbClr val="000000"/>
                </a:solidFill>
              </a:rPr>
              <a:t>t’</a:t>
            </a:r>
            <a:r>
              <a:rPr lang="en-US" altLang="en-US">
                <a:solidFill>
                  <a:srgbClr val="000000"/>
                </a:solidFill>
              </a:rPr>
              <a:t> = 0.00 s. Frame S’ has a speed of </a:t>
            </a:r>
            <a:r>
              <a:rPr lang="en-US" altLang="en-US" i="1">
                <a:solidFill>
                  <a:srgbClr val="000000"/>
                </a:solidFill>
              </a:rPr>
              <a:t>v</a:t>
            </a:r>
            <a:r>
              <a:rPr lang="en-US" altLang="en-US">
                <a:solidFill>
                  <a:srgbClr val="000000"/>
                </a:solidFill>
              </a:rPr>
              <a:t> = 0.50</a:t>
            </a:r>
            <a:r>
              <a:rPr lang="en-US" altLang="en-US" i="1">
                <a:solidFill>
                  <a:srgbClr val="000000"/>
                </a:solidFill>
              </a:rPr>
              <a:t>c</a:t>
            </a:r>
            <a:r>
              <a:rPr lang="en-US" altLang="en-US">
                <a:solidFill>
                  <a:srgbClr val="000000"/>
                </a:solidFill>
              </a:rPr>
              <a:t> relative to S.</a:t>
            </a:r>
            <a:endParaRPr lang="en-US" altLang="en-US">
              <a:solidFill>
                <a:srgbClr val="000000"/>
              </a:solidFill>
              <a:cs typeface="Times New Roman" pitchFamily="18" charset="0"/>
            </a:endParaRPr>
          </a:p>
          <a:p>
            <a:pPr eaLnBrk="0" hangingPunct="0">
              <a:spcBef>
                <a:spcPct val="20000"/>
              </a:spcBef>
            </a:pPr>
            <a:r>
              <a:rPr lang="en-US" altLang="en-US">
                <a:solidFill>
                  <a:srgbClr val="000000"/>
                </a:solidFill>
                <a:cs typeface="Times New Roman" pitchFamily="18" charset="0"/>
              </a:rPr>
              <a:t>Find the value of the Lorentz factor.</a:t>
            </a:r>
          </a:p>
          <a:p>
            <a:pPr eaLnBrk="0" hangingPunct="0">
              <a:spcBef>
                <a:spcPct val="20000"/>
              </a:spcBef>
            </a:pPr>
            <a:r>
              <a:rPr lang="en-US" altLang="en-US">
                <a:solidFill>
                  <a:srgbClr val="000000"/>
                </a:solidFill>
                <a:cs typeface="Times New Roman" pitchFamily="18" charset="0"/>
              </a:rPr>
              <a:t>SOLUTION:</a:t>
            </a:r>
            <a:endParaRPr lang="en-US" altLang="en-US">
              <a:solidFill>
                <a:srgbClr val="000000"/>
              </a:solidFill>
              <a:cs typeface="Times New Roman" pitchFamily="18" charset="0"/>
              <a:sym typeface="Symbol" pitchFamily="18" charset="2"/>
            </a:endParaRPr>
          </a:p>
          <a:p>
            <a:pPr eaLnBrk="0" hangingPunct="0">
              <a:spcBef>
                <a:spcPct val="20000"/>
              </a:spcBef>
            </a:pPr>
            <a:r>
              <a:rPr lang="en-US" altLang="en-US">
                <a:solidFill>
                  <a:srgbClr val="000000"/>
                </a:solidFill>
                <a:cs typeface="Times New Roman" pitchFamily="18" charset="0"/>
                <a:sym typeface="Symbol" pitchFamily="18" charset="2"/>
              </a:rPr>
              <a:t>	       </a:t>
            </a:r>
            <a:r>
              <a:rPr lang="en-US" altLang="en-US">
                <a:sym typeface="Symbol" pitchFamily="18" charset="2"/>
              </a:rPr>
              <a:t></a:t>
            </a:r>
            <a:r>
              <a:rPr lang="en-US" altLang="en-US"/>
              <a:t> 	= [ 1 - </a:t>
            </a:r>
            <a:r>
              <a:rPr lang="en-US" altLang="en-US" i="1"/>
              <a:t>v</a:t>
            </a:r>
            <a:r>
              <a:rPr lang="en-US" altLang="en-US" baseline="30000"/>
              <a:t>2 </a:t>
            </a:r>
            <a:r>
              <a:rPr lang="en-US" altLang="en-US" i="1"/>
              <a:t>/ c</a:t>
            </a:r>
            <a:r>
              <a:rPr lang="en-US" altLang="en-US" baseline="30000"/>
              <a:t>2 </a:t>
            </a:r>
            <a:r>
              <a:rPr lang="en-US" altLang="en-US"/>
              <a:t>]</a:t>
            </a:r>
            <a:r>
              <a:rPr lang="en-US" altLang="en-US" baseline="30000"/>
              <a:t> -1/2</a:t>
            </a:r>
            <a:r>
              <a:rPr lang="en-US" altLang="en-US"/>
              <a:t> </a:t>
            </a:r>
          </a:p>
          <a:p>
            <a:pPr eaLnBrk="0" hangingPunct="0">
              <a:spcBef>
                <a:spcPct val="20000"/>
              </a:spcBef>
            </a:pPr>
            <a:r>
              <a:rPr lang="en-US" altLang="en-US"/>
              <a:t>		= [ 1 – 0.50</a:t>
            </a:r>
            <a:r>
              <a:rPr lang="en-US" altLang="en-US" baseline="30000"/>
              <a:t>2</a:t>
            </a:r>
            <a:r>
              <a:rPr lang="en-US" altLang="en-US" i="1"/>
              <a:t>c</a:t>
            </a:r>
            <a:r>
              <a:rPr lang="en-US" altLang="en-US" baseline="30000"/>
              <a:t>2 </a:t>
            </a:r>
            <a:r>
              <a:rPr lang="en-US" altLang="en-US" i="1"/>
              <a:t>/ c</a:t>
            </a:r>
            <a:r>
              <a:rPr lang="en-US" altLang="en-US" baseline="30000"/>
              <a:t>2 </a:t>
            </a:r>
            <a:r>
              <a:rPr lang="en-US" altLang="en-US"/>
              <a:t>]</a:t>
            </a:r>
            <a:r>
              <a:rPr lang="en-US" altLang="en-US" baseline="30000"/>
              <a:t> -1/2</a:t>
            </a:r>
            <a:endParaRPr lang="en-US" altLang="en-US"/>
          </a:p>
          <a:p>
            <a:pPr eaLnBrk="0" hangingPunct="0">
              <a:spcBef>
                <a:spcPct val="20000"/>
              </a:spcBef>
            </a:pPr>
            <a:r>
              <a:rPr lang="en-US" altLang="en-US"/>
              <a:t>		= [ 1 – 0.50</a:t>
            </a:r>
            <a:r>
              <a:rPr lang="en-US" altLang="en-US" baseline="30000"/>
              <a:t>2 </a:t>
            </a:r>
            <a:r>
              <a:rPr lang="en-US" altLang="en-US"/>
              <a:t>]</a:t>
            </a:r>
            <a:r>
              <a:rPr lang="en-US" altLang="en-US" baseline="30000"/>
              <a:t> -1/2</a:t>
            </a:r>
            <a:r>
              <a:rPr lang="en-US" altLang="en-US">
                <a:solidFill>
                  <a:srgbClr val="000000"/>
                </a:solidFill>
                <a:sym typeface="Symbol" pitchFamily="18" charset="2"/>
              </a:rPr>
              <a:t> </a:t>
            </a:r>
          </a:p>
          <a:p>
            <a:pPr eaLnBrk="0" hangingPunct="0">
              <a:spcBef>
                <a:spcPct val="20000"/>
              </a:spcBef>
            </a:pPr>
            <a:r>
              <a:rPr lang="en-US" altLang="en-US"/>
              <a:t>		= [ 0.75 ] </a:t>
            </a:r>
            <a:r>
              <a:rPr lang="en-US" altLang="en-US" baseline="30000"/>
              <a:t>-1/2</a:t>
            </a:r>
          </a:p>
          <a:p>
            <a:pPr eaLnBrk="0" hangingPunct="0">
              <a:spcBef>
                <a:spcPct val="20000"/>
              </a:spcBef>
            </a:pPr>
            <a:r>
              <a:rPr lang="en-US" altLang="en-US"/>
              <a:t>		= 1.15</a:t>
            </a:r>
            <a:r>
              <a:rPr lang="en-US" altLang="en-US">
                <a:sym typeface="Symbol" pitchFamily="18" charset="2"/>
              </a:rPr>
              <a:t>.</a:t>
            </a:r>
            <a:r>
              <a:rPr lang="en-US" altLang="en-US">
                <a:solidFill>
                  <a:srgbClr val="000000"/>
                </a:solidFill>
                <a:sym typeface="Symbol" pitchFamily="18" charset="2"/>
              </a:rPr>
              <a:t>	</a:t>
            </a:r>
          </a:p>
        </p:txBody>
      </p:sp>
      <p:sp>
        <p:nvSpPr>
          <p:cNvPr id="79886" name="Line 14"/>
          <p:cNvSpPr>
            <a:spLocks noChangeShapeType="1"/>
          </p:cNvSpPr>
          <p:nvPr/>
        </p:nvSpPr>
        <p:spPr bwMode="auto">
          <a:xfrm flipH="1">
            <a:off x="4214813" y="5275263"/>
            <a:ext cx="265112" cy="215900"/>
          </a:xfrm>
          <a:prstGeom prst="line">
            <a:avLst/>
          </a:prstGeom>
          <a:noFill/>
          <a:ln w="19050">
            <a:solidFill>
              <a:srgbClr val="FF0000"/>
            </a:solidFill>
            <a:round/>
            <a:headEnd/>
            <a:tailEnd/>
          </a:ln>
        </p:spPr>
        <p:txBody>
          <a:bodyPr/>
          <a:lstStyle/>
          <a:p>
            <a:endParaRPr lang="en-US"/>
          </a:p>
        </p:txBody>
      </p:sp>
      <p:sp>
        <p:nvSpPr>
          <p:cNvPr id="79887" name="Line 15"/>
          <p:cNvSpPr>
            <a:spLocks noChangeShapeType="1"/>
          </p:cNvSpPr>
          <p:nvPr/>
        </p:nvSpPr>
        <p:spPr bwMode="auto">
          <a:xfrm flipH="1">
            <a:off x="4737100" y="5272088"/>
            <a:ext cx="265113" cy="215900"/>
          </a:xfrm>
          <a:prstGeom prst="line">
            <a:avLst/>
          </a:prstGeom>
          <a:noFill/>
          <a:ln w="19050">
            <a:solidFill>
              <a:srgbClr val="FF0000"/>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7838">
                                            <p:txEl>
                                              <p:pRg st="0" end="0"/>
                                            </p:txEl>
                                          </p:spTgt>
                                        </p:tgtEl>
                                        <p:attrNameLst>
                                          <p:attrName>style.visibility</p:attrName>
                                        </p:attrNameLst>
                                      </p:cBhvr>
                                      <p:to>
                                        <p:strVal val="visible"/>
                                      </p:to>
                                    </p:set>
                                    <p:anim calcmode="lin" valueType="num">
                                      <p:cBhvr additive="base">
                                        <p:cTn id="7" dur="500" fill="hold"/>
                                        <p:tgtEl>
                                          <p:spTgt spid="778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8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7838">
                                            <p:txEl>
                                              <p:pRg st="1" end="1"/>
                                            </p:txEl>
                                          </p:spTgt>
                                        </p:tgtEl>
                                        <p:attrNameLst>
                                          <p:attrName>style.visibility</p:attrName>
                                        </p:attrNameLst>
                                      </p:cBhvr>
                                      <p:to>
                                        <p:strVal val="visible"/>
                                      </p:to>
                                    </p:set>
                                    <p:anim calcmode="lin" valueType="num">
                                      <p:cBhvr additive="base">
                                        <p:cTn id="13" dur="500" fill="hold"/>
                                        <p:tgtEl>
                                          <p:spTgt spid="778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8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7838">
                                            <p:txEl>
                                              <p:pRg st="2" end="2"/>
                                            </p:txEl>
                                          </p:spTgt>
                                        </p:tgtEl>
                                        <p:attrNameLst>
                                          <p:attrName>style.visibility</p:attrName>
                                        </p:attrNameLst>
                                      </p:cBhvr>
                                      <p:to>
                                        <p:strVal val="visible"/>
                                      </p:to>
                                    </p:set>
                                    <p:anim calcmode="lin" valueType="num">
                                      <p:cBhvr additive="base">
                                        <p:cTn id="19" dur="500" fill="hold"/>
                                        <p:tgtEl>
                                          <p:spTgt spid="7783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78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7838">
                                            <p:txEl>
                                              <p:pRg st="3" end="3"/>
                                            </p:txEl>
                                          </p:spTgt>
                                        </p:tgtEl>
                                        <p:attrNameLst>
                                          <p:attrName>style.visibility</p:attrName>
                                        </p:attrNameLst>
                                      </p:cBhvr>
                                      <p:to>
                                        <p:strVal val="visible"/>
                                      </p:to>
                                    </p:set>
                                    <p:anim calcmode="lin" valueType="num">
                                      <p:cBhvr additive="base">
                                        <p:cTn id="25" dur="500" fill="hold"/>
                                        <p:tgtEl>
                                          <p:spTgt spid="7783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78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7838">
                                            <p:txEl>
                                              <p:pRg st="4" end="4"/>
                                            </p:txEl>
                                          </p:spTgt>
                                        </p:tgtEl>
                                        <p:attrNameLst>
                                          <p:attrName>style.visibility</p:attrName>
                                        </p:attrNameLst>
                                      </p:cBhvr>
                                      <p:to>
                                        <p:strVal val="visible"/>
                                      </p:to>
                                    </p:set>
                                    <p:anim calcmode="lin" valueType="num">
                                      <p:cBhvr additive="base">
                                        <p:cTn id="31" dur="500" fill="hold"/>
                                        <p:tgtEl>
                                          <p:spTgt spid="7783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783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9886"/>
                                        </p:tgtEl>
                                        <p:attrNameLst>
                                          <p:attrName>style.visibility</p:attrName>
                                        </p:attrNameLst>
                                      </p:cBhvr>
                                      <p:to>
                                        <p:strVal val="visible"/>
                                      </p:to>
                                    </p:set>
                                    <p:animEffect transition="in" filter="wipe(down)">
                                      <p:cBhvr>
                                        <p:cTn id="37" dur="500"/>
                                        <p:tgtEl>
                                          <p:spTgt spid="79886"/>
                                        </p:tgtEl>
                                      </p:cBhvr>
                                    </p:animEffect>
                                  </p:childTnLst>
                                  <p:subTnLst>
                                    <p:audio>
                                      <p:cMediaNode>
                                        <p:cTn display="0" masterRel="sameClick">
                                          <p:stCondLst>
                                            <p:cond evt="begin" delay="0">
                                              <p:tn val="35"/>
                                            </p:cond>
                                          </p:stCondLst>
                                          <p:endCondLst>
                                            <p:cond evt="onStopAudio" delay="0">
                                              <p:tgtEl>
                                                <p:sldTgt/>
                                              </p:tgtEl>
                                            </p:cond>
                                          </p:endCondLst>
                                        </p:cTn>
                                        <p:tgtEl>
                                          <p:sndTgt r:embed="rId5" name="cashreg.wav"/>
                                        </p:tgtEl>
                                      </p:cMediaNode>
                                    </p:audio>
                                  </p:subTnLst>
                                </p:cTn>
                              </p:par>
                              <p:par>
                                <p:cTn id="38" presetID="22" presetClass="entr" presetSubtype="4" fill="hold" grpId="0" nodeType="withEffect">
                                  <p:stCondLst>
                                    <p:cond delay="0"/>
                                  </p:stCondLst>
                                  <p:childTnLst>
                                    <p:set>
                                      <p:cBhvr>
                                        <p:cTn id="39" dur="1" fill="hold">
                                          <p:stCondLst>
                                            <p:cond delay="0"/>
                                          </p:stCondLst>
                                        </p:cTn>
                                        <p:tgtEl>
                                          <p:spTgt spid="79887"/>
                                        </p:tgtEl>
                                        <p:attrNameLst>
                                          <p:attrName>style.visibility</p:attrName>
                                        </p:attrNameLst>
                                      </p:cBhvr>
                                      <p:to>
                                        <p:strVal val="visible"/>
                                      </p:to>
                                    </p:set>
                                    <p:animEffect transition="in" filter="wipe(down)">
                                      <p:cBhvr>
                                        <p:cTn id="40" dur="500"/>
                                        <p:tgtEl>
                                          <p:spTgt spid="79887"/>
                                        </p:tgtEl>
                                      </p:cBhvr>
                                    </p:animEffect>
                                  </p:childTnLst>
                                  <p:subTnLst>
                                    <p:audio>
                                      <p:cMediaNode>
                                        <p:cTn display="0" masterRel="sameClick">
                                          <p:stCondLst>
                                            <p:cond evt="begin" delay="0">
                                              <p:tn val="38"/>
                                            </p:cond>
                                          </p:stCondLst>
                                          <p:endCondLst>
                                            <p:cond evt="onStopAudio" delay="0">
                                              <p:tgtEl>
                                                <p:sldTgt/>
                                              </p:tgtEl>
                                            </p:cond>
                                          </p:endCondLst>
                                        </p:cTn>
                                        <p:tgtEl>
                                          <p:sndTgt r:embed="rId5"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77838">
                                            <p:txEl>
                                              <p:pRg st="5" end="5"/>
                                            </p:txEl>
                                          </p:spTgt>
                                        </p:tgtEl>
                                        <p:attrNameLst>
                                          <p:attrName>style.visibility</p:attrName>
                                        </p:attrNameLst>
                                      </p:cBhvr>
                                      <p:to>
                                        <p:strVal val="visible"/>
                                      </p:to>
                                    </p:set>
                                    <p:anim calcmode="lin" valueType="num">
                                      <p:cBhvr additive="base">
                                        <p:cTn id="45" dur="500" fill="hold"/>
                                        <p:tgtEl>
                                          <p:spTgt spid="77838">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783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77838">
                                            <p:txEl>
                                              <p:pRg st="6" end="6"/>
                                            </p:txEl>
                                          </p:spTgt>
                                        </p:tgtEl>
                                        <p:attrNameLst>
                                          <p:attrName>style.visibility</p:attrName>
                                        </p:attrNameLst>
                                      </p:cBhvr>
                                      <p:to>
                                        <p:strVal val="visible"/>
                                      </p:to>
                                    </p:set>
                                    <p:anim calcmode="lin" valueType="num">
                                      <p:cBhvr additive="base">
                                        <p:cTn id="51" dur="500" fill="hold"/>
                                        <p:tgtEl>
                                          <p:spTgt spid="77838">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783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77838">
                                            <p:txEl>
                                              <p:pRg st="7" end="7"/>
                                            </p:txEl>
                                          </p:spTgt>
                                        </p:tgtEl>
                                        <p:attrNameLst>
                                          <p:attrName>style.visibility</p:attrName>
                                        </p:attrNameLst>
                                      </p:cBhvr>
                                      <p:to>
                                        <p:strVal val="visible"/>
                                      </p:to>
                                    </p:set>
                                    <p:anim calcmode="lin" valueType="num">
                                      <p:cBhvr additive="base">
                                        <p:cTn id="57" dur="500" fill="hold"/>
                                        <p:tgtEl>
                                          <p:spTgt spid="77838">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783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6" grpId="0" animBg="1"/>
      <p:bldP spid="7988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85800" y="1338263"/>
            <a:ext cx="7772400" cy="1355725"/>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The Lorentz transformations</a:t>
            </a:r>
            <a:endParaRPr lang="en-US" altLang="en-US">
              <a:solidFill>
                <a:srgbClr val="000000"/>
              </a:solidFill>
              <a:cs typeface="Times New Roman" pitchFamily="18" charset="0"/>
              <a:sym typeface="Symbol" pitchFamily="18" charset="2"/>
            </a:endParaRPr>
          </a:p>
        </p:txBody>
      </p:sp>
      <p:sp>
        <p:nvSpPr>
          <p:cNvPr id="49155"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grpSp>
        <p:nvGrpSpPr>
          <p:cNvPr id="49156" name="Group 4"/>
          <p:cNvGrpSpPr>
            <a:grpSpLocks/>
          </p:cNvGrpSpPr>
          <p:nvPr/>
        </p:nvGrpSpPr>
        <p:grpSpPr bwMode="auto">
          <a:xfrm>
            <a:off x="882650" y="1760538"/>
            <a:ext cx="7370763" cy="873125"/>
            <a:chOff x="556" y="1109"/>
            <a:chExt cx="4643" cy="550"/>
          </a:xfrm>
        </p:grpSpPr>
        <p:sp>
          <p:nvSpPr>
            <p:cNvPr id="49158" name="Text Box 30"/>
            <p:cNvSpPr txBox="1">
              <a:spLocks noChangeArrowheads="1"/>
            </p:cNvSpPr>
            <p:nvPr/>
          </p:nvSpPr>
          <p:spPr bwMode="auto">
            <a:xfrm>
              <a:off x="3513" y="1140"/>
              <a:ext cx="1683" cy="51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Lorentz transformations</a:t>
              </a:r>
            </a:p>
          </p:txBody>
        </p:sp>
        <p:sp>
          <p:nvSpPr>
            <p:cNvPr id="49159" name="Rectangle 31"/>
            <p:cNvSpPr>
              <a:spLocks noChangeArrowheads="1"/>
            </p:cNvSpPr>
            <p:nvPr/>
          </p:nvSpPr>
          <p:spPr bwMode="auto">
            <a:xfrm>
              <a:off x="556" y="1142"/>
              <a:ext cx="4643" cy="517"/>
            </a:xfrm>
            <a:prstGeom prst="rect">
              <a:avLst/>
            </a:prstGeom>
            <a:noFill/>
            <a:ln w="12700">
              <a:solidFill>
                <a:schemeClr val="tx1"/>
              </a:solidFill>
              <a:miter lim="800000"/>
              <a:headEnd/>
              <a:tailEnd/>
            </a:ln>
          </p:spPr>
          <p:txBody>
            <a:bodyPr wrap="none" anchor="ctr"/>
            <a:lstStyle/>
            <a:p>
              <a:endParaRPr lang="en-US" altLang="en-US"/>
            </a:p>
          </p:txBody>
        </p:sp>
        <p:sp>
          <p:nvSpPr>
            <p:cNvPr id="49160" name="Rectangle 32"/>
            <p:cNvSpPr>
              <a:spLocks noChangeArrowheads="1"/>
            </p:cNvSpPr>
            <p:nvPr/>
          </p:nvSpPr>
          <p:spPr bwMode="auto">
            <a:xfrm>
              <a:off x="658" y="1109"/>
              <a:ext cx="2926" cy="528"/>
            </a:xfrm>
            <a:prstGeom prst="rect">
              <a:avLst/>
            </a:prstGeom>
            <a:noFill/>
            <a:ln w="9525">
              <a:noFill/>
              <a:miter lim="800000"/>
              <a:headEnd/>
              <a:tailEnd/>
            </a:ln>
          </p:spPr>
          <p:txBody>
            <a:bodyPr/>
            <a:lstStyle/>
            <a:p>
              <a:pPr eaLnBrk="0" hangingPunct="0">
                <a:spcBef>
                  <a:spcPct val="5000"/>
                </a:spcBef>
              </a:pPr>
              <a:r>
                <a:rPr lang="en-US" altLang="en-US" i="1"/>
                <a:t>x’</a:t>
              </a:r>
              <a:r>
                <a:rPr lang="en-US" altLang="en-US"/>
                <a:t> = </a:t>
              </a:r>
              <a:r>
                <a:rPr lang="en-US" altLang="en-US">
                  <a:sym typeface="Symbol" pitchFamily="18" charset="2"/>
                </a:rPr>
                <a:t></a:t>
              </a:r>
              <a:r>
                <a:rPr lang="en-US" altLang="en-US"/>
                <a:t>(</a:t>
              </a:r>
              <a:r>
                <a:rPr lang="en-US" altLang="en-US" i="1"/>
                <a:t>x</a:t>
              </a:r>
              <a:r>
                <a:rPr lang="en-US" altLang="en-US"/>
                <a:t> – </a:t>
              </a:r>
              <a:r>
                <a:rPr lang="en-US" altLang="en-US" i="1"/>
                <a:t>vt</a:t>
              </a:r>
              <a:r>
                <a:rPr lang="en-US" altLang="en-US"/>
                <a:t>) </a:t>
              </a:r>
            </a:p>
            <a:p>
              <a:pPr eaLnBrk="0" hangingPunct="0">
                <a:spcBef>
                  <a:spcPct val="5000"/>
                </a:spcBef>
              </a:pPr>
              <a:r>
                <a:rPr lang="en-US" altLang="en-US" i="1" baseline="-25000"/>
                <a:t> </a:t>
              </a:r>
              <a:r>
                <a:rPr lang="en-US" altLang="en-US" i="1"/>
                <a:t>t’</a:t>
              </a:r>
              <a:r>
                <a:rPr lang="en-US" altLang="en-US"/>
                <a:t> = </a:t>
              </a:r>
              <a:r>
                <a:rPr lang="en-US" altLang="en-US">
                  <a:sym typeface="Symbol" pitchFamily="18" charset="2"/>
                </a:rPr>
                <a:t></a:t>
              </a:r>
              <a:r>
                <a:rPr lang="en-US" altLang="en-US"/>
                <a:t>(</a:t>
              </a:r>
              <a:r>
                <a:rPr lang="en-US" altLang="en-US" i="1"/>
                <a:t>t</a:t>
              </a:r>
              <a:r>
                <a:rPr lang="en-US" altLang="en-US"/>
                <a:t> – </a:t>
              </a:r>
              <a:r>
                <a:rPr lang="en-US" altLang="en-US" i="1"/>
                <a:t>vx / c</a:t>
              </a:r>
              <a:r>
                <a:rPr lang="en-US" altLang="en-US" baseline="30000"/>
                <a:t>2</a:t>
              </a:r>
              <a:r>
                <a:rPr lang="en-US" altLang="en-US"/>
                <a:t>)</a:t>
              </a:r>
            </a:p>
          </p:txBody>
        </p:sp>
      </p:grpSp>
      <p:sp>
        <p:nvSpPr>
          <p:cNvPr id="77838" name="Rectangle 14"/>
          <p:cNvSpPr>
            <a:spLocks noChangeArrowheads="1"/>
          </p:cNvSpPr>
          <p:nvPr/>
        </p:nvSpPr>
        <p:spPr bwMode="auto">
          <a:xfrm>
            <a:off x="674688" y="2668588"/>
            <a:ext cx="7772400" cy="4189412"/>
          </a:xfrm>
          <a:prstGeom prst="rect">
            <a:avLst/>
          </a:prstGeom>
          <a:solidFill>
            <a:srgbClr val="FFFFCC"/>
          </a:solidFill>
          <a:ln w="9525">
            <a:noFill/>
            <a:miter lim="800000"/>
            <a:headEnd/>
            <a:tailEnd/>
          </a:ln>
        </p:spPr>
        <p:txBody>
          <a:bodyPr/>
          <a:lstStyle/>
          <a:p>
            <a:pPr eaLnBrk="0" hangingPunct="0">
              <a:spcBef>
                <a:spcPct val="20000"/>
              </a:spcBef>
            </a:pPr>
            <a:r>
              <a:rPr lang="en-US" altLang="en-US">
                <a:sym typeface="Symbol" pitchFamily="18" charset="2"/>
              </a:rPr>
              <a:t>EXAMPLE: </a:t>
            </a:r>
            <a:r>
              <a:rPr lang="en-US" altLang="en-US">
                <a:solidFill>
                  <a:srgbClr val="000000"/>
                </a:solidFill>
              </a:rPr>
              <a:t>Clocks in two IRFs S and S’ are synchronized so that </a:t>
            </a:r>
            <a:r>
              <a:rPr lang="en-US" altLang="en-US" i="1">
                <a:solidFill>
                  <a:srgbClr val="000000"/>
                </a:solidFill>
              </a:rPr>
              <a:t>x</a:t>
            </a:r>
            <a:r>
              <a:rPr lang="en-US" altLang="en-US">
                <a:solidFill>
                  <a:srgbClr val="000000"/>
                </a:solidFill>
              </a:rPr>
              <a:t> = </a:t>
            </a:r>
            <a:r>
              <a:rPr lang="en-US" altLang="en-US" i="1">
                <a:solidFill>
                  <a:srgbClr val="000000"/>
                </a:solidFill>
              </a:rPr>
              <a:t>x’</a:t>
            </a:r>
            <a:r>
              <a:rPr lang="en-US" altLang="en-US">
                <a:solidFill>
                  <a:srgbClr val="000000"/>
                </a:solidFill>
              </a:rPr>
              <a:t> = 0.00 m at </a:t>
            </a:r>
            <a:r>
              <a:rPr lang="en-US" altLang="en-US" i="1">
                <a:solidFill>
                  <a:srgbClr val="000000"/>
                </a:solidFill>
              </a:rPr>
              <a:t>t</a:t>
            </a:r>
            <a:r>
              <a:rPr lang="en-US" altLang="en-US">
                <a:solidFill>
                  <a:srgbClr val="000000"/>
                </a:solidFill>
              </a:rPr>
              <a:t> = </a:t>
            </a:r>
            <a:r>
              <a:rPr lang="en-US" altLang="en-US" i="1">
                <a:solidFill>
                  <a:srgbClr val="000000"/>
                </a:solidFill>
              </a:rPr>
              <a:t>t’</a:t>
            </a:r>
            <a:r>
              <a:rPr lang="en-US" altLang="en-US">
                <a:solidFill>
                  <a:srgbClr val="000000"/>
                </a:solidFill>
              </a:rPr>
              <a:t> = 0.00 s. Frame S’ has a speed of </a:t>
            </a:r>
            <a:r>
              <a:rPr lang="en-US" altLang="en-US" i="1">
                <a:solidFill>
                  <a:srgbClr val="000000"/>
                </a:solidFill>
              </a:rPr>
              <a:t>v</a:t>
            </a:r>
            <a:r>
              <a:rPr lang="en-US" altLang="en-US">
                <a:solidFill>
                  <a:srgbClr val="000000"/>
                </a:solidFill>
              </a:rPr>
              <a:t> = 0.50</a:t>
            </a:r>
            <a:r>
              <a:rPr lang="en-US" altLang="en-US" i="1">
                <a:solidFill>
                  <a:srgbClr val="000000"/>
                </a:solidFill>
              </a:rPr>
              <a:t>c</a:t>
            </a:r>
            <a:r>
              <a:rPr lang="en-US" altLang="en-US">
                <a:solidFill>
                  <a:srgbClr val="000000"/>
                </a:solidFill>
              </a:rPr>
              <a:t> relative to S.</a:t>
            </a:r>
          </a:p>
          <a:p>
            <a:pPr eaLnBrk="0" hangingPunct="0">
              <a:spcBef>
                <a:spcPct val="20000"/>
              </a:spcBef>
            </a:pPr>
            <a:r>
              <a:rPr lang="en-US" altLang="en-US">
                <a:solidFill>
                  <a:srgbClr val="000000"/>
                </a:solidFill>
                <a:cs typeface="Times New Roman" pitchFamily="18" charset="0"/>
              </a:rPr>
              <a:t>Two events occur in frame S:</a:t>
            </a:r>
          </a:p>
          <a:p>
            <a:pPr eaLnBrk="0" hangingPunct="0">
              <a:spcBef>
                <a:spcPct val="20000"/>
              </a:spcBef>
            </a:pPr>
            <a:r>
              <a:rPr lang="en-US" altLang="en-US">
                <a:solidFill>
                  <a:srgbClr val="000000"/>
                </a:solidFill>
                <a:cs typeface="Times New Roman" pitchFamily="18" charset="0"/>
              </a:rPr>
              <a:t>Ev 1: </a:t>
            </a:r>
            <a:r>
              <a:rPr lang="en-US" altLang="en-US" i="1">
                <a:solidFill>
                  <a:srgbClr val="000000"/>
                </a:solidFill>
                <a:cs typeface="Times New Roman" pitchFamily="18" charset="0"/>
              </a:rPr>
              <a:t>x</a:t>
            </a:r>
            <a:r>
              <a:rPr lang="en-US" altLang="en-US" baseline="-25000">
                <a:solidFill>
                  <a:srgbClr val="000000"/>
                </a:solidFill>
                <a:cs typeface="Times New Roman" pitchFamily="18" charset="0"/>
              </a:rPr>
              <a:t>1</a:t>
            </a:r>
            <a:r>
              <a:rPr lang="en-US" altLang="en-US">
                <a:solidFill>
                  <a:srgbClr val="000000"/>
                </a:solidFill>
                <a:cs typeface="Times New Roman" pitchFamily="18" charset="0"/>
              </a:rPr>
              <a:t> = 10.0 m, </a:t>
            </a:r>
            <a:r>
              <a:rPr lang="en-US" altLang="en-US" i="1">
                <a:solidFill>
                  <a:srgbClr val="000000"/>
                </a:solidFill>
                <a:cs typeface="Times New Roman" pitchFamily="18" charset="0"/>
              </a:rPr>
              <a:t>y</a:t>
            </a:r>
            <a:r>
              <a:rPr lang="en-US" altLang="en-US" baseline="-25000">
                <a:solidFill>
                  <a:srgbClr val="000000"/>
                </a:solidFill>
                <a:cs typeface="Times New Roman" pitchFamily="18" charset="0"/>
              </a:rPr>
              <a:t>1</a:t>
            </a:r>
            <a:r>
              <a:rPr lang="en-US" altLang="en-US">
                <a:solidFill>
                  <a:srgbClr val="000000"/>
                </a:solidFill>
                <a:cs typeface="Times New Roman" pitchFamily="18" charset="0"/>
              </a:rPr>
              <a:t> = 0.00 m, </a:t>
            </a:r>
            <a:r>
              <a:rPr lang="en-US" altLang="en-US" i="1">
                <a:solidFill>
                  <a:srgbClr val="000000"/>
                </a:solidFill>
                <a:cs typeface="Times New Roman" pitchFamily="18" charset="0"/>
              </a:rPr>
              <a:t>z</a:t>
            </a:r>
            <a:r>
              <a:rPr lang="en-US" altLang="en-US" baseline="-25000">
                <a:solidFill>
                  <a:srgbClr val="000000"/>
                </a:solidFill>
                <a:cs typeface="Times New Roman" pitchFamily="18" charset="0"/>
              </a:rPr>
              <a:t>1</a:t>
            </a:r>
            <a:r>
              <a:rPr lang="en-US" altLang="en-US">
                <a:solidFill>
                  <a:srgbClr val="000000"/>
                </a:solidFill>
                <a:cs typeface="Times New Roman" pitchFamily="18" charset="0"/>
              </a:rPr>
              <a:t> = 0.00 m, </a:t>
            </a:r>
            <a:r>
              <a:rPr lang="en-US" altLang="en-US" i="1">
                <a:solidFill>
                  <a:srgbClr val="000000"/>
                </a:solidFill>
                <a:cs typeface="Times New Roman" pitchFamily="18" charset="0"/>
              </a:rPr>
              <a:t>t</a:t>
            </a:r>
            <a:r>
              <a:rPr lang="en-US" altLang="en-US" baseline="-25000">
                <a:solidFill>
                  <a:srgbClr val="000000"/>
                </a:solidFill>
                <a:cs typeface="Times New Roman" pitchFamily="18" charset="0"/>
              </a:rPr>
              <a:t>1</a:t>
            </a:r>
            <a:r>
              <a:rPr lang="en-US" altLang="en-US">
                <a:solidFill>
                  <a:srgbClr val="000000"/>
                </a:solidFill>
                <a:cs typeface="Times New Roman" pitchFamily="18" charset="0"/>
              </a:rPr>
              <a:t> = 0.35 </a:t>
            </a:r>
            <a:r>
              <a:rPr lang="en-US" altLang="en-US">
                <a:solidFill>
                  <a:srgbClr val="000000"/>
                </a:solidFill>
                <a:sym typeface="Symbol" pitchFamily="18" charset="2"/>
              </a:rPr>
              <a:t></a:t>
            </a:r>
            <a:r>
              <a:rPr lang="en-US" altLang="en-US">
                <a:solidFill>
                  <a:srgbClr val="000000"/>
                </a:solidFill>
                <a:cs typeface="Times New Roman" pitchFamily="18" charset="0"/>
              </a:rPr>
              <a:t>s. </a:t>
            </a:r>
          </a:p>
          <a:p>
            <a:pPr eaLnBrk="0" hangingPunct="0">
              <a:spcBef>
                <a:spcPct val="20000"/>
              </a:spcBef>
            </a:pPr>
            <a:r>
              <a:rPr lang="en-US" altLang="en-US">
                <a:solidFill>
                  <a:srgbClr val="000000"/>
                </a:solidFill>
                <a:cs typeface="Times New Roman" pitchFamily="18" charset="0"/>
              </a:rPr>
              <a:t>Ev 2: </a:t>
            </a:r>
            <a:r>
              <a:rPr lang="en-US" altLang="en-US" i="1">
                <a:solidFill>
                  <a:srgbClr val="000000"/>
                </a:solidFill>
                <a:cs typeface="Times New Roman" pitchFamily="18" charset="0"/>
              </a:rPr>
              <a:t>x</a:t>
            </a:r>
            <a:r>
              <a:rPr lang="en-US" altLang="en-US" baseline="-25000">
                <a:solidFill>
                  <a:srgbClr val="000000"/>
                </a:solidFill>
                <a:cs typeface="Times New Roman" pitchFamily="18" charset="0"/>
              </a:rPr>
              <a:t>2</a:t>
            </a:r>
            <a:r>
              <a:rPr lang="en-US" altLang="en-US">
                <a:solidFill>
                  <a:srgbClr val="000000"/>
                </a:solidFill>
                <a:cs typeface="Times New Roman" pitchFamily="18" charset="0"/>
              </a:rPr>
              <a:t> = 50.0 m, </a:t>
            </a:r>
            <a:r>
              <a:rPr lang="en-US" altLang="en-US" i="1">
                <a:solidFill>
                  <a:srgbClr val="000000"/>
                </a:solidFill>
                <a:cs typeface="Times New Roman" pitchFamily="18" charset="0"/>
              </a:rPr>
              <a:t>y</a:t>
            </a:r>
            <a:r>
              <a:rPr lang="en-US" altLang="en-US" baseline="-25000">
                <a:solidFill>
                  <a:srgbClr val="000000"/>
                </a:solidFill>
                <a:cs typeface="Times New Roman" pitchFamily="18" charset="0"/>
              </a:rPr>
              <a:t>2</a:t>
            </a:r>
            <a:r>
              <a:rPr lang="en-US" altLang="en-US">
                <a:solidFill>
                  <a:srgbClr val="000000"/>
                </a:solidFill>
                <a:cs typeface="Times New Roman" pitchFamily="18" charset="0"/>
              </a:rPr>
              <a:t> = 0.00 m, </a:t>
            </a:r>
            <a:r>
              <a:rPr lang="en-US" altLang="en-US" i="1">
                <a:solidFill>
                  <a:srgbClr val="000000"/>
                </a:solidFill>
                <a:cs typeface="Times New Roman" pitchFamily="18" charset="0"/>
              </a:rPr>
              <a:t>z</a:t>
            </a:r>
            <a:r>
              <a:rPr lang="en-US" altLang="en-US" baseline="-25000">
                <a:solidFill>
                  <a:srgbClr val="000000"/>
                </a:solidFill>
                <a:cs typeface="Times New Roman" pitchFamily="18" charset="0"/>
              </a:rPr>
              <a:t>2</a:t>
            </a:r>
            <a:r>
              <a:rPr lang="en-US" altLang="en-US">
                <a:solidFill>
                  <a:srgbClr val="000000"/>
                </a:solidFill>
                <a:cs typeface="Times New Roman" pitchFamily="18" charset="0"/>
              </a:rPr>
              <a:t> = 0.00 m, </a:t>
            </a:r>
            <a:r>
              <a:rPr lang="en-US" altLang="en-US" i="1">
                <a:solidFill>
                  <a:srgbClr val="000000"/>
                </a:solidFill>
                <a:cs typeface="Times New Roman" pitchFamily="18" charset="0"/>
              </a:rPr>
              <a:t>t</a:t>
            </a:r>
            <a:r>
              <a:rPr lang="en-US" altLang="en-US" baseline="-25000">
                <a:solidFill>
                  <a:srgbClr val="000000"/>
                </a:solidFill>
                <a:cs typeface="Times New Roman" pitchFamily="18" charset="0"/>
              </a:rPr>
              <a:t>2</a:t>
            </a:r>
            <a:r>
              <a:rPr lang="en-US" altLang="en-US">
                <a:solidFill>
                  <a:srgbClr val="000000"/>
                </a:solidFill>
                <a:cs typeface="Times New Roman" pitchFamily="18" charset="0"/>
              </a:rPr>
              <a:t> = 0.55 </a:t>
            </a:r>
            <a:r>
              <a:rPr lang="en-US" altLang="en-US">
                <a:solidFill>
                  <a:srgbClr val="000000"/>
                </a:solidFill>
                <a:sym typeface="Symbol" pitchFamily="18" charset="2"/>
              </a:rPr>
              <a:t></a:t>
            </a:r>
            <a:r>
              <a:rPr lang="en-US" altLang="en-US">
                <a:solidFill>
                  <a:srgbClr val="000000"/>
                </a:solidFill>
                <a:cs typeface="Times New Roman" pitchFamily="18" charset="0"/>
              </a:rPr>
              <a:t>s.</a:t>
            </a:r>
          </a:p>
          <a:p>
            <a:pPr eaLnBrk="0" hangingPunct="0">
              <a:spcBef>
                <a:spcPct val="20000"/>
              </a:spcBef>
            </a:pPr>
            <a:r>
              <a:rPr lang="en-US" altLang="en-US">
                <a:solidFill>
                  <a:srgbClr val="000000"/>
                </a:solidFill>
                <a:cs typeface="Times New Roman" pitchFamily="18" charset="0"/>
              </a:rPr>
              <a:t>Find the values of </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x</a:t>
            </a:r>
            <a:r>
              <a:rPr lang="en-US" altLang="en-US">
                <a:solidFill>
                  <a:srgbClr val="000000"/>
                </a:solidFill>
                <a:cs typeface="Times New Roman" pitchFamily="18" charset="0"/>
                <a:sym typeface="Symbol" pitchFamily="18" charset="2"/>
              </a:rPr>
              <a:t> and </a:t>
            </a:r>
            <a:r>
              <a:rPr lang="en-US" altLang="en-US">
                <a:solidFill>
                  <a:srgbClr val="000000"/>
                </a:solidFill>
                <a:sym typeface="Symbol" pitchFamily="18" charset="2"/>
              </a:rPr>
              <a:t></a:t>
            </a:r>
            <a:r>
              <a:rPr lang="en-US" altLang="en-US" i="1">
                <a:solidFill>
                  <a:srgbClr val="000000"/>
                </a:solidFill>
                <a:sym typeface="Symbol" pitchFamily="18" charset="2"/>
              </a:rPr>
              <a:t>t</a:t>
            </a:r>
            <a:r>
              <a:rPr lang="en-US" altLang="en-US">
                <a:sym typeface="Symbol" pitchFamily="18" charset="2"/>
              </a:rPr>
              <a:t>.</a:t>
            </a:r>
            <a:endParaRPr lang="en-US" altLang="en-US">
              <a:solidFill>
                <a:srgbClr val="000000"/>
              </a:solidFill>
              <a:cs typeface="Times New Roman" pitchFamily="18" charset="0"/>
              <a:sym typeface="Symbol" pitchFamily="18" charset="2"/>
            </a:endParaRPr>
          </a:p>
          <a:p>
            <a:pPr eaLnBrk="0" hangingPunct="0">
              <a:spcBef>
                <a:spcPct val="15000"/>
              </a:spcBef>
            </a:pPr>
            <a:r>
              <a:rPr lang="en-US" altLang="en-US">
                <a:solidFill>
                  <a:srgbClr val="000000"/>
                </a:solidFill>
                <a:cs typeface="Times New Roman" pitchFamily="18" charset="0"/>
              </a:rPr>
              <a:t>SOLUTION:</a:t>
            </a:r>
            <a:endParaRPr lang="en-US" altLang="en-US">
              <a:solidFill>
                <a:srgbClr val="000000"/>
              </a:solidFill>
              <a:cs typeface="Times New Roman" pitchFamily="18" charset="0"/>
              <a:sym typeface="Symbol" pitchFamily="18" charset="2"/>
            </a:endParaRPr>
          </a:p>
          <a:p>
            <a:pPr eaLnBrk="0" hangingPunct="0">
              <a:spcBef>
                <a:spcPct val="15000"/>
              </a:spcBef>
            </a:pPr>
            <a:r>
              <a:rPr lang="en-US" altLang="en-US">
                <a:solidFill>
                  <a:srgbClr val="000000"/>
                </a:solidFill>
                <a:sym typeface="Symbol" pitchFamily="18" charset="2"/>
              </a:rPr>
              <a:t>	     </a:t>
            </a:r>
            <a:r>
              <a:rPr lang="en-US" altLang="en-US" i="1">
                <a:solidFill>
                  <a:srgbClr val="000000"/>
                </a:solidFill>
                <a:sym typeface="Symbol" pitchFamily="18" charset="2"/>
              </a:rPr>
              <a:t>x</a:t>
            </a:r>
            <a:r>
              <a:rPr lang="en-US" altLang="en-US">
                <a:solidFill>
                  <a:srgbClr val="000000"/>
                </a:solidFill>
                <a:sym typeface="Symbol" pitchFamily="18" charset="2"/>
              </a:rPr>
              <a:t> 	= </a:t>
            </a:r>
            <a:r>
              <a:rPr lang="en-US" altLang="en-US" i="1">
                <a:solidFill>
                  <a:srgbClr val="000000"/>
                </a:solidFill>
                <a:sym typeface="Symbol" pitchFamily="18" charset="2"/>
              </a:rPr>
              <a:t>x</a:t>
            </a:r>
            <a:r>
              <a:rPr lang="en-US" altLang="en-US" baseline="-25000">
                <a:solidFill>
                  <a:srgbClr val="000000"/>
                </a:solidFill>
                <a:sym typeface="Symbol" pitchFamily="18" charset="2"/>
              </a:rPr>
              <a:t>2</a:t>
            </a:r>
            <a:r>
              <a:rPr lang="en-US" altLang="en-US">
                <a:solidFill>
                  <a:srgbClr val="000000"/>
                </a:solidFill>
                <a:sym typeface="Symbol" pitchFamily="18" charset="2"/>
              </a:rPr>
              <a:t> – </a:t>
            </a:r>
            <a:r>
              <a:rPr lang="en-US" altLang="en-US" i="1">
                <a:solidFill>
                  <a:srgbClr val="000000"/>
                </a:solidFill>
                <a:sym typeface="Symbol" pitchFamily="18" charset="2"/>
              </a:rPr>
              <a:t>x</a:t>
            </a:r>
            <a:r>
              <a:rPr lang="en-US" altLang="en-US" baseline="-25000">
                <a:solidFill>
                  <a:srgbClr val="000000"/>
                </a:solidFill>
                <a:sym typeface="Symbol" pitchFamily="18" charset="2"/>
              </a:rPr>
              <a:t>1</a:t>
            </a:r>
            <a:r>
              <a:rPr lang="en-US" altLang="en-US">
                <a:solidFill>
                  <a:srgbClr val="000000"/>
                </a:solidFill>
                <a:sym typeface="Symbol" pitchFamily="18" charset="2"/>
              </a:rPr>
              <a:t> = 50.0 – 10.0 = 40.0 m.</a:t>
            </a:r>
          </a:p>
          <a:p>
            <a:pPr eaLnBrk="0" hangingPunct="0">
              <a:spcBef>
                <a:spcPct val="15000"/>
              </a:spcBef>
            </a:pPr>
            <a:r>
              <a:rPr lang="en-US" altLang="en-US">
                <a:solidFill>
                  <a:srgbClr val="000000"/>
                </a:solidFill>
                <a:sym typeface="Symbol" pitchFamily="18" charset="2"/>
              </a:rPr>
              <a:t>	     </a:t>
            </a:r>
            <a:r>
              <a:rPr lang="en-US" altLang="en-US" i="1">
                <a:solidFill>
                  <a:srgbClr val="000000"/>
                </a:solidFill>
                <a:sym typeface="Symbol" pitchFamily="18" charset="2"/>
              </a:rPr>
              <a:t>t</a:t>
            </a:r>
            <a:r>
              <a:rPr lang="en-US" altLang="en-US">
                <a:solidFill>
                  <a:srgbClr val="000000"/>
                </a:solidFill>
                <a:sym typeface="Symbol" pitchFamily="18" charset="2"/>
              </a:rPr>
              <a:t> 	=  </a:t>
            </a:r>
            <a:r>
              <a:rPr lang="en-US" altLang="en-US" i="1">
                <a:solidFill>
                  <a:srgbClr val="000000"/>
                </a:solidFill>
                <a:sym typeface="Symbol" pitchFamily="18" charset="2"/>
              </a:rPr>
              <a:t>t</a:t>
            </a:r>
            <a:r>
              <a:rPr lang="en-US" altLang="en-US" baseline="-25000">
                <a:solidFill>
                  <a:srgbClr val="000000"/>
                </a:solidFill>
                <a:sym typeface="Symbol" pitchFamily="18" charset="2"/>
              </a:rPr>
              <a:t>2</a:t>
            </a:r>
            <a:r>
              <a:rPr lang="en-US" altLang="en-US">
                <a:solidFill>
                  <a:srgbClr val="000000"/>
                </a:solidFill>
                <a:sym typeface="Symbol" pitchFamily="18" charset="2"/>
              </a:rPr>
              <a:t> – </a:t>
            </a:r>
            <a:r>
              <a:rPr lang="en-US" altLang="en-US" i="1">
                <a:solidFill>
                  <a:srgbClr val="000000"/>
                </a:solidFill>
                <a:sym typeface="Symbol" pitchFamily="18" charset="2"/>
              </a:rPr>
              <a:t>t</a:t>
            </a:r>
            <a:r>
              <a:rPr lang="en-US" altLang="en-US" baseline="-25000">
                <a:solidFill>
                  <a:srgbClr val="000000"/>
                </a:solidFill>
                <a:sym typeface="Symbol" pitchFamily="18" charset="2"/>
              </a:rPr>
              <a:t>1</a:t>
            </a:r>
            <a:r>
              <a:rPr lang="en-US" altLang="en-US">
                <a:solidFill>
                  <a:srgbClr val="000000"/>
                </a:solidFill>
                <a:sym typeface="Symbol" pitchFamily="18" charset="2"/>
              </a:rPr>
              <a:t>  = 0.55 – 0.35 = 0.20 s.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7838">
                                            <p:txEl>
                                              <p:pRg st="1" end="1"/>
                                            </p:txEl>
                                          </p:spTgt>
                                        </p:tgtEl>
                                        <p:attrNameLst>
                                          <p:attrName>style.visibility</p:attrName>
                                        </p:attrNameLst>
                                      </p:cBhvr>
                                      <p:to>
                                        <p:strVal val="visible"/>
                                      </p:to>
                                    </p:set>
                                    <p:anim calcmode="lin" valueType="num">
                                      <p:cBhvr additive="base">
                                        <p:cTn id="7" dur="500" fill="hold"/>
                                        <p:tgtEl>
                                          <p:spTgt spid="7783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8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7838">
                                            <p:txEl>
                                              <p:pRg st="2" end="2"/>
                                            </p:txEl>
                                          </p:spTgt>
                                        </p:tgtEl>
                                        <p:attrNameLst>
                                          <p:attrName>style.visibility</p:attrName>
                                        </p:attrNameLst>
                                      </p:cBhvr>
                                      <p:to>
                                        <p:strVal val="visible"/>
                                      </p:to>
                                    </p:set>
                                    <p:anim calcmode="lin" valueType="num">
                                      <p:cBhvr additive="base">
                                        <p:cTn id="13" dur="500" fill="hold"/>
                                        <p:tgtEl>
                                          <p:spTgt spid="7783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8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7838">
                                            <p:txEl>
                                              <p:pRg st="3" end="3"/>
                                            </p:txEl>
                                          </p:spTgt>
                                        </p:tgtEl>
                                        <p:attrNameLst>
                                          <p:attrName>style.visibility</p:attrName>
                                        </p:attrNameLst>
                                      </p:cBhvr>
                                      <p:to>
                                        <p:strVal val="visible"/>
                                      </p:to>
                                    </p:set>
                                    <p:anim calcmode="lin" valueType="num">
                                      <p:cBhvr additive="base">
                                        <p:cTn id="19" dur="500" fill="hold"/>
                                        <p:tgtEl>
                                          <p:spTgt spid="7783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78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7838">
                                            <p:txEl>
                                              <p:pRg st="4" end="4"/>
                                            </p:txEl>
                                          </p:spTgt>
                                        </p:tgtEl>
                                        <p:attrNameLst>
                                          <p:attrName>style.visibility</p:attrName>
                                        </p:attrNameLst>
                                      </p:cBhvr>
                                      <p:to>
                                        <p:strVal val="visible"/>
                                      </p:to>
                                    </p:set>
                                    <p:anim calcmode="lin" valueType="num">
                                      <p:cBhvr additive="base">
                                        <p:cTn id="25" dur="500" fill="hold"/>
                                        <p:tgtEl>
                                          <p:spTgt spid="7783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783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7838">
                                            <p:txEl>
                                              <p:pRg st="5" end="5"/>
                                            </p:txEl>
                                          </p:spTgt>
                                        </p:tgtEl>
                                        <p:attrNameLst>
                                          <p:attrName>style.visibility</p:attrName>
                                        </p:attrNameLst>
                                      </p:cBhvr>
                                      <p:to>
                                        <p:strVal val="visible"/>
                                      </p:to>
                                    </p:set>
                                    <p:anim calcmode="lin" valueType="num">
                                      <p:cBhvr additive="base">
                                        <p:cTn id="31" dur="500" fill="hold"/>
                                        <p:tgtEl>
                                          <p:spTgt spid="7783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783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7838">
                                            <p:txEl>
                                              <p:pRg st="6" end="6"/>
                                            </p:txEl>
                                          </p:spTgt>
                                        </p:tgtEl>
                                        <p:attrNameLst>
                                          <p:attrName>style.visibility</p:attrName>
                                        </p:attrNameLst>
                                      </p:cBhvr>
                                      <p:to>
                                        <p:strVal val="visible"/>
                                      </p:to>
                                    </p:set>
                                    <p:anim calcmode="lin" valueType="num">
                                      <p:cBhvr additive="base">
                                        <p:cTn id="37" dur="500" fill="hold"/>
                                        <p:tgtEl>
                                          <p:spTgt spid="7783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783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7838">
                                            <p:txEl>
                                              <p:pRg st="7" end="7"/>
                                            </p:txEl>
                                          </p:spTgt>
                                        </p:tgtEl>
                                        <p:attrNameLst>
                                          <p:attrName>style.visibility</p:attrName>
                                        </p:attrNameLst>
                                      </p:cBhvr>
                                      <p:to>
                                        <p:strVal val="visible"/>
                                      </p:to>
                                    </p:set>
                                    <p:anim calcmode="lin" valueType="num">
                                      <p:cBhvr additive="base">
                                        <p:cTn id="43" dur="500" fill="hold"/>
                                        <p:tgtEl>
                                          <p:spTgt spid="77838">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783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685800" y="1338263"/>
            <a:ext cx="7772400" cy="1355725"/>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The Lorentz transformations</a:t>
            </a:r>
            <a:endParaRPr lang="en-US" altLang="en-US">
              <a:solidFill>
                <a:srgbClr val="000000"/>
              </a:solidFill>
              <a:cs typeface="Times New Roman" pitchFamily="18" charset="0"/>
              <a:sym typeface="Symbol" pitchFamily="18" charset="2"/>
            </a:endParaRPr>
          </a:p>
        </p:txBody>
      </p:sp>
      <p:sp>
        <p:nvSpPr>
          <p:cNvPr id="50179"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grpSp>
        <p:nvGrpSpPr>
          <p:cNvPr id="50180" name="Group 4"/>
          <p:cNvGrpSpPr>
            <a:grpSpLocks/>
          </p:cNvGrpSpPr>
          <p:nvPr/>
        </p:nvGrpSpPr>
        <p:grpSpPr bwMode="auto">
          <a:xfrm>
            <a:off x="882650" y="1760538"/>
            <a:ext cx="7370763" cy="873125"/>
            <a:chOff x="556" y="1109"/>
            <a:chExt cx="4643" cy="550"/>
          </a:xfrm>
        </p:grpSpPr>
        <p:sp>
          <p:nvSpPr>
            <p:cNvPr id="50182" name="Text Box 30"/>
            <p:cNvSpPr txBox="1">
              <a:spLocks noChangeArrowheads="1"/>
            </p:cNvSpPr>
            <p:nvPr/>
          </p:nvSpPr>
          <p:spPr bwMode="auto">
            <a:xfrm>
              <a:off x="3513" y="1140"/>
              <a:ext cx="1683" cy="51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Lorentz transformations</a:t>
              </a:r>
            </a:p>
          </p:txBody>
        </p:sp>
        <p:sp>
          <p:nvSpPr>
            <p:cNvPr id="50183" name="Rectangle 31"/>
            <p:cNvSpPr>
              <a:spLocks noChangeArrowheads="1"/>
            </p:cNvSpPr>
            <p:nvPr/>
          </p:nvSpPr>
          <p:spPr bwMode="auto">
            <a:xfrm>
              <a:off x="556" y="1142"/>
              <a:ext cx="4643" cy="517"/>
            </a:xfrm>
            <a:prstGeom prst="rect">
              <a:avLst/>
            </a:prstGeom>
            <a:noFill/>
            <a:ln w="12700">
              <a:solidFill>
                <a:schemeClr val="tx1"/>
              </a:solidFill>
              <a:miter lim="800000"/>
              <a:headEnd/>
              <a:tailEnd/>
            </a:ln>
          </p:spPr>
          <p:txBody>
            <a:bodyPr wrap="none" anchor="ctr"/>
            <a:lstStyle/>
            <a:p>
              <a:endParaRPr lang="en-US" altLang="en-US"/>
            </a:p>
          </p:txBody>
        </p:sp>
        <p:sp>
          <p:nvSpPr>
            <p:cNvPr id="50184" name="Rectangle 32"/>
            <p:cNvSpPr>
              <a:spLocks noChangeArrowheads="1"/>
            </p:cNvSpPr>
            <p:nvPr/>
          </p:nvSpPr>
          <p:spPr bwMode="auto">
            <a:xfrm>
              <a:off x="658" y="1109"/>
              <a:ext cx="2926" cy="528"/>
            </a:xfrm>
            <a:prstGeom prst="rect">
              <a:avLst/>
            </a:prstGeom>
            <a:noFill/>
            <a:ln w="9525">
              <a:noFill/>
              <a:miter lim="800000"/>
              <a:headEnd/>
              <a:tailEnd/>
            </a:ln>
          </p:spPr>
          <p:txBody>
            <a:bodyPr/>
            <a:lstStyle/>
            <a:p>
              <a:pPr eaLnBrk="0" hangingPunct="0">
                <a:spcBef>
                  <a:spcPct val="5000"/>
                </a:spcBef>
              </a:pPr>
              <a:r>
                <a:rPr lang="en-US" altLang="en-US" i="1"/>
                <a:t>x’</a:t>
              </a:r>
              <a:r>
                <a:rPr lang="en-US" altLang="en-US"/>
                <a:t> = </a:t>
              </a:r>
              <a:r>
                <a:rPr lang="en-US" altLang="en-US">
                  <a:sym typeface="Symbol" pitchFamily="18" charset="2"/>
                </a:rPr>
                <a:t></a:t>
              </a:r>
              <a:r>
                <a:rPr lang="en-US" altLang="en-US"/>
                <a:t>(</a:t>
              </a:r>
              <a:r>
                <a:rPr lang="en-US" altLang="en-US" i="1"/>
                <a:t>x</a:t>
              </a:r>
              <a:r>
                <a:rPr lang="en-US" altLang="en-US"/>
                <a:t> – </a:t>
              </a:r>
              <a:r>
                <a:rPr lang="en-US" altLang="en-US" i="1"/>
                <a:t>vt</a:t>
              </a:r>
              <a:r>
                <a:rPr lang="en-US" altLang="en-US"/>
                <a:t>) </a:t>
              </a:r>
            </a:p>
            <a:p>
              <a:pPr eaLnBrk="0" hangingPunct="0">
                <a:spcBef>
                  <a:spcPct val="5000"/>
                </a:spcBef>
              </a:pPr>
              <a:r>
                <a:rPr lang="en-US" altLang="en-US" i="1" baseline="-25000"/>
                <a:t> </a:t>
              </a:r>
              <a:r>
                <a:rPr lang="en-US" altLang="en-US" i="1"/>
                <a:t>t’</a:t>
              </a:r>
              <a:r>
                <a:rPr lang="en-US" altLang="en-US"/>
                <a:t> = </a:t>
              </a:r>
              <a:r>
                <a:rPr lang="en-US" altLang="en-US">
                  <a:sym typeface="Symbol" pitchFamily="18" charset="2"/>
                </a:rPr>
                <a:t></a:t>
              </a:r>
              <a:r>
                <a:rPr lang="en-US" altLang="en-US"/>
                <a:t>(</a:t>
              </a:r>
              <a:r>
                <a:rPr lang="en-US" altLang="en-US" i="1"/>
                <a:t>t</a:t>
              </a:r>
              <a:r>
                <a:rPr lang="en-US" altLang="en-US"/>
                <a:t> – </a:t>
              </a:r>
              <a:r>
                <a:rPr lang="en-US" altLang="en-US" i="1"/>
                <a:t>vx / c</a:t>
              </a:r>
              <a:r>
                <a:rPr lang="en-US" altLang="en-US" baseline="30000"/>
                <a:t>2</a:t>
              </a:r>
              <a:r>
                <a:rPr lang="en-US" altLang="en-US"/>
                <a:t>)</a:t>
              </a:r>
            </a:p>
          </p:txBody>
        </p:sp>
      </p:grpSp>
      <p:sp>
        <p:nvSpPr>
          <p:cNvPr id="77838" name="Rectangle 14"/>
          <p:cNvSpPr>
            <a:spLocks noChangeArrowheads="1"/>
          </p:cNvSpPr>
          <p:nvPr/>
        </p:nvSpPr>
        <p:spPr bwMode="auto">
          <a:xfrm>
            <a:off x="674688" y="2668588"/>
            <a:ext cx="7772400" cy="4189412"/>
          </a:xfrm>
          <a:prstGeom prst="rect">
            <a:avLst/>
          </a:prstGeom>
          <a:solidFill>
            <a:srgbClr val="FFFFCC"/>
          </a:solidFill>
          <a:ln w="9525">
            <a:noFill/>
            <a:miter lim="800000"/>
            <a:headEnd/>
            <a:tailEnd/>
          </a:ln>
        </p:spPr>
        <p:txBody>
          <a:bodyPr/>
          <a:lstStyle/>
          <a:p>
            <a:pPr eaLnBrk="0" hangingPunct="0">
              <a:spcBef>
                <a:spcPct val="20000"/>
              </a:spcBef>
            </a:pPr>
            <a:r>
              <a:rPr lang="en-US" altLang="en-US">
                <a:sym typeface="Symbol" pitchFamily="18" charset="2"/>
              </a:rPr>
              <a:t>EXAMPLE: </a:t>
            </a:r>
            <a:r>
              <a:rPr lang="en-US" altLang="en-US">
                <a:solidFill>
                  <a:srgbClr val="000000"/>
                </a:solidFill>
              </a:rPr>
              <a:t>Clocks in two IRFs S and S’ are synchronized so that </a:t>
            </a:r>
            <a:r>
              <a:rPr lang="en-US" altLang="en-US" i="1">
                <a:solidFill>
                  <a:srgbClr val="000000"/>
                </a:solidFill>
              </a:rPr>
              <a:t>x</a:t>
            </a:r>
            <a:r>
              <a:rPr lang="en-US" altLang="en-US">
                <a:solidFill>
                  <a:srgbClr val="000000"/>
                </a:solidFill>
              </a:rPr>
              <a:t> = </a:t>
            </a:r>
            <a:r>
              <a:rPr lang="en-US" altLang="en-US" i="1">
                <a:solidFill>
                  <a:srgbClr val="000000"/>
                </a:solidFill>
              </a:rPr>
              <a:t>x’</a:t>
            </a:r>
            <a:r>
              <a:rPr lang="en-US" altLang="en-US">
                <a:solidFill>
                  <a:srgbClr val="000000"/>
                </a:solidFill>
              </a:rPr>
              <a:t> = 0.00 m at </a:t>
            </a:r>
            <a:r>
              <a:rPr lang="en-US" altLang="en-US" i="1">
                <a:solidFill>
                  <a:srgbClr val="000000"/>
                </a:solidFill>
              </a:rPr>
              <a:t>t</a:t>
            </a:r>
            <a:r>
              <a:rPr lang="en-US" altLang="en-US">
                <a:solidFill>
                  <a:srgbClr val="000000"/>
                </a:solidFill>
              </a:rPr>
              <a:t> = </a:t>
            </a:r>
            <a:r>
              <a:rPr lang="en-US" altLang="en-US" i="1">
                <a:solidFill>
                  <a:srgbClr val="000000"/>
                </a:solidFill>
              </a:rPr>
              <a:t>t’</a:t>
            </a:r>
            <a:r>
              <a:rPr lang="en-US" altLang="en-US">
                <a:solidFill>
                  <a:srgbClr val="000000"/>
                </a:solidFill>
              </a:rPr>
              <a:t> = 0.00 s. Frame S’ has a speed of </a:t>
            </a:r>
            <a:r>
              <a:rPr lang="en-US" altLang="en-US" i="1">
                <a:solidFill>
                  <a:srgbClr val="000000"/>
                </a:solidFill>
              </a:rPr>
              <a:t>v</a:t>
            </a:r>
            <a:r>
              <a:rPr lang="en-US" altLang="en-US">
                <a:solidFill>
                  <a:srgbClr val="000000"/>
                </a:solidFill>
              </a:rPr>
              <a:t> = 0.50</a:t>
            </a:r>
            <a:r>
              <a:rPr lang="en-US" altLang="en-US" i="1">
                <a:solidFill>
                  <a:srgbClr val="000000"/>
                </a:solidFill>
              </a:rPr>
              <a:t>c</a:t>
            </a:r>
            <a:r>
              <a:rPr lang="en-US" altLang="en-US">
                <a:solidFill>
                  <a:srgbClr val="000000"/>
                </a:solidFill>
              </a:rPr>
              <a:t> relative to S.</a:t>
            </a:r>
          </a:p>
          <a:p>
            <a:pPr eaLnBrk="0" hangingPunct="0">
              <a:spcBef>
                <a:spcPct val="20000"/>
              </a:spcBef>
            </a:pPr>
            <a:r>
              <a:rPr lang="en-US" altLang="en-US">
                <a:solidFill>
                  <a:srgbClr val="000000"/>
                </a:solidFill>
                <a:cs typeface="Times New Roman" pitchFamily="18" charset="0"/>
              </a:rPr>
              <a:t>Two events occur in frame S:</a:t>
            </a:r>
          </a:p>
          <a:p>
            <a:pPr eaLnBrk="0" hangingPunct="0">
              <a:spcBef>
                <a:spcPct val="20000"/>
              </a:spcBef>
            </a:pPr>
            <a:r>
              <a:rPr lang="en-US" altLang="en-US">
                <a:solidFill>
                  <a:srgbClr val="000000"/>
                </a:solidFill>
                <a:cs typeface="Times New Roman" pitchFamily="18" charset="0"/>
              </a:rPr>
              <a:t>Ev 1: </a:t>
            </a:r>
            <a:r>
              <a:rPr lang="en-US" altLang="en-US" i="1">
                <a:solidFill>
                  <a:srgbClr val="000000"/>
                </a:solidFill>
                <a:cs typeface="Times New Roman" pitchFamily="18" charset="0"/>
              </a:rPr>
              <a:t>x</a:t>
            </a:r>
            <a:r>
              <a:rPr lang="en-US" altLang="en-US" baseline="-25000">
                <a:solidFill>
                  <a:srgbClr val="000000"/>
                </a:solidFill>
                <a:cs typeface="Times New Roman" pitchFamily="18" charset="0"/>
              </a:rPr>
              <a:t>1</a:t>
            </a:r>
            <a:r>
              <a:rPr lang="en-US" altLang="en-US">
                <a:solidFill>
                  <a:srgbClr val="000000"/>
                </a:solidFill>
                <a:cs typeface="Times New Roman" pitchFamily="18" charset="0"/>
              </a:rPr>
              <a:t> = 10.0 m, </a:t>
            </a:r>
            <a:r>
              <a:rPr lang="en-US" altLang="en-US" i="1">
                <a:solidFill>
                  <a:srgbClr val="000000"/>
                </a:solidFill>
                <a:cs typeface="Times New Roman" pitchFamily="18" charset="0"/>
              </a:rPr>
              <a:t>y</a:t>
            </a:r>
            <a:r>
              <a:rPr lang="en-US" altLang="en-US" baseline="-25000">
                <a:solidFill>
                  <a:srgbClr val="000000"/>
                </a:solidFill>
                <a:cs typeface="Times New Roman" pitchFamily="18" charset="0"/>
              </a:rPr>
              <a:t>1</a:t>
            </a:r>
            <a:r>
              <a:rPr lang="en-US" altLang="en-US">
                <a:solidFill>
                  <a:srgbClr val="000000"/>
                </a:solidFill>
                <a:cs typeface="Times New Roman" pitchFamily="18" charset="0"/>
              </a:rPr>
              <a:t> = 0.00 m, </a:t>
            </a:r>
            <a:r>
              <a:rPr lang="en-US" altLang="en-US" i="1">
                <a:solidFill>
                  <a:srgbClr val="000000"/>
                </a:solidFill>
                <a:cs typeface="Times New Roman" pitchFamily="18" charset="0"/>
              </a:rPr>
              <a:t>z</a:t>
            </a:r>
            <a:r>
              <a:rPr lang="en-US" altLang="en-US" baseline="-25000">
                <a:solidFill>
                  <a:srgbClr val="000000"/>
                </a:solidFill>
                <a:cs typeface="Times New Roman" pitchFamily="18" charset="0"/>
              </a:rPr>
              <a:t>1</a:t>
            </a:r>
            <a:r>
              <a:rPr lang="en-US" altLang="en-US">
                <a:solidFill>
                  <a:srgbClr val="000000"/>
                </a:solidFill>
                <a:cs typeface="Times New Roman" pitchFamily="18" charset="0"/>
              </a:rPr>
              <a:t> = 0.00 m, </a:t>
            </a:r>
            <a:r>
              <a:rPr lang="en-US" altLang="en-US" i="1">
                <a:solidFill>
                  <a:srgbClr val="000000"/>
                </a:solidFill>
                <a:cs typeface="Times New Roman" pitchFamily="18" charset="0"/>
              </a:rPr>
              <a:t>t</a:t>
            </a:r>
            <a:r>
              <a:rPr lang="en-US" altLang="en-US" baseline="-25000">
                <a:solidFill>
                  <a:srgbClr val="000000"/>
                </a:solidFill>
                <a:cs typeface="Times New Roman" pitchFamily="18" charset="0"/>
              </a:rPr>
              <a:t>1</a:t>
            </a:r>
            <a:r>
              <a:rPr lang="en-US" altLang="en-US">
                <a:solidFill>
                  <a:srgbClr val="000000"/>
                </a:solidFill>
                <a:cs typeface="Times New Roman" pitchFamily="18" charset="0"/>
              </a:rPr>
              <a:t> = 0.35 </a:t>
            </a:r>
            <a:r>
              <a:rPr lang="en-US" altLang="en-US">
                <a:solidFill>
                  <a:srgbClr val="000000"/>
                </a:solidFill>
                <a:sym typeface="Symbol" pitchFamily="18" charset="2"/>
              </a:rPr>
              <a:t></a:t>
            </a:r>
            <a:r>
              <a:rPr lang="en-US" altLang="en-US">
                <a:solidFill>
                  <a:srgbClr val="000000"/>
                </a:solidFill>
                <a:cs typeface="Times New Roman" pitchFamily="18" charset="0"/>
              </a:rPr>
              <a:t>s. </a:t>
            </a:r>
          </a:p>
          <a:p>
            <a:pPr eaLnBrk="0" hangingPunct="0">
              <a:spcBef>
                <a:spcPct val="20000"/>
              </a:spcBef>
            </a:pPr>
            <a:r>
              <a:rPr lang="en-US" altLang="en-US">
                <a:solidFill>
                  <a:srgbClr val="000000"/>
                </a:solidFill>
                <a:cs typeface="Times New Roman" pitchFamily="18" charset="0"/>
              </a:rPr>
              <a:t>Ev 2: </a:t>
            </a:r>
            <a:r>
              <a:rPr lang="en-US" altLang="en-US" i="1">
                <a:solidFill>
                  <a:srgbClr val="000000"/>
                </a:solidFill>
                <a:cs typeface="Times New Roman" pitchFamily="18" charset="0"/>
              </a:rPr>
              <a:t>x</a:t>
            </a:r>
            <a:r>
              <a:rPr lang="en-US" altLang="en-US" baseline="-25000">
                <a:solidFill>
                  <a:srgbClr val="000000"/>
                </a:solidFill>
                <a:cs typeface="Times New Roman" pitchFamily="18" charset="0"/>
              </a:rPr>
              <a:t>2</a:t>
            </a:r>
            <a:r>
              <a:rPr lang="en-US" altLang="en-US">
                <a:solidFill>
                  <a:srgbClr val="000000"/>
                </a:solidFill>
                <a:cs typeface="Times New Roman" pitchFamily="18" charset="0"/>
              </a:rPr>
              <a:t> = 50.0 m, </a:t>
            </a:r>
            <a:r>
              <a:rPr lang="en-US" altLang="en-US" i="1">
                <a:solidFill>
                  <a:srgbClr val="000000"/>
                </a:solidFill>
                <a:cs typeface="Times New Roman" pitchFamily="18" charset="0"/>
              </a:rPr>
              <a:t>y</a:t>
            </a:r>
            <a:r>
              <a:rPr lang="en-US" altLang="en-US" baseline="-25000">
                <a:solidFill>
                  <a:srgbClr val="000000"/>
                </a:solidFill>
                <a:cs typeface="Times New Roman" pitchFamily="18" charset="0"/>
              </a:rPr>
              <a:t>2</a:t>
            </a:r>
            <a:r>
              <a:rPr lang="en-US" altLang="en-US">
                <a:solidFill>
                  <a:srgbClr val="000000"/>
                </a:solidFill>
                <a:cs typeface="Times New Roman" pitchFamily="18" charset="0"/>
              </a:rPr>
              <a:t> = 0.00 m, </a:t>
            </a:r>
            <a:r>
              <a:rPr lang="en-US" altLang="en-US" i="1">
                <a:solidFill>
                  <a:srgbClr val="000000"/>
                </a:solidFill>
                <a:cs typeface="Times New Roman" pitchFamily="18" charset="0"/>
              </a:rPr>
              <a:t>z</a:t>
            </a:r>
            <a:r>
              <a:rPr lang="en-US" altLang="en-US" baseline="-25000">
                <a:solidFill>
                  <a:srgbClr val="000000"/>
                </a:solidFill>
                <a:cs typeface="Times New Roman" pitchFamily="18" charset="0"/>
              </a:rPr>
              <a:t>2</a:t>
            </a:r>
            <a:r>
              <a:rPr lang="en-US" altLang="en-US">
                <a:solidFill>
                  <a:srgbClr val="000000"/>
                </a:solidFill>
                <a:cs typeface="Times New Roman" pitchFamily="18" charset="0"/>
              </a:rPr>
              <a:t> = 0.00 m, </a:t>
            </a:r>
            <a:r>
              <a:rPr lang="en-US" altLang="en-US" i="1">
                <a:solidFill>
                  <a:srgbClr val="000000"/>
                </a:solidFill>
                <a:cs typeface="Times New Roman" pitchFamily="18" charset="0"/>
              </a:rPr>
              <a:t>t</a:t>
            </a:r>
            <a:r>
              <a:rPr lang="en-US" altLang="en-US" baseline="-25000">
                <a:solidFill>
                  <a:srgbClr val="000000"/>
                </a:solidFill>
                <a:cs typeface="Times New Roman" pitchFamily="18" charset="0"/>
              </a:rPr>
              <a:t>2</a:t>
            </a:r>
            <a:r>
              <a:rPr lang="en-US" altLang="en-US">
                <a:solidFill>
                  <a:srgbClr val="000000"/>
                </a:solidFill>
                <a:cs typeface="Times New Roman" pitchFamily="18" charset="0"/>
              </a:rPr>
              <a:t> = 0.55 </a:t>
            </a:r>
            <a:r>
              <a:rPr lang="en-US" altLang="en-US">
                <a:solidFill>
                  <a:srgbClr val="000000"/>
                </a:solidFill>
                <a:sym typeface="Symbol" pitchFamily="18" charset="2"/>
              </a:rPr>
              <a:t></a:t>
            </a:r>
            <a:r>
              <a:rPr lang="en-US" altLang="en-US">
                <a:solidFill>
                  <a:srgbClr val="000000"/>
                </a:solidFill>
                <a:cs typeface="Times New Roman" pitchFamily="18" charset="0"/>
              </a:rPr>
              <a:t>s.</a:t>
            </a:r>
          </a:p>
          <a:p>
            <a:pPr eaLnBrk="0" hangingPunct="0">
              <a:spcBef>
                <a:spcPct val="20000"/>
              </a:spcBef>
            </a:pPr>
            <a:r>
              <a:rPr lang="en-US" altLang="en-US">
                <a:solidFill>
                  <a:srgbClr val="000000"/>
                </a:solidFill>
                <a:cs typeface="Times New Roman" pitchFamily="18" charset="0"/>
              </a:rPr>
              <a:t>Find the value of </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x’</a:t>
            </a:r>
            <a:r>
              <a:rPr lang="en-US" altLang="en-US">
                <a:solidFill>
                  <a:srgbClr val="000000"/>
                </a:solidFill>
                <a:cs typeface="Times New Roman" pitchFamily="18" charset="0"/>
                <a:sym typeface="Symbol" pitchFamily="18" charset="2"/>
              </a:rPr>
              <a:t> </a:t>
            </a:r>
            <a:r>
              <a:rPr lang="en-US" altLang="en-US">
                <a:sym typeface="Symbol" pitchFamily="18" charset="2"/>
              </a:rPr>
              <a:t>for the same events in S’.</a:t>
            </a:r>
            <a:endParaRPr lang="en-US" altLang="en-US">
              <a:solidFill>
                <a:srgbClr val="000000"/>
              </a:solidFill>
              <a:cs typeface="Times New Roman" pitchFamily="18" charset="0"/>
              <a:sym typeface="Symbol" pitchFamily="18" charset="2"/>
            </a:endParaRPr>
          </a:p>
          <a:p>
            <a:pPr eaLnBrk="0" hangingPunct="0">
              <a:spcBef>
                <a:spcPct val="15000"/>
              </a:spcBef>
            </a:pPr>
            <a:r>
              <a:rPr lang="en-US" altLang="en-US">
                <a:solidFill>
                  <a:srgbClr val="000000"/>
                </a:solidFill>
                <a:cs typeface="Times New Roman" pitchFamily="18" charset="0"/>
              </a:rPr>
              <a:t>SOLUTION:</a:t>
            </a:r>
            <a:endParaRPr lang="en-US" altLang="en-US">
              <a:solidFill>
                <a:srgbClr val="000000"/>
              </a:solidFill>
              <a:cs typeface="Times New Roman" pitchFamily="18" charset="0"/>
              <a:sym typeface="Symbol" pitchFamily="18" charset="2"/>
            </a:endParaRPr>
          </a:p>
          <a:p>
            <a:pPr eaLnBrk="0" hangingPunct="0">
              <a:spcBef>
                <a:spcPct val="15000"/>
              </a:spcBef>
            </a:pPr>
            <a:r>
              <a:rPr lang="en-US" altLang="en-US">
                <a:solidFill>
                  <a:srgbClr val="000000"/>
                </a:solidFill>
                <a:sym typeface="Symbol" pitchFamily="18" charset="2"/>
              </a:rPr>
              <a:t>    </a:t>
            </a:r>
            <a:r>
              <a:rPr lang="en-US" altLang="en-US" i="1">
                <a:solidFill>
                  <a:srgbClr val="000000"/>
                </a:solidFill>
                <a:sym typeface="Symbol" pitchFamily="18" charset="2"/>
              </a:rPr>
              <a:t>x’</a:t>
            </a:r>
            <a:r>
              <a:rPr lang="en-US" altLang="en-US">
                <a:solidFill>
                  <a:srgbClr val="000000"/>
                </a:solidFill>
                <a:sym typeface="Symbol" pitchFamily="18" charset="2"/>
              </a:rPr>
              <a:t> 	=</a:t>
            </a:r>
            <a:r>
              <a:rPr lang="en-US" altLang="en-US">
                <a:sym typeface="Symbol" pitchFamily="18" charset="2"/>
              </a:rPr>
              <a:t>  </a:t>
            </a:r>
            <a:r>
              <a:rPr lang="en-US" altLang="en-US"/>
              <a:t>(</a:t>
            </a:r>
            <a:r>
              <a:rPr lang="en-US" altLang="en-US">
                <a:solidFill>
                  <a:srgbClr val="000000"/>
                </a:solidFill>
                <a:sym typeface="Symbol" pitchFamily="18" charset="2"/>
              </a:rPr>
              <a:t></a:t>
            </a:r>
            <a:r>
              <a:rPr lang="en-US" altLang="en-US" i="1"/>
              <a:t>x</a:t>
            </a:r>
            <a:r>
              <a:rPr lang="en-US" altLang="en-US"/>
              <a:t> – </a:t>
            </a:r>
            <a:r>
              <a:rPr lang="en-US" altLang="en-US" i="1"/>
              <a:t>v</a:t>
            </a:r>
            <a:r>
              <a:rPr lang="en-US" altLang="en-US">
                <a:solidFill>
                  <a:srgbClr val="000000"/>
                </a:solidFill>
                <a:sym typeface="Symbol" pitchFamily="18" charset="2"/>
              </a:rPr>
              <a:t></a:t>
            </a:r>
            <a:r>
              <a:rPr lang="en-US" altLang="en-US" i="1"/>
              <a:t>t</a:t>
            </a:r>
            <a:r>
              <a:rPr lang="en-US" altLang="en-US"/>
              <a:t>) </a:t>
            </a:r>
          </a:p>
          <a:p>
            <a:pPr eaLnBrk="0" hangingPunct="0">
              <a:spcBef>
                <a:spcPct val="15000"/>
              </a:spcBef>
            </a:pPr>
            <a:r>
              <a:rPr lang="en-US" altLang="en-US"/>
              <a:t>	= </a:t>
            </a:r>
            <a:r>
              <a:rPr lang="en-US" altLang="en-US">
                <a:sym typeface="Symbol" pitchFamily="18" charset="2"/>
              </a:rPr>
              <a:t> 1.15(40.0 – 0.50310</a:t>
            </a:r>
            <a:r>
              <a:rPr lang="en-US" altLang="en-US" baseline="30000">
                <a:sym typeface="Symbol" pitchFamily="18" charset="2"/>
              </a:rPr>
              <a:t>8</a:t>
            </a:r>
            <a:r>
              <a:rPr lang="en-US" altLang="en-US">
                <a:sym typeface="Symbol" pitchFamily="18" charset="2"/>
              </a:rPr>
              <a:t>0.2010</a:t>
            </a:r>
            <a:r>
              <a:rPr lang="en-US" altLang="en-US" baseline="30000">
                <a:sym typeface="Symbol" pitchFamily="18" charset="2"/>
              </a:rPr>
              <a:t>-6</a:t>
            </a:r>
            <a:r>
              <a:rPr lang="en-US" altLang="en-US">
                <a:sym typeface="Symbol" pitchFamily="18" charset="2"/>
              </a:rPr>
              <a:t>) = 11.5 m.</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7838">
                                            <p:txEl>
                                              <p:pRg st="4" end="4"/>
                                            </p:txEl>
                                          </p:spTgt>
                                        </p:tgtEl>
                                        <p:attrNameLst>
                                          <p:attrName>style.visibility</p:attrName>
                                        </p:attrNameLst>
                                      </p:cBhvr>
                                      <p:to>
                                        <p:strVal val="visible"/>
                                      </p:to>
                                    </p:set>
                                    <p:anim calcmode="lin" valueType="num">
                                      <p:cBhvr additive="base">
                                        <p:cTn id="7" dur="500" fill="hold"/>
                                        <p:tgtEl>
                                          <p:spTgt spid="77838">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83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7838">
                                            <p:txEl>
                                              <p:pRg st="5" end="5"/>
                                            </p:txEl>
                                          </p:spTgt>
                                        </p:tgtEl>
                                        <p:attrNameLst>
                                          <p:attrName>style.visibility</p:attrName>
                                        </p:attrNameLst>
                                      </p:cBhvr>
                                      <p:to>
                                        <p:strVal val="visible"/>
                                      </p:to>
                                    </p:set>
                                    <p:anim calcmode="lin" valueType="num">
                                      <p:cBhvr additive="base">
                                        <p:cTn id="13" dur="500" fill="hold"/>
                                        <p:tgtEl>
                                          <p:spTgt spid="77838">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83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7838">
                                            <p:txEl>
                                              <p:pRg st="6" end="6"/>
                                            </p:txEl>
                                          </p:spTgt>
                                        </p:tgtEl>
                                        <p:attrNameLst>
                                          <p:attrName>style.visibility</p:attrName>
                                        </p:attrNameLst>
                                      </p:cBhvr>
                                      <p:to>
                                        <p:strVal val="visible"/>
                                      </p:to>
                                    </p:set>
                                    <p:anim calcmode="lin" valueType="num">
                                      <p:cBhvr additive="base">
                                        <p:cTn id="19" dur="500" fill="hold"/>
                                        <p:tgtEl>
                                          <p:spTgt spid="77838">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783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7838">
                                            <p:txEl>
                                              <p:pRg st="7" end="7"/>
                                            </p:txEl>
                                          </p:spTgt>
                                        </p:tgtEl>
                                        <p:attrNameLst>
                                          <p:attrName>style.visibility</p:attrName>
                                        </p:attrNameLst>
                                      </p:cBhvr>
                                      <p:to>
                                        <p:strVal val="visible"/>
                                      </p:to>
                                    </p:set>
                                    <p:anim calcmode="lin" valueType="num">
                                      <p:cBhvr additive="base">
                                        <p:cTn id="25" dur="500" fill="hold"/>
                                        <p:tgtEl>
                                          <p:spTgt spid="77838">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783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685800" y="1338263"/>
            <a:ext cx="7772400" cy="1355725"/>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The Lorentz transformations</a:t>
            </a:r>
            <a:endParaRPr lang="en-US" altLang="en-US">
              <a:solidFill>
                <a:srgbClr val="000000"/>
              </a:solidFill>
              <a:cs typeface="Times New Roman" pitchFamily="18" charset="0"/>
              <a:sym typeface="Symbol" pitchFamily="18" charset="2"/>
            </a:endParaRPr>
          </a:p>
        </p:txBody>
      </p:sp>
      <p:sp>
        <p:nvSpPr>
          <p:cNvPr id="51203"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grpSp>
        <p:nvGrpSpPr>
          <p:cNvPr id="51204" name="Group 4"/>
          <p:cNvGrpSpPr>
            <a:grpSpLocks/>
          </p:cNvGrpSpPr>
          <p:nvPr/>
        </p:nvGrpSpPr>
        <p:grpSpPr bwMode="auto">
          <a:xfrm>
            <a:off x="882650" y="1760538"/>
            <a:ext cx="7370763" cy="873125"/>
            <a:chOff x="556" y="1109"/>
            <a:chExt cx="4643" cy="550"/>
          </a:xfrm>
        </p:grpSpPr>
        <p:sp>
          <p:nvSpPr>
            <p:cNvPr id="51206" name="Text Box 30"/>
            <p:cNvSpPr txBox="1">
              <a:spLocks noChangeArrowheads="1"/>
            </p:cNvSpPr>
            <p:nvPr/>
          </p:nvSpPr>
          <p:spPr bwMode="auto">
            <a:xfrm>
              <a:off x="3513" y="1140"/>
              <a:ext cx="1683" cy="51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Lorentz transformations</a:t>
              </a:r>
            </a:p>
          </p:txBody>
        </p:sp>
        <p:sp>
          <p:nvSpPr>
            <p:cNvPr id="51207" name="Rectangle 31"/>
            <p:cNvSpPr>
              <a:spLocks noChangeArrowheads="1"/>
            </p:cNvSpPr>
            <p:nvPr/>
          </p:nvSpPr>
          <p:spPr bwMode="auto">
            <a:xfrm>
              <a:off x="556" y="1142"/>
              <a:ext cx="4643" cy="517"/>
            </a:xfrm>
            <a:prstGeom prst="rect">
              <a:avLst/>
            </a:prstGeom>
            <a:noFill/>
            <a:ln w="12700">
              <a:solidFill>
                <a:schemeClr val="tx1"/>
              </a:solidFill>
              <a:miter lim="800000"/>
              <a:headEnd/>
              <a:tailEnd/>
            </a:ln>
          </p:spPr>
          <p:txBody>
            <a:bodyPr wrap="none" anchor="ctr"/>
            <a:lstStyle/>
            <a:p>
              <a:endParaRPr lang="en-US" altLang="en-US"/>
            </a:p>
          </p:txBody>
        </p:sp>
        <p:sp>
          <p:nvSpPr>
            <p:cNvPr id="51208" name="Rectangle 32"/>
            <p:cNvSpPr>
              <a:spLocks noChangeArrowheads="1"/>
            </p:cNvSpPr>
            <p:nvPr/>
          </p:nvSpPr>
          <p:spPr bwMode="auto">
            <a:xfrm>
              <a:off x="658" y="1109"/>
              <a:ext cx="2926" cy="528"/>
            </a:xfrm>
            <a:prstGeom prst="rect">
              <a:avLst/>
            </a:prstGeom>
            <a:noFill/>
            <a:ln w="9525">
              <a:noFill/>
              <a:miter lim="800000"/>
              <a:headEnd/>
              <a:tailEnd/>
            </a:ln>
          </p:spPr>
          <p:txBody>
            <a:bodyPr/>
            <a:lstStyle/>
            <a:p>
              <a:pPr eaLnBrk="0" hangingPunct="0">
                <a:spcBef>
                  <a:spcPct val="5000"/>
                </a:spcBef>
              </a:pPr>
              <a:r>
                <a:rPr lang="en-US" altLang="en-US" i="1"/>
                <a:t>x’</a:t>
              </a:r>
              <a:r>
                <a:rPr lang="en-US" altLang="en-US"/>
                <a:t> = </a:t>
              </a:r>
              <a:r>
                <a:rPr lang="en-US" altLang="en-US">
                  <a:sym typeface="Symbol" pitchFamily="18" charset="2"/>
                </a:rPr>
                <a:t></a:t>
              </a:r>
              <a:r>
                <a:rPr lang="en-US" altLang="en-US"/>
                <a:t>(</a:t>
              </a:r>
              <a:r>
                <a:rPr lang="en-US" altLang="en-US" i="1"/>
                <a:t>x</a:t>
              </a:r>
              <a:r>
                <a:rPr lang="en-US" altLang="en-US"/>
                <a:t> – </a:t>
              </a:r>
              <a:r>
                <a:rPr lang="en-US" altLang="en-US" i="1"/>
                <a:t>vt</a:t>
              </a:r>
              <a:r>
                <a:rPr lang="en-US" altLang="en-US"/>
                <a:t>) </a:t>
              </a:r>
            </a:p>
            <a:p>
              <a:pPr eaLnBrk="0" hangingPunct="0">
                <a:spcBef>
                  <a:spcPct val="5000"/>
                </a:spcBef>
              </a:pPr>
              <a:r>
                <a:rPr lang="en-US" altLang="en-US" i="1" baseline="-25000"/>
                <a:t> </a:t>
              </a:r>
              <a:r>
                <a:rPr lang="en-US" altLang="en-US" i="1"/>
                <a:t>t’</a:t>
              </a:r>
              <a:r>
                <a:rPr lang="en-US" altLang="en-US"/>
                <a:t> = </a:t>
              </a:r>
              <a:r>
                <a:rPr lang="en-US" altLang="en-US">
                  <a:sym typeface="Symbol" pitchFamily="18" charset="2"/>
                </a:rPr>
                <a:t></a:t>
              </a:r>
              <a:r>
                <a:rPr lang="en-US" altLang="en-US"/>
                <a:t>(</a:t>
              </a:r>
              <a:r>
                <a:rPr lang="en-US" altLang="en-US" i="1"/>
                <a:t>t</a:t>
              </a:r>
              <a:r>
                <a:rPr lang="en-US" altLang="en-US"/>
                <a:t> – </a:t>
              </a:r>
              <a:r>
                <a:rPr lang="en-US" altLang="en-US" i="1"/>
                <a:t>vx / c</a:t>
              </a:r>
              <a:r>
                <a:rPr lang="en-US" altLang="en-US" baseline="30000"/>
                <a:t>2</a:t>
              </a:r>
              <a:r>
                <a:rPr lang="en-US" altLang="en-US"/>
                <a:t>)</a:t>
              </a:r>
            </a:p>
          </p:txBody>
        </p:sp>
      </p:grpSp>
      <p:sp>
        <p:nvSpPr>
          <p:cNvPr id="77838" name="Rectangle 14"/>
          <p:cNvSpPr>
            <a:spLocks noChangeArrowheads="1"/>
          </p:cNvSpPr>
          <p:nvPr/>
        </p:nvSpPr>
        <p:spPr bwMode="auto">
          <a:xfrm>
            <a:off x="674688" y="2668588"/>
            <a:ext cx="7772400" cy="4189412"/>
          </a:xfrm>
          <a:prstGeom prst="rect">
            <a:avLst/>
          </a:prstGeom>
          <a:solidFill>
            <a:srgbClr val="FFFFCC"/>
          </a:solidFill>
          <a:ln w="9525">
            <a:noFill/>
            <a:miter lim="800000"/>
            <a:headEnd/>
            <a:tailEnd/>
          </a:ln>
        </p:spPr>
        <p:txBody>
          <a:bodyPr/>
          <a:lstStyle/>
          <a:p>
            <a:pPr eaLnBrk="0" hangingPunct="0">
              <a:spcBef>
                <a:spcPct val="20000"/>
              </a:spcBef>
            </a:pPr>
            <a:r>
              <a:rPr lang="en-US" altLang="en-US">
                <a:sym typeface="Symbol" pitchFamily="18" charset="2"/>
              </a:rPr>
              <a:t>EXAMPLE: </a:t>
            </a:r>
            <a:r>
              <a:rPr lang="en-US" altLang="en-US">
                <a:solidFill>
                  <a:srgbClr val="000000"/>
                </a:solidFill>
              </a:rPr>
              <a:t>Clocks in two IRFs S and S’ are synchronized so that </a:t>
            </a:r>
            <a:r>
              <a:rPr lang="en-US" altLang="en-US" i="1">
                <a:solidFill>
                  <a:srgbClr val="000000"/>
                </a:solidFill>
              </a:rPr>
              <a:t>x</a:t>
            </a:r>
            <a:r>
              <a:rPr lang="en-US" altLang="en-US">
                <a:solidFill>
                  <a:srgbClr val="000000"/>
                </a:solidFill>
              </a:rPr>
              <a:t> = </a:t>
            </a:r>
            <a:r>
              <a:rPr lang="en-US" altLang="en-US" i="1">
                <a:solidFill>
                  <a:srgbClr val="000000"/>
                </a:solidFill>
              </a:rPr>
              <a:t>x’</a:t>
            </a:r>
            <a:r>
              <a:rPr lang="en-US" altLang="en-US">
                <a:solidFill>
                  <a:srgbClr val="000000"/>
                </a:solidFill>
              </a:rPr>
              <a:t> = 0.00 m at </a:t>
            </a:r>
            <a:r>
              <a:rPr lang="en-US" altLang="en-US" i="1">
                <a:solidFill>
                  <a:srgbClr val="000000"/>
                </a:solidFill>
              </a:rPr>
              <a:t>t</a:t>
            </a:r>
            <a:r>
              <a:rPr lang="en-US" altLang="en-US">
                <a:solidFill>
                  <a:srgbClr val="000000"/>
                </a:solidFill>
              </a:rPr>
              <a:t> = </a:t>
            </a:r>
            <a:r>
              <a:rPr lang="en-US" altLang="en-US" i="1">
                <a:solidFill>
                  <a:srgbClr val="000000"/>
                </a:solidFill>
              </a:rPr>
              <a:t>t’</a:t>
            </a:r>
            <a:r>
              <a:rPr lang="en-US" altLang="en-US">
                <a:solidFill>
                  <a:srgbClr val="000000"/>
                </a:solidFill>
              </a:rPr>
              <a:t> = 0.00 s. Frame S’ has a speed of </a:t>
            </a:r>
            <a:r>
              <a:rPr lang="en-US" altLang="en-US" i="1">
                <a:solidFill>
                  <a:srgbClr val="000000"/>
                </a:solidFill>
              </a:rPr>
              <a:t>v</a:t>
            </a:r>
            <a:r>
              <a:rPr lang="en-US" altLang="en-US">
                <a:solidFill>
                  <a:srgbClr val="000000"/>
                </a:solidFill>
              </a:rPr>
              <a:t> = 0.50</a:t>
            </a:r>
            <a:r>
              <a:rPr lang="en-US" altLang="en-US" i="1">
                <a:solidFill>
                  <a:srgbClr val="000000"/>
                </a:solidFill>
              </a:rPr>
              <a:t>c</a:t>
            </a:r>
            <a:r>
              <a:rPr lang="en-US" altLang="en-US">
                <a:solidFill>
                  <a:srgbClr val="000000"/>
                </a:solidFill>
              </a:rPr>
              <a:t> relative to S.</a:t>
            </a:r>
          </a:p>
          <a:p>
            <a:pPr eaLnBrk="0" hangingPunct="0">
              <a:spcBef>
                <a:spcPct val="20000"/>
              </a:spcBef>
            </a:pPr>
            <a:r>
              <a:rPr lang="en-US" altLang="en-US">
                <a:solidFill>
                  <a:srgbClr val="000000"/>
                </a:solidFill>
                <a:cs typeface="Times New Roman" pitchFamily="18" charset="0"/>
              </a:rPr>
              <a:t>Two events occur in frame S:</a:t>
            </a:r>
          </a:p>
          <a:p>
            <a:pPr eaLnBrk="0" hangingPunct="0">
              <a:spcBef>
                <a:spcPct val="20000"/>
              </a:spcBef>
            </a:pPr>
            <a:r>
              <a:rPr lang="en-US" altLang="en-US">
                <a:solidFill>
                  <a:srgbClr val="000000"/>
                </a:solidFill>
                <a:cs typeface="Times New Roman" pitchFamily="18" charset="0"/>
              </a:rPr>
              <a:t>Ev 1: </a:t>
            </a:r>
            <a:r>
              <a:rPr lang="en-US" altLang="en-US" i="1">
                <a:solidFill>
                  <a:srgbClr val="000000"/>
                </a:solidFill>
                <a:cs typeface="Times New Roman" pitchFamily="18" charset="0"/>
              </a:rPr>
              <a:t>x</a:t>
            </a:r>
            <a:r>
              <a:rPr lang="en-US" altLang="en-US" baseline="-25000">
                <a:solidFill>
                  <a:srgbClr val="000000"/>
                </a:solidFill>
                <a:cs typeface="Times New Roman" pitchFamily="18" charset="0"/>
              </a:rPr>
              <a:t>1</a:t>
            </a:r>
            <a:r>
              <a:rPr lang="en-US" altLang="en-US">
                <a:solidFill>
                  <a:srgbClr val="000000"/>
                </a:solidFill>
                <a:cs typeface="Times New Roman" pitchFamily="18" charset="0"/>
              </a:rPr>
              <a:t> = 10.0 m, </a:t>
            </a:r>
            <a:r>
              <a:rPr lang="en-US" altLang="en-US" i="1">
                <a:solidFill>
                  <a:srgbClr val="000000"/>
                </a:solidFill>
                <a:cs typeface="Times New Roman" pitchFamily="18" charset="0"/>
              </a:rPr>
              <a:t>y</a:t>
            </a:r>
            <a:r>
              <a:rPr lang="en-US" altLang="en-US" baseline="-25000">
                <a:solidFill>
                  <a:srgbClr val="000000"/>
                </a:solidFill>
                <a:cs typeface="Times New Roman" pitchFamily="18" charset="0"/>
              </a:rPr>
              <a:t>1</a:t>
            </a:r>
            <a:r>
              <a:rPr lang="en-US" altLang="en-US">
                <a:solidFill>
                  <a:srgbClr val="000000"/>
                </a:solidFill>
                <a:cs typeface="Times New Roman" pitchFamily="18" charset="0"/>
              </a:rPr>
              <a:t> = 0.00 m, </a:t>
            </a:r>
            <a:r>
              <a:rPr lang="en-US" altLang="en-US" i="1">
                <a:solidFill>
                  <a:srgbClr val="000000"/>
                </a:solidFill>
                <a:cs typeface="Times New Roman" pitchFamily="18" charset="0"/>
              </a:rPr>
              <a:t>z</a:t>
            </a:r>
            <a:r>
              <a:rPr lang="en-US" altLang="en-US" baseline="-25000">
                <a:solidFill>
                  <a:srgbClr val="000000"/>
                </a:solidFill>
                <a:cs typeface="Times New Roman" pitchFamily="18" charset="0"/>
              </a:rPr>
              <a:t>1</a:t>
            </a:r>
            <a:r>
              <a:rPr lang="en-US" altLang="en-US">
                <a:solidFill>
                  <a:srgbClr val="000000"/>
                </a:solidFill>
                <a:cs typeface="Times New Roman" pitchFamily="18" charset="0"/>
              </a:rPr>
              <a:t> = 0.00 m, </a:t>
            </a:r>
            <a:r>
              <a:rPr lang="en-US" altLang="en-US" i="1">
                <a:solidFill>
                  <a:srgbClr val="000000"/>
                </a:solidFill>
                <a:cs typeface="Times New Roman" pitchFamily="18" charset="0"/>
              </a:rPr>
              <a:t>t</a:t>
            </a:r>
            <a:r>
              <a:rPr lang="en-US" altLang="en-US" baseline="-25000">
                <a:solidFill>
                  <a:srgbClr val="000000"/>
                </a:solidFill>
                <a:cs typeface="Times New Roman" pitchFamily="18" charset="0"/>
              </a:rPr>
              <a:t>1</a:t>
            </a:r>
            <a:r>
              <a:rPr lang="en-US" altLang="en-US">
                <a:solidFill>
                  <a:srgbClr val="000000"/>
                </a:solidFill>
                <a:cs typeface="Times New Roman" pitchFamily="18" charset="0"/>
              </a:rPr>
              <a:t> = 0.35 </a:t>
            </a:r>
            <a:r>
              <a:rPr lang="en-US" altLang="en-US">
                <a:solidFill>
                  <a:srgbClr val="000000"/>
                </a:solidFill>
                <a:sym typeface="Symbol" pitchFamily="18" charset="2"/>
              </a:rPr>
              <a:t></a:t>
            </a:r>
            <a:r>
              <a:rPr lang="en-US" altLang="en-US">
                <a:solidFill>
                  <a:srgbClr val="000000"/>
                </a:solidFill>
                <a:cs typeface="Times New Roman" pitchFamily="18" charset="0"/>
              </a:rPr>
              <a:t>s. </a:t>
            </a:r>
          </a:p>
          <a:p>
            <a:pPr eaLnBrk="0" hangingPunct="0">
              <a:spcBef>
                <a:spcPct val="20000"/>
              </a:spcBef>
            </a:pPr>
            <a:r>
              <a:rPr lang="en-US" altLang="en-US">
                <a:solidFill>
                  <a:srgbClr val="000000"/>
                </a:solidFill>
                <a:cs typeface="Times New Roman" pitchFamily="18" charset="0"/>
              </a:rPr>
              <a:t>Ev 2: </a:t>
            </a:r>
            <a:r>
              <a:rPr lang="en-US" altLang="en-US" i="1">
                <a:solidFill>
                  <a:srgbClr val="000000"/>
                </a:solidFill>
                <a:cs typeface="Times New Roman" pitchFamily="18" charset="0"/>
              </a:rPr>
              <a:t>x</a:t>
            </a:r>
            <a:r>
              <a:rPr lang="en-US" altLang="en-US" baseline="-25000">
                <a:solidFill>
                  <a:srgbClr val="000000"/>
                </a:solidFill>
                <a:cs typeface="Times New Roman" pitchFamily="18" charset="0"/>
              </a:rPr>
              <a:t>2</a:t>
            </a:r>
            <a:r>
              <a:rPr lang="en-US" altLang="en-US">
                <a:solidFill>
                  <a:srgbClr val="000000"/>
                </a:solidFill>
                <a:cs typeface="Times New Roman" pitchFamily="18" charset="0"/>
              </a:rPr>
              <a:t> = 50.0 m, </a:t>
            </a:r>
            <a:r>
              <a:rPr lang="en-US" altLang="en-US" i="1">
                <a:solidFill>
                  <a:srgbClr val="000000"/>
                </a:solidFill>
                <a:cs typeface="Times New Roman" pitchFamily="18" charset="0"/>
              </a:rPr>
              <a:t>y</a:t>
            </a:r>
            <a:r>
              <a:rPr lang="en-US" altLang="en-US" baseline="-25000">
                <a:solidFill>
                  <a:srgbClr val="000000"/>
                </a:solidFill>
                <a:cs typeface="Times New Roman" pitchFamily="18" charset="0"/>
              </a:rPr>
              <a:t>2</a:t>
            </a:r>
            <a:r>
              <a:rPr lang="en-US" altLang="en-US">
                <a:solidFill>
                  <a:srgbClr val="000000"/>
                </a:solidFill>
                <a:cs typeface="Times New Roman" pitchFamily="18" charset="0"/>
              </a:rPr>
              <a:t> = 0.00 m, </a:t>
            </a:r>
            <a:r>
              <a:rPr lang="en-US" altLang="en-US" i="1">
                <a:solidFill>
                  <a:srgbClr val="000000"/>
                </a:solidFill>
                <a:cs typeface="Times New Roman" pitchFamily="18" charset="0"/>
              </a:rPr>
              <a:t>z</a:t>
            </a:r>
            <a:r>
              <a:rPr lang="en-US" altLang="en-US" baseline="-25000">
                <a:solidFill>
                  <a:srgbClr val="000000"/>
                </a:solidFill>
                <a:cs typeface="Times New Roman" pitchFamily="18" charset="0"/>
              </a:rPr>
              <a:t>2</a:t>
            </a:r>
            <a:r>
              <a:rPr lang="en-US" altLang="en-US">
                <a:solidFill>
                  <a:srgbClr val="000000"/>
                </a:solidFill>
                <a:cs typeface="Times New Roman" pitchFamily="18" charset="0"/>
              </a:rPr>
              <a:t> = 0.00 m, </a:t>
            </a:r>
            <a:r>
              <a:rPr lang="en-US" altLang="en-US" i="1">
                <a:solidFill>
                  <a:srgbClr val="000000"/>
                </a:solidFill>
                <a:cs typeface="Times New Roman" pitchFamily="18" charset="0"/>
              </a:rPr>
              <a:t>t</a:t>
            </a:r>
            <a:r>
              <a:rPr lang="en-US" altLang="en-US" baseline="-25000">
                <a:solidFill>
                  <a:srgbClr val="000000"/>
                </a:solidFill>
                <a:cs typeface="Times New Roman" pitchFamily="18" charset="0"/>
              </a:rPr>
              <a:t>2</a:t>
            </a:r>
            <a:r>
              <a:rPr lang="en-US" altLang="en-US">
                <a:solidFill>
                  <a:srgbClr val="000000"/>
                </a:solidFill>
                <a:cs typeface="Times New Roman" pitchFamily="18" charset="0"/>
              </a:rPr>
              <a:t> = 0.55 </a:t>
            </a:r>
            <a:r>
              <a:rPr lang="en-US" altLang="en-US">
                <a:solidFill>
                  <a:srgbClr val="000000"/>
                </a:solidFill>
                <a:sym typeface="Symbol" pitchFamily="18" charset="2"/>
              </a:rPr>
              <a:t></a:t>
            </a:r>
            <a:r>
              <a:rPr lang="en-US" altLang="en-US">
                <a:solidFill>
                  <a:srgbClr val="000000"/>
                </a:solidFill>
                <a:cs typeface="Times New Roman" pitchFamily="18" charset="0"/>
              </a:rPr>
              <a:t>s.</a:t>
            </a:r>
          </a:p>
          <a:p>
            <a:pPr eaLnBrk="0" hangingPunct="0">
              <a:spcBef>
                <a:spcPct val="20000"/>
              </a:spcBef>
            </a:pPr>
            <a:r>
              <a:rPr lang="en-US" altLang="en-US">
                <a:solidFill>
                  <a:srgbClr val="000000"/>
                </a:solidFill>
                <a:cs typeface="Times New Roman" pitchFamily="18" charset="0"/>
              </a:rPr>
              <a:t>Find the value of </a:t>
            </a:r>
            <a:r>
              <a:rPr lang="en-US" altLang="en-US" i="1">
                <a:solidFill>
                  <a:srgbClr val="000000"/>
                </a:solidFill>
                <a:cs typeface="Times New Roman" pitchFamily="18" charset="0"/>
                <a:sym typeface="Symbol" pitchFamily="18" charset="2"/>
              </a:rPr>
              <a:t>t</a:t>
            </a:r>
            <a:r>
              <a:rPr lang="en-US" altLang="en-US" baseline="-25000">
                <a:solidFill>
                  <a:srgbClr val="000000"/>
                </a:solidFill>
                <a:cs typeface="Times New Roman" pitchFamily="18" charset="0"/>
                <a:sym typeface="Symbol" pitchFamily="18" charset="2"/>
              </a:rPr>
              <a:t>1</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a:t>
            </a:r>
            <a:r>
              <a:rPr lang="en-US" altLang="en-US">
                <a:sym typeface="Symbol" pitchFamily="18" charset="2"/>
              </a:rPr>
              <a:t>for the same event in S’.</a:t>
            </a:r>
            <a:endParaRPr lang="en-US" altLang="en-US">
              <a:solidFill>
                <a:srgbClr val="000000"/>
              </a:solidFill>
              <a:cs typeface="Times New Roman" pitchFamily="18" charset="0"/>
              <a:sym typeface="Symbol" pitchFamily="18" charset="2"/>
            </a:endParaRPr>
          </a:p>
          <a:p>
            <a:pPr eaLnBrk="0" hangingPunct="0">
              <a:spcBef>
                <a:spcPct val="15000"/>
              </a:spcBef>
            </a:pPr>
            <a:r>
              <a:rPr lang="en-US" altLang="en-US">
                <a:solidFill>
                  <a:srgbClr val="000000"/>
                </a:solidFill>
                <a:cs typeface="Times New Roman" pitchFamily="18" charset="0"/>
              </a:rPr>
              <a:t>SOLUTION:</a:t>
            </a:r>
            <a:endParaRPr lang="en-US" altLang="en-US">
              <a:solidFill>
                <a:srgbClr val="000000"/>
              </a:solidFill>
              <a:cs typeface="Times New Roman" pitchFamily="18" charset="0"/>
              <a:sym typeface="Symbol" pitchFamily="18" charset="2"/>
            </a:endParaRPr>
          </a:p>
          <a:p>
            <a:pPr eaLnBrk="0" hangingPunct="0">
              <a:spcBef>
                <a:spcPct val="15000"/>
              </a:spcBef>
            </a:pPr>
            <a:r>
              <a:rPr lang="en-US" altLang="en-US" i="1">
                <a:solidFill>
                  <a:srgbClr val="000000"/>
                </a:solidFill>
                <a:sym typeface="Symbol" pitchFamily="18" charset="2"/>
              </a:rPr>
              <a:t>  t</a:t>
            </a:r>
            <a:r>
              <a:rPr lang="en-US" altLang="en-US" baseline="-25000">
                <a:solidFill>
                  <a:srgbClr val="000000"/>
                </a:solidFill>
                <a:sym typeface="Symbol" pitchFamily="18" charset="2"/>
              </a:rPr>
              <a:t>1</a:t>
            </a:r>
            <a:r>
              <a:rPr lang="en-US" altLang="en-US" i="1">
                <a:solidFill>
                  <a:srgbClr val="000000"/>
                </a:solidFill>
                <a:sym typeface="Symbol" pitchFamily="18" charset="2"/>
              </a:rPr>
              <a:t>’</a:t>
            </a:r>
            <a:r>
              <a:rPr lang="en-US" altLang="en-US">
                <a:solidFill>
                  <a:srgbClr val="000000"/>
                </a:solidFill>
                <a:sym typeface="Symbol" pitchFamily="18" charset="2"/>
              </a:rPr>
              <a:t> =</a:t>
            </a:r>
            <a:r>
              <a:rPr lang="en-US" altLang="en-US">
                <a:sym typeface="Symbol" pitchFamily="18" charset="2"/>
              </a:rPr>
              <a:t> </a:t>
            </a:r>
            <a:r>
              <a:rPr lang="en-US" altLang="en-US">
                <a:cs typeface="Times New Roman" pitchFamily="18" charset="0"/>
                <a:sym typeface="Symbol" pitchFamily="18" charset="2"/>
              </a:rPr>
              <a:t></a:t>
            </a:r>
            <a:r>
              <a:rPr lang="en-US" altLang="en-US">
                <a:cs typeface="Times New Roman" pitchFamily="18" charset="0"/>
              </a:rPr>
              <a:t>(</a:t>
            </a:r>
            <a:r>
              <a:rPr lang="en-US" altLang="en-US" i="1">
                <a:cs typeface="Times New Roman" pitchFamily="18" charset="0"/>
              </a:rPr>
              <a:t>t</a:t>
            </a:r>
            <a:r>
              <a:rPr lang="en-US" altLang="en-US" baseline="-25000">
                <a:cs typeface="Times New Roman" pitchFamily="18" charset="0"/>
              </a:rPr>
              <a:t>1</a:t>
            </a:r>
            <a:r>
              <a:rPr lang="en-US" altLang="en-US">
                <a:cs typeface="Times New Roman" pitchFamily="18" charset="0"/>
              </a:rPr>
              <a:t> – </a:t>
            </a:r>
            <a:r>
              <a:rPr lang="en-US" altLang="en-US" i="1">
                <a:cs typeface="Times New Roman" pitchFamily="18" charset="0"/>
              </a:rPr>
              <a:t>vx</a:t>
            </a:r>
            <a:r>
              <a:rPr lang="en-US" altLang="en-US" baseline="-25000">
                <a:cs typeface="Times New Roman" pitchFamily="18" charset="0"/>
              </a:rPr>
              <a:t>1</a:t>
            </a:r>
            <a:r>
              <a:rPr lang="en-US" altLang="en-US" i="1">
                <a:cs typeface="Times New Roman" pitchFamily="18" charset="0"/>
              </a:rPr>
              <a:t> / c</a:t>
            </a:r>
            <a:r>
              <a:rPr lang="en-US" altLang="en-US" baseline="30000">
                <a:cs typeface="Times New Roman" pitchFamily="18" charset="0"/>
              </a:rPr>
              <a:t>2</a:t>
            </a:r>
            <a:r>
              <a:rPr lang="en-US" altLang="en-US">
                <a:cs typeface="Times New Roman" pitchFamily="18" charset="0"/>
              </a:rPr>
              <a:t>) </a:t>
            </a:r>
          </a:p>
          <a:p>
            <a:pPr eaLnBrk="0" hangingPunct="0">
              <a:spcBef>
                <a:spcPct val="15000"/>
              </a:spcBef>
            </a:pPr>
            <a:r>
              <a:rPr lang="en-US" altLang="en-US">
                <a:cs typeface="Times New Roman" pitchFamily="18" charset="0"/>
              </a:rPr>
              <a:t>      = 1.15(0.35</a:t>
            </a:r>
            <a:r>
              <a:rPr lang="en-US" altLang="en-US">
                <a:sym typeface="Symbol" pitchFamily="18" charset="2"/>
              </a:rPr>
              <a:t>10</a:t>
            </a:r>
            <a:r>
              <a:rPr lang="en-US" altLang="en-US" baseline="30000">
                <a:sym typeface="Symbol" pitchFamily="18" charset="2"/>
              </a:rPr>
              <a:t>-6</a:t>
            </a:r>
            <a:r>
              <a:rPr lang="en-US" altLang="en-US" baseline="-25000">
                <a:sym typeface="Symbol" pitchFamily="18" charset="2"/>
              </a:rPr>
              <a:t> </a:t>
            </a:r>
            <a:r>
              <a:rPr lang="en-US" altLang="en-US">
                <a:sym typeface="Symbol" pitchFamily="18" charset="2"/>
              </a:rPr>
              <a:t>– 0.50</a:t>
            </a:r>
            <a:r>
              <a:rPr lang="en-US" altLang="en-US" i="1">
                <a:sym typeface="Symbol" pitchFamily="18" charset="2"/>
              </a:rPr>
              <a:t>c</a:t>
            </a:r>
            <a:r>
              <a:rPr lang="en-US" altLang="en-US">
                <a:sym typeface="Symbol" pitchFamily="18" charset="2"/>
              </a:rPr>
              <a:t>10.0 </a:t>
            </a:r>
            <a:r>
              <a:rPr lang="en-US" altLang="en-US" i="1">
                <a:sym typeface="Symbol" pitchFamily="18" charset="2"/>
              </a:rPr>
              <a:t>/ c</a:t>
            </a:r>
            <a:r>
              <a:rPr lang="en-US" altLang="en-US" baseline="30000">
                <a:sym typeface="Symbol" pitchFamily="18" charset="2"/>
              </a:rPr>
              <a:t>2</a:t>
            </a:r>
            <a:r>
              <a:rPr lang="en-US" altLang="en-US">
                <a:sym typeface="Symbol" pitchFamily="18" charset="2"/>
              </a:rPr>
              <a:t>) = 3.83 10</a:t>
            </a:r>
            <a:r>
              <a:rPr lang="en-US" altLang="en-US" baseline="30000">
                <a:sym typeface="Symbol" pitchFamily="18" charset="2"/>
              </a:rPr>
              <a:t>-7</a:t>
            </a:r>
            <a:r>
              <a:rPr lang="en-US" altLang="en-US">
                <a:sym typeface="Symbol" pitchFamily="18" charset="2"/>
              </a:rPr>
              <a:t> s.</a:t>
            </a:r>
            <a:r>
              <a:rPr lang="en-US" altLang="en-US" baseline="-25000">
                <a:sym typeface="Symbol" pitchFamily="18" charset="2"/>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7838">
                                            <p:txEl>
                                              <p:pRg st="4" end="4"/>
                                            </p:txEl>
                                          </p:spTgt>
                                        </p:tgtEl>
                                        <p:attrNameLst>
                                          <p:attrName>style.visibility</p:attrName>
                                        </p:attrNameLst>
                                      </p:cBhvr>
                                      <p:to>
                                        <p:strVal val="visible"/>
                                      </p:to>
                                    </p:set>
                                    <p:anim calcmode="lin" valueType="num">
                                      <p:cBhvr additive="base">
                                        <p:cTn id="7" dur="500" fill="hold"/>
                                        <p:tgtEl>
                                          <p:spTgt spid="77838">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83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7838">
                                            <p:txEl>
                                              <p:pRg st="5" end="5"/>
                                            </p:txEl>
                                          </p:spTgt>
                                        </p:tgtEl>
                                        <p:attrNameLst>
                                          <p:attrName>style.visibility</p:attrName>
                                        </p:attrNameLst>
                                      </p:cBhvr>
                                      <p:to>
                                        <p:strVal val="visible"/>
                                      </p:to>
                                    </p:set>
                                    <p:anim calcmode="lin" valueType="num">
                                      <p:cBhvr additive="base">
                                        <p:cTn id="13" dur="500" fill="hold"/>
                                        <p:tgtEl>
                                          <p:spTgt spid="77838">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83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7838">
                                            <p:txEl>
                                              <p:pRg st="6" end="6"/>
                                            </p:txEl>
                                          </p:spTgt>
                                        </p:tgtEl>
                                        <p:attrNameLst>
                                          <p:attrName>style.visibility</p:attrName>
                                        </p:attrNameLst>
                                      </p:cBhvr>
                                      <p:to>
                                        <p:strVal val="visible"/>
                                      </p:to>
                                    </p:set>
                                    <p:anim calcmode="lin" valueType="num">
                                      <p:cBhvr additive="base">
                                        <p:cTn id="19" dur="500" fill="hold"/>
                                        <p:tgtEl>
                                          <p:spTgt spid="77838">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783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7838">
                                            <p:txEl>
                                              <p:pRg st="7" end="7"/>
                                            </p:txEl>
                                          </p:spTgt>
                                        </p:tgtEl>
                                        <p:attrNameLst>
                                          <p:attrName>style.visibility</p:attrName>
                                        </p:attrNameLst>
                                      </p:cBhvr>
                                      <p:to>
                                        <p:strVal val="visible"/>
                                      </p:to>
                                    </p:set>
                                    <p:anim calcmode="lin" valueType="num">
                                      <p:cBhvr additive="base">
                                        <p:cTn id="25" dur="500" fill="hold"/>
                                        <p:tgtEl>
                                          <p:spTgt spid="77838">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783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3384550"/>
          </a:xfrm>
          <a:prstGeom prst="rect">
            <a:avLst/>
          </a:prstGeom>
          <a:solidFill>
            <a:srgbClr val="EAEAEA"/>
          </a:solidFill>
          <a:ln w="9525">
            <a:noFill/>
            <a:miter lim="800000"/>
            <a:headEnd/>
            <a:tailEnd/>
          </a:ln>
        </p:spPr>
        <p:txBody>
          <a:bodyPr/>
          <a:lstStyle/>
          <a:p>
            <a:pPr marL="625475" indent="-625475" eaLnBrk="0" hangingPunct="0">
              <a:spcBef>
                <a:spcPct val="20000"/>
              </a:spcBef>
            </a:pPr>
            <a:r>
              <a:rPr lang="en-US" altLang="en-US" b="1">
                <a:solidFill>
                  <a:srgbClr val="333399"/>
                </a:solidFill>
              </a:rPr>
              <a:t>Applications and skills: </a:t>
            </a:r>
          </a:p>
          <a:p>
            <a:pPr marL="625475" indent="-625475" eaLnBrk="0" hangingPunct="0">
              <a:spcBef>
                <a:spcPct val="20000"/>
              </a:spcBef>
            </a:pPr>
            <a:r>
              <a:rPr lang="en-US" altLang="en-US">
                <a:solidFill>
                  <a:srgbClr val="333399"/>
                </a:solidFill>
              </a:rPr>
              <a:t>• Solving problems involving velocity addition </a:t>
            </a:r>
          </a:p>
          <a:p>
            <a:pPr marL="625475" indent="-625475" eaLnBrk="0" hangingPunct="0">
              <a:spcBef>
                <a:spcPct val="20000"/>
              </a:spcBef>
            </a:pPr>
            <a:r>
              <a:rPr lang="en-US" altLang="en-US">
                <a:solidFill>
                  <a:srgbClr val="333399"/>
                </a:solidFill>
              </a:rPr>
              <a:t>• Deriving the time dilation and length contraction equations using the Lorentz equations </a:t>
            </a:r>
          </a:p>
          <a:p>
            <a:pPr marL="625475" indent="-625475" eaLnBrk="0" hangingPunct="0">
              <a:spcBef>
                <a:spcPct val="20000"/>
              </a:spcBef>
            </a:pPr>
            <a:r>
              <a:rPr lang="en-US" altLang="en-US">
                <a:solidFill>
                  <a:srgbClr val="333399"/>
                </a:solidFill>
              </a:rPr>
              <a:t>• Solving problems involving time dilation and length contraction </a:t>
            </a:r>
          </a:p>
          <a:p>
            <a:pPr marL="625475" indent="-625475" eaLnBrk="0" hangingPunct="0">
              <a:spcBef>
                <a:spcPct val="20000"/>
              </a:spcBef>
            </a:pPr>
            <a:r>
              <a:rPr lang="en-US" altLang="en-US">
                <a:solidFill>
                  <a:srgbClr val="333399"/>
                </a:solidFill>
              </a:rPr>
              <a:t>• Solving problems involving the muon decay experiment </a:t>
            </a:r>
          </a:p>
        </p:txBody>
      </p:sp>
      <p:sp>
        <p:nvSpPr>
          <p:cNvPr id="6147"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A: Relativity</a:t>
            </a:r>
            <a:br>
              <a:rPr lang="en-US" altLang="en-US" sz="2800" b="1" smtClean="0"/>
            </a:br>
            <a:r>
              <a:rPr lang="en-US" altLang="en-US" sz="2800" smtClean="0">
                <a:solidFill>
                  <a:schemeClr val="tx1"/>
                </a:solidFill>
              </a:rPr>
              <a:t>A.2 – Lorentz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685800" y="1338263"/>
            <a:ext cx="7772400" cy="1355725"/>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The Lorentz transformations</a:t>
            </a:r>
            <a:endParaRPr lang="en-US" altLang="en-US">
              <a:solidFill>
                <a:srgbClr val="000000"/>
              </a:solidFill>
              <a:cs typeface="Times New Roman" pitchFamily="18" charset="0"/>
              <a:sym typeface="Symbol" pitchFamily="18" charset="2"/>
            </a:endParaRPr>
          </a:p>
        </p:txBody>
      </p:sp>
      <p:sp>
        <p:nvSpPr>
          <p:cNvPr id="52227"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grpSp>
        <p:nvGrpSpPr>
          <p:cNvPr id="52228" name="Group 4"/>
          <p:cNvGrpSpPr>
            <a:grpSpLocks/>
          </p:cNvGrpSpPr>
          <p:nvPr/>
        </p:nvGrpSpPr>
        <p:grpSpPr bwMode="auto">
          <a:xfrm>
            <a:off x="882650" y="1760538"/>
            <a:ext cx="7370763" cy="873125"/>
            <a:chOff x="556" y="1109"/>
            <a:chExt cx="4643" cy="550"/>
          </a:xfrm>
        </p:grpSpPr>
        <p:sp>
          <p:nvSpPr>
            <p:cNvPr id="52230" name="Text Box 30"/>
            <p:cNvSpPr txBox="1">
              <a:spLocks noChangeArrowheads="1"/>
            </p:cNvSpPr>
            <p:nvPr/>
          </p:nvSpPr>
          <p:spPr bwMode="auto">
            <a:xfrm>
              <a:off x="3513" y="1140"/>
              <a:ext cx="1683" cy="51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Lorentz transformations</a:t>
              </a:r>
            </a:p>
          </p:txBody>
        </p:sp>
        <p:sp>
          <p:nvSpPr>
            <p:cNvPr id="52231" name="Rectangle 31"/>
            <p:cNvSpPr>
              <a:spLocks noChangeArrowheads="1"/>
            </p:cNvSpPr>
            <p:nvPr/>
          </p:nvSpPr>
          <p:spPr bwMode="auto">
            <a:xfrm>
              <a:off x="556" y="1142"/>
              <a:ext cx="4643" cy="517"/>
            </a:xfrm>
            <a:prstGeom prst="rect">
              <a:avLst/>
            </a:prstGeom>
            <a:noFill/>
            <a:ln w="12700">
              <a:solidFill>
                <a:schemeClr val="tx1"/>
              </a:solidFill>
              <a:miter lim="800000"/>
              <a:headEnd/>
              <a:tailEnd/>
            </a:ln>
          </p:spPr>
          <p:txBody>
            <a:bodyPr wrap="none" anchor="ctr"/>
            <a:lstStyle/>
            <a:p>
              <a:endParaRPr lang="en-US" altLang="en-US"/>
            </a:p>
          </p:txBody>
        </p:sp>
        <p:sp>
          <p:nvSpPr>
            <p:cNvPr id="52232" name="Rectangle 32"/>
            <p:cNvSpPr>
              <a:spLocks noChangeArrowheads="1"/>
            </p:cNvSpPr>
            <p:nvPr/>
          </p:nvSpPr>
          <p:spPr bwMode="auto">
            <a:xfrm>
              <a:off x="658" y="1109"/>
              <a:ext cx="2926" cy="528"/>
            </a:xfrm>
            <a:prstGeom prst="rect">
              <a:avLst/>
            </a:prstGeom>
            <a:noFill/>
            <a:ln w="9525">
              <a:noFill/>
              <a:miter lim="800000"/>
              <a:headEnd/>
              <a:tailEnd/>
            </a:ln>
          </p:spPr>
          <p:txBody>
            <a:bodyPr/>
            <a:lstStyle/>
            <a:p>
              <a:pPr eaLnBrk="0" hangingPunct="0">
                <a:spcBef>
                  <a:spcPct val="5000"/>
                </a:spcBef>
              </a:pPr>
              <a:r>
                <a:rPr lang="en-US" altLang="en-US" i="1"/>
                <a:t>x’</a:t>
              </a:r>
              <a:r>
                <a:rPr lang="en-US" altLang="en-US"/>
                <a:t> = </a:t>
              </a:r>
              <a:r>
                <a:rPr lang="en-US" altLang="en-US">
                  <a:sym typeface="Symbol" pitchFamily="18" charset="2"/>
                </a:rPr>
                <a:t></a:t>
              </a:r>
              <a:r>
                <a:rPr lang="en-US" altLang="en-US"/>
                <a:t>(</a:t>
              </a:r>
              <a:r>
                <a:rPr lang="en-US" altLang="en-US" i="1"/>
                <a:t>x</a:t>
              </a:r>
              <a:r>
                <a:rPr lang="en-US" altLang="en-US"/>
                <a:t> – </a:t>
              </a:r>
              <a:r>
                <a:rPr lang="en-US" altLang="en-US" i="1"/>
                <a:t>vt</a:t>
              </a:r>
              <a:r>
                <a:rPr lang="en-US" altLang="en-US"/>
                <a:t>) </a:t>
              </a:r>
            </a:p>
            <a:p>
              <a:pPr eaLnBrk="0" hangingPunct="0">
                <a:spcBef>
                  <a:spcPct val="5000"/>
                </a:spcBef>
              </a:pPr>
              <a:r>
                <a:rPr lang="en-US" altLang="en-US" i="1" baseline="-25000"/>
                <a:t> </a:t>
              </a:r>
              <a:r>
                <a:rPr lang="en-US" altLang="en-US" i="1"/>
                <a:t>t’</a:t>
              </a:r>
              <a:r>
                <a:rPr lang="en-US" altLang="en-US"/>
                <a:t> = </a:t>
              </a:r>
              <a:r>
                <a:rPr lang="en-US" altLang="en-US">
                  <a:sym typeface="Symbol" pitchFamily="18" charset="2"/>
                </a:rPr>
                <a:t></a:t>
              </a:r>
              <a:r>
                <a:rPr lang="en-US" altLang="en-US"/>
                <a:t>(</a:t>
              </a:r>
              <a:r>
                <a:rPr lang="en-US" altLang="en-US" i="1"/>
                <a:t>t</a:t>
              </a:r>
              <a:r>
                <a:rPr lang="en-US" altLang="en-US"/>
                <a:t> – </a:t>
              </a:r>
              <a:r>
                <a:rPr lang="en-US" altLang="en-US" i="1"/>
                <a:t>vx / c</a:t>
              </a:r>
              <a:r>
                <a:rPr lang="en-US" altLang="en-US" baseline="30000"/>
                <a:t>2</a:t>
              </a:r>
              <a:r>
                <a:rPr lang="en-US" altLang="en-US"/>
                <a:t>)</a:t>
              </a:r>
            </a:p>
          </p:txBody>
        </p:sp>
      </p:grpSp>
      <p:sp>
        <p:nvSpPr>
          <p:cNvPr id="77838" name="Rectangle 14"/>
          <p:cNvSpPr>
            <a:spLocks noChangeArrowheads="1"/>
          </p:cNvSpPr>
          <p:nvPr/>
        </p:nvSpPr>
        <p:spPr bwMode="auto">
          <a:xfrm>
            <a:off x="674688" y="2668588"/>
            <a:ext cx="7772400" cy="4189412"/>
          </a:xfrm>
          <a:prstGeom prst="rect">
            <a:avLst/>
          </a:prstGeom>
          <a:solidFill>
            <a:srgbClr val="FFFFCC"/>
          </a:solidFill>
          <a:ln w="9525">
            <a:noFill/>
            <a:miter lim="800000"/>
            <a:headEnd/>
            <a:tailEnd/>
          </a:ln>
        </p:spPr>
        <p:txBody>
          <a:bodyPr/>
          <a:lstStyle/>
          <a:p>
            <a:pPr eaLnBrk="0" hangingPunct="0">
              <a:spcBef>
                <a:spcPct val="20000"/>
              </a:spcBef>
            </a:pPr>
            <a:r>
              <a:rPr lang="en-US" altLang="en-US">
                <a:sym typeface="Symbol" pitchFamily="18" charset="2"/>
              </a:rPr>
              <a:t>EXAMPLE: </a:t>
            </a:r>
            <a:r>
              <a:rPr lang="en-US" altLang="en-US">
                <a:solidFill>
                  <a:srgbClr val="000000"/>
                </a:solidFill>
              </a:rPr>
              <a:t>Clocks in two IRFs S and S’ are synchronized so that </a:t>
            </a:r>
            <a:r>
              <a:rPr lang="en-US" altLang="en-US" i="1">
                <a:solidFill>
                  <a:srgbClr val="000000"/>
                </a:solidFill>
              </a:rPr>
              <a:t>x</a:t>
            </a:r>
            <a:r>
              <a:rPr lang="en-US" altLang="en-US">
                <a:solidFill>
                  <a:srgbClr val="000000"/>
                </a:solidFill>
              </a:rPr>
              <a:t> = </a:t>
            </a:r>
            <a:r>
              <a:rPr lang="en-US" altLang="en-US" i="1">
                <a:solidFill>
                  <a:srgbClr val="000000"/>
                </a:solidFill>
              </a:rPr>
              <a:t>x’</a:t>
            </a:r>
            <a:r>
              <a:rPr lang="en-US" altLang="en-US">
                <a:solidFill>
                  <a:srgbClr val="000000"/>
                </a:solidFill>
              </a:rPr>
              <a:t> = 0.00 m at </a:t>
            </a:r>
            <a:r>
              <a:rPr lang="en-US" altLang="en-US" i="1">
                <a:solidFill>
                  <a:srgbClr val="000000"/>
                </a:solidFill>
              </a:rPr>
              <a:t>t</a:t>
            </a:r>
            <a:r>
              <a:rPr lang="en-US" altLang="en-US">
                <a:solidFill>
                  <a:srgbClr val="000000"/>
                </a:solidFill>
              </a:rPr>
              <a:t> = </a:t>
            </a:r>
            <a:r>
              <a:rPr lang="en-US" altLang="en-US" i="1">
                <a:solidFill>
                  <a:srgbClr val="000000"/>
                </a:solidFill>
              </a:rPr>
              <a:t>t’</a:t>
            </a:r>
            <a:r>
              <a:rPr lang="en-US" altLang="en-US">
                <a:solidFill>
                  <a:srgbClr val="000000"/>
                </a:solidFill>
              </a:rPr>
              <a:t> = 0.00 s. Frame S’ has a speed of </a:t>
            </a:r>
            <a:r>
              <a:rPr lang="en-US" altLang="en-US" i="1">
                <a:solidFill>
                  <a:srgbClr val="000000"/>
                </a:solidFill>
              </a:rPr>
              <a:t>v</a:t>
            </a:r>
            <a:r>
              <a:rPr lang="en-US" altLang="en-US">
                <a:solidFill>
                  <a:srgbClr val="000000"/>
                </a:solidFill>
              </a:rPr>
              <a:t> = 0.50</a:t>
            </a:r>
            <a:r>
              <a:rPr lang="en-US" altLang="en-US" i="1">
                <a:solidFill>
                  <a:srgbClr val="000000"/>
                </a:solidFill>
              </a:rPr>
              <a:t>c</a:t>
            </a:r>
            <a:r>
              <a:rPr lang="en-US" altLang="en-US">
                <a:solidFill>
                  <a:srgbClr val="000000"/>
                </a:solidFill>
              </a:rPr>
              <a:t> relative to S.</a:t>
            </a:r>
          </a:p>
          <a:p>
            <a:pPr eaLnBrk="0" hangingPunct="0">
              <a:spcBef>
                <a:spcPct val="20000"/>
              </a:spcBef>
            </a:pPr>
            <a:r>
              <a:rPr lang="en-US" altLang="en-US">
                <a:solidFill>
                  <a:srgbClr val="000000"/>
                </a:solidFill>
                <a:cs typeface="Times New Roman" pitchFamily="18" charset="0"/>
              </a:rPr>
              <a:t>Two events occur in frame S:</a:t>
            </a:r>
          </a:p>
          <a:p>
            <a:pPr eaLnBrk="0" hangingPunct="0">
              <a:spcBef>
                <a:spcPct val="20000"/>
              </a:spcBef>
            </a:pPr>
            <a:r>
              <a:rPr lang="en-US" altLang="en-US">
                <a:solidFill>
                  <a:srgbClr val="000000"/>
                </a:solidFill>
                <a:cs typeface="Times New Roman" pitchFamily="18" charset="0"/>
              </a:rPr>
              <a:t>Ev 1: </a:t>
            </a:r>
            <a:r>
              <a:rPr lang="en-US" altLang="en-US" i="1">
                <a:solidFill>
                  <a:srgbClr val="000000"/>
                </a:solidFill>
                <a:cs typeface="Times New Roman" pitchFamily="18" charset="0"/>
              </a:rPr>
              <a:t>x</a:t>
            </a:r>
            <a:r>
              <a:rPr lang="en-US" altLang="en-US" baseline="-25000">
                <a:solidFill>
                  <a:srgbClr val="000000"/>
                </a:solidFill>
                <a:cs typeface="Times New Roman" pitchFamily="18" charset="0"/>
              </a:rPr>
              <a:t>1</a:t>
            </a:r>
            <a:r>
              <a:rPr lang="en-US" altLang="en-US">
                <a:solidFill>
                  <a:srgbClr val="000000"/>
                </a:solidFill>
                <a:cs typeface="Times New Roman" pitchFamily="18" charset="0"/>
              </a:rPr>
              <a:t> = 10.0 m, </a:t>
            </a:r>
            <a:r>
              <a:rPr lang="en-US" altLang="en-US" i="1">
                <a:solidFill>
                  <a:srgbClr val="000000"/>
                </a:solidFill>
                <a:cs typeface="Times New Roman" pitchFamily="18" charset="0"/>
              </a:rPr>
              <a:t>y</a:t>
            </a:r>
            <a:r>
              <a:rPr lang="en-US" altLang="en-US" baseline="-25000">
                <a:solidFill>
                  <a:srgbClr val="000000"/>
                </a:solidFill>
                <a:cs typeface="Times New Roman" pitchFamily="18" charset="0"/>
              </a:rPr>
              <a:t>1</a:t>
            </a:r>
            <a:r>
              <a:rPr lang="en-US" altLang="en-US">
                <a:solidFill>
                  <a:srgbClr val="000000"/>
                </a:solidFill>
                <a:cs typeface="Times New Roman" pitchFamily="18" charset="0"/>
              </a:rPr>
              <a:t> = 0.00 m, </a:t>
            </a:r>
            <a:r>
              <a:rPr lang="en-US" altLang="en-US" i="1">
                <a:solidFill>
                  <a:srgbClr val="000000"/>
                </a:solidFill>
                <a:cs typeface="Times New Roman" pitchFamily="18" charset="0"/>
              </a:rPr>
              <a:t>z</a:t>
            </a:r>
            <a:r>
              <a:rPr lang="en-US" altLang="en-US" baseline="-25000">
                <a:solidFill>
                  <a:srgbClr val="000000"/>
                </a:solidFill>
                <a:cs typeface="Times New Roman" pitchFamily="18" charset="0"/>
              </a:rPr>
              <a:t>1</a:t>
            </a:r>
            <a:r>
              <a:rPr lang="en-US" altLang="en-US">
                <a:solidFill>
                  <a:srgbClr val="000000"/>
                </a:solidFill>
                <a:cs typeface="Times New Roman" pitchFamily="18" charset="0"/>
              </a:rPr>
              <a:t> = 0.00 m, </a:t>
            </a:r>
            <a:r>
              <a:rPr lang="en-US" altLang="en-US" i="1">
                <a:solidFill>
                  <a:srgbClr val="000000"/>
                </a:solidFill>
                <a:cs typeface="Times New Roman" pitchFamily="18" charset="0"/>
              </a:rPr>
              <a:t>t</a:t>
            </a:r>
            <a:r>
              <a:rPr lang="en-US" altLang="en-US" baseline="-25000">
                <a:solidFill>
                  <a:srgbClr val="000000"/>
                </a:solidFill>
                <a:cs typeface="Times New Roman" pitchFamily="18" charset="0"/>
              </a:rPr>
              <a:t>1</a:t>
            </a:r>
            <a:r>
              <a:rPr lang="en-US" altLang="en-US">
                <a:solidFill>
                  <a:srgbClr val="000000"/>
                </a:solidFill>
                <a:cs typeface="Times New Roman" pitchFamily="18" charset="0"/>
              </a:rPr>
              <a:t> = 0.35 </a:t>
            </a:r>
            <a:r>
              <a:rPr lang="en-US" altLang="en-US">
                <a:solidFill>
                  <a:srgbClr val="000000"/>
                </a:solidFill>
                <a:sym typeface="Symbol" pitchFamily="18" charset="2"/>
              </a:rPr>
              <a:t></a:t>
            </a:r>
            <a:r>
              <a:rPr lang="en-US" altLang="en-US">
                <a:solidFill>
                  <a:srgbClr val="000000"/>
                </a:solidFill>
                <a:cs typeface="Times New Roman" pitchFamily="18" charset="0"/>
              </a:rPr>
              <a:t>s. </a:t>
            </a:r>
          </a:p>
          <a:p>
            <a:pPr eaLnBrk="0" hangingPunct="0">
              <a:spcBef>
                <a:spcPct val="20000"/>
              </a:spcBef>
            </a:pPr>
            <a:r>
              <a:rPr lang="en-US" altLang="en-US">
                <a:solidFill>
                  <a:srgbClr val="000000"/>
                </a:solidFill>
                <a:cs typeface="Times New Roman" pitchFamily="18" charset="0"/>
              </a:rPr>
              <a:t>Ev 2: </a:t>
            </a:r>
            <a:r>
              <a:rPr lang="en-US" altLang="en-US" i="1">
                <a:solidFill>
                  <a:srgbClr val="000000"/>
                </a:solidFill>
                <a:cs typeface="Times New Roman" pitchFamily="18" charset="0"/>
              </a:rPr>
              <a:t>x</a:t>
            </a:r>
            <a:r>
              <a:rPr lang="en-US" altLang="en-US" baseline="-25000">
                <a:solidFill>
                  <a:srgbClr val="000000"/>
                </a:solidFill>
                <a:cs typeface="Times New Roman" pitchFamily="18" charset="0"/>
              </a:rPr>
              <a:t>2</a:t>
            </a:r>
            <a:r>
              <a:rPr lang="en-US" altLang="en-US">
                <a:solidFill>
                  <a:srgbClr val="000000"/>
                </a:solidFill>
                <a:cs typeface="Times New Roman" pitchFamily="18" charset="0"/>
              </a:rPr>
              <a:t> = 50.0 m, </a:t>
            </a:r>
            <a:r>
              <a:rPr lang="en-US" altLang="en-US" i="1">
                <a:solidFill>
                  <a:srgbClr val="000000"/>
                </a:solidFill>
                <a:cs typeface="Times New Roman" pitchFamily="18" charset="0"/>
              </a:rPr>
              <a:t>y</a:t>
            </a:r>
            <a:r>
              <a:rPr lang="en-US" altLang="en-US" baseline="-25000">
                <a:solidFill>
                  <a:srgbClr val="000000"/>
                </a:solidFill>
                <a:cs typeface="Times New Roman" pitchFamily="18" charset="0"/>
              </a:rPr>
              <a:t>2</a:t>
            </a:r>
            <a:r>
              <a:rPr lang="en-US" altLang="en-US">
                <a:solidFill>
                  <a:srgbClr val="000000"/>
                </a:solidFill>
                <a:cs typeface="Times New Roman" pitchFamily="18" charset="0"/>
              </a:rPr>
              <a:t> = 0.00 m, </a:t>
            </a:r>
            <a:r>
              <a:rPr lang="en-US" altLang="en-US" i="1">
                <a:solidFill>
                  <a:srgbClr val="000000"/>
                </a:solidFill>
                <a:cs typeface="Times New Roman" pitchFamily="18" charset="0"/>
              </a:rPr>
              <a:t>z</a:t>
            </a:r>
            <a:r>
              <a:rPr lang="en-US" altLang="en-US" baseline="-25000">
                <a:solidFill>
                  <a:srgbClr val="000000"/>
                </a:solidFill>
                <a:cs typeface="Times New Roman" pitchFamily="18" charset="0"/>
              </a:rPr>
              <a:t>2</a:t>
            </a:r>
            <a:r>
              <a:rPr lang="en-US" altLang="en-US">
                <a:solidFill>
                  <a:srgbClr val="000000"/>
                </a:solidFill>
                <a:cs typeface="Times New Roman" pitchFamily="18" charset="0"/>
              </a:rPr>
              <a:t> = 0.00 m, </a:t>
            </a:r>
            <a:r>
              <a:rPr lang="en-US" altLang="en-US" i="1">
                <a:solidFill>
                  <a:srgbClr val="000000"/>
                </a:solidFill>
                <a:cs typeface="Times New Roman" pitchFamily="18" charset="0"/>
              </a:rPr>
              <a:t>t</a:t>
            </a:r>
            <a:r>
              <a:rPr lang="en-US" altLang="en-US" baseline="-25000">
                <a:solidFill>
                  <a:srgbClr val="000000"/>
                </a:solidFill>
                <a:cs typeface="Times New Roman" pitchFamily="18" charset="0"/>
              </a:rPr>
              <a:t>2</a:t>
            </a:r>
            <a:r>
              <a:rPr lang="en-US" altLang="en-US">
                <a:solidFill>
                  <a:srgbClr val="000000"/>
                </a:solidFill>
                <a:cs typeface="Times New Roman" pitchFamily="18" charset="0"/>
              </a:rPr>
              <a:t> = 0.55 </a:t>
            </a:r>
            <a:r>
              <a:rPr lang="en-US" altLang="en-US">
                <a:solidFill>
                  <a:srgbClr val="000000"/>
                </a:solidFill>
                <a:sym typeface="Symbol" pitchFamily="18" charset="2"/>
              </a:rPr>
              <a:t></a:t>
            </a:r>
            <a:r>
              <a:rPr lang="en-US" altLang="en-US">
                <a:solidFill>
                  <a:srgbClr val="000000"/>
                </a:solidFill>
                <a:cs typeface="Times New Roman" pitchFamily="18" charset="0"/>
              </a:rPr>
              <a:t>s.</a:t>
            </a:r>
          </a:p>
          <a:p>
            <a:pPr eaLnBrk="0" hangingPunct="0">
              <a:spcBef>
                <a:spcPct val="20000"/>
              </a:spcBef>
            </a:pPr>
            <a:r>
              <a:rPr lang="en-US" altLang="en-US">
                <a:solidFill>
                  <a:srgbClr val="000000"/>
                </a:solidFill>
                <a:cs typeface="Times New Roman" pitchFamily="18" charset="0"/>
              </a:rPr>
              <a:t>Find the value of </a:t>
            </a:r>
            <a:r>
              <a:rPr lang="en-US" altLang="en-US" i="1">
                <a:solidFill>
                  <a:srgbClr val="000000"/>
                </a:solidFill>
                <a:cs typeface="Times New Roman" pitchFamily="18" charset="0"/>
                <a:sym typeface="Symbol" pitchFamily="18" charset="2"/>
              </a:rPr>
              <a:t>t</a:t>
            </a:r>
            <a:r>
              <a:rPr lang="en-US" altLang="en-US" baseline="-25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a:t>
            </a:r>
            <a:r>
              <a:rPr lang="en-US" altLang="en-US">
                <a:sym typeface="Symbol" pitchFamily="18" charset="2"/>
              </a:rPr>
              <a:t>for the same event in S’.</a:t>
            </a:r>
            <a:endParaRPr lang="en-US" altLang="en-US">
              <a:solidFill>
                <a:srgbClr val="000000"/>
              </a:solidFill>
              <a:cs typeface="Times New Roman" pitchFamily="18" charset="0"/>
              <a:sym typeface="Symbol" pitchFamily="18" charset="2"/>
            </a:endParaRPr>
          </a:p>
          <a:p>
            <a:pPr eaLnBrk="0" hangingPunct="0">
              <a:spcBef>
                <a:spcPct val="15000"/>
              </a:spcBef>
            </a:pPr>
            <a:r>
              <a:rPr lang="en-US" altLang="en-US">
                <a:solidFill>
                  <a:srgbClr val="000000"/>
                </a:solidFill>
                <a:cs typeface="Times New Roman" pitchFamily="18" charset="0"/>
              </a:rPr>
              <a:t>SOLUTION:</a:t>
            </a:r>
            <a:endParaRPr lang="en-US" altLang="en-US">
              <a:solidFill>
                <a:srgbClr val="000000"/>
              </a:solidFill>
              <a:cs typeface="Times New Roman" pitchFamily="18" charset="0"/>
              <a:sym typeface="Symbol" pitchFamily="18" charset="2"/>
            </a:endParaRPr>
          </a:p>
          <a:p>
            <a:pPr eaLnBrk="0" hangingPunct="0">
              <a:spcBef>
                <a:spcPct val="15000"/>
              </a:spcBef>
            </a:pPr>
            <a:r>
              <a:rPr lang="en-US" altLang="en-US" i="1">
                <a:solidFill>
                  <a:srgbClr val="000000"/>
                </a:solidFill>
                <a:sym typeface="Symbol" pitchFamily="18" charset="2"/>
              </a:rPr>
              <a:t>  t</a:t>
            </a:r>
            <a:r>
              <a:rPr lang="en-US" altLang="en-US" baseline="-25000">
                <a:solidFill>
                  <a:srgbClr val="000000"/>
                </a:solidFill>
                <a:sym typeface="Symbol" pitchFamily="18" charset="2"/>
              </a:rPr>
              <a:t>2</a:t>
            </a:r>
            <a:r>
              <a:rPr lang="en-US" altLang="en-US" i="1">
                <a:solidFill>
                  <a:srgbClr val="000000"/>
                </a:solidFill>
                <a:sym typeface="Symbol" pitchFamily="18" charset="2"/>
              </a:rPr>
              <a:t>’</a:t>
            </a:r>
            <a:r>
              <a:rPr lang="en-US" altLang="en-US">
                <a:solidFill>
                  <a:srgbClr val="000000"/>
                </a:solidFill>
                <a:sym typeface="Symbol" pitchFamily="18" charset="2"/>
              </a:rPr>
              <a:t> =</a:t>
            </a:r>
            <a:r>
              <a:rPr lang="en-US" altLang="en-US">
                <a:sym typeface="Symbol" pitchFamily="18" charset="2"/>
              </a:rPr>
              <a:t> </a:t>
            </a:r>
            <a:r>
              <a:rPr lang="en-US" altLang="en-US">
                <a:cs typeface="Times New Roman" pitchFamily="18" charset="0"/>
                <a:sym typeface="Symbol" pitchFamily="18" charset="2"/>
              </a:rPr>
              <a:t></a:t>
            </a:r>
            <a:r>
              <a:rPr lang="en-US" altLang="en-US">
                <a:cs typeface="Times New Roman" pitchFamily="18" charset="0"/>
              </a:rPr>
              <a:t>(</a:t>
            </a:r>
            <a:r>
              <a:rPr lang="en-US" altLang="en-US" i="1">
                <a:cs typeface="Times New Roman" pitchFamily="18" charset="0"/>
              </a:rPr>
              <a:t>t</a:t>
            </a:r>
            <a:r>
              <a:rPr lang="en-US" altLang="en-US" baseline="-25000">
                <a:cs typeface="Times New Roman" pitchFamily="18" charset="0"/>
              </a:rPr>
              <a:t>2</a:t>
            </a:r>
            <a:r>
              <a:rPr lang="en-US" altLang="en-US">
                <a:cs typeface="Times New Roman" pitchFamily="18" charset="0"/>
              </a:rPr>
              <a:t> – </a:t>
            </a:r>
            <a:r>
              <a:rPr lang="en-US" altLang="en-US" i="1">
                <a:cs typeface="Times New Roman" pitchFamily="18" charset="0"/>
              </a:rPr>
              <a:t>vx</a:t>
            </a:r>
            <a:r>
              <a:rPr lang="en-US" altLang="en-US" baseline="-25000">
                <a:cs typeface="Times New Roman" pitchFamily="18" charset="0"/>
              </a:rPr>
              <a:t>2</a:t>
            </a:r>
            <a:r>
              <a:rPr lang="en-US" altLang="en-US" i="1">
                <a:cs typeface="Times New Roman" pitchFamily="18" charset="0"/>
              </a:rPr>
              <a:t> / c</a:t>
            </a:r>
            <a:r>
              <a:rPr lang="en-US" altLang="en-US" baseline="30000">
                <a:cs typeface="Times New Roman" pitchFamily="18" charset="0"/>
              </a:rPr>
              <a:t>2</a:t>
            </a:r>
            <a:r>
              <a:rPr lang="en-US" altLang="en-US">
                <a:cs typeface="Times New Roman" pitchFamily="18" charset="0"/>
              </a:rPr>
              <a:t>) </a:t>
            </a:r>
          </a:p>
          <a:p>
            <a:pPr eaLnBrk="0" hangingPunct="0">
              <a:spcBef>
                <a:spcPct val="15000"/>
              </a:spcBef>
            </a:pPr>
            <a:r>
              <a:rPr lang="en-US" altLang="en-US">
                <a:cs typeface="Times New Roman" pitchFamily="18" charset="0"/>
              </a:rPr>
              <a:t>      = 1.15(0.55</a:t>
            </a:r>
            <a:r>
              <a:rPr lang="en-US" altLang="en-US">
                <a:sym typeface="Symbol" pitchFamily="18" charset="2"/>
              </a:rPr>
              <a:t>10</a:t>
            </a:r>
            <a:r>
              <a:rPr lang="en-US" altLang="en-US" baseline="30000">
                <a:sym typeface="Symbol" pitchFamily="18" charset="2"/>
              </a:rPr>
              <a:t>-6</a:t>
            </a:r>
            <a:r>
              <a:rPr lang="en-US" altLang="en-US" baseline="-25000">
                <a:sym typeface="Symbol" pitchFamily="18" charset="2"/>
              </a:rPr>
              <a:t> </a:t>
            </a:r>
            <a:r>
              <a:rPr lang="en-US" altLang="en-US">
                <a:sym typeface="Symbol" pitchFamily="18" charset="2"/>
              </a:rPr>
              <a:t>– 0.50</a:t>
            </a:r>
            <a:r>
              <a:rPr lang="en-US" altLang="en-US" i="1">
                <a:sym typeface="Symbol" pitchFamily="18" charset="2"/>
              </a:rPr>
              <a:t>c</a:t>
            </a:r>
            <a:r>
              <a:rPr lang="en-US" altLang="en-US">
                <a:sym typeface="Symbol" pitchFamily="18" charset="2"/>
              </a:rPr>
              <a:t>50.0 </a:t>
            </a:r>
            <a:r>
              <a:rPr lang="en-US" altLang="en-US" i="1">
                <a:sym typeface="Symbol" pitchFamily="18" charset="2"/>
              </a:rPr>
              <a:t>/ c</a:t>
            </a:r>
            <a:r>
              <a:rPr lang="en-US" altLang="en-US" baseline="30000">
                <a:sym typeface="Symbol" pitchFamily="18" charset="2"/>
              </a:rPr>
              <a:t>2</a:t>
            </a:r>
            <a:r>
              <a:rPr lang="en-US" altLang="en-US">
                <a:sym typeface="Symbol" pitchFamily="18" charset="2"/>
              </a:rPr>
              <a:t>) = 5.3710</a:t>
            </a:r>
            <a:r>
              <a:rPr lang="en-US" altLang="en-US" baseline="30000">
                <a:sym typeface="Symbol" pitchFamily="18" charset="2"/>
              </a:rPr>
              <a:t>-7</a:t>
            </a:r>
            <a:r>
              <a:rPr lang="en-US" altLang="en-US">
                <a:sym typeface="Symbol" pitchFamily="18" charset="2"/>
              </a:rPr>
              <a:t> s.</a:t>
            </a:r>
            <a:r>
              <a:rPr lang="en-US" altLang="en-US" baseline="-25000">
                <a:sym typeface="Symbol" pitchFamily="18" charset="2"/>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7838">
                                            <p:txEl>
                                              <p:pRg st="4" end="4"/>
                                            </p:txEl>
                                          </p:spTgt>
                                        </p:tgtEl>
                                        <p:attrNameLst>
                                          <p:attrName>style.visibility</p:attrName>
                                        </p:attrNameLst>
                                      </p:cBhvr>
                                      <p:to>
                                        <p:strVal val="visible"/>
                                      </p:to>
                                    </p:set>
                                    <p:anim calcmode="lin" valueType="num">
                                      <p:cBhvr additive="base">
                                        <p:cTn id="7" dur="500" fill="hold"/>
                                        <p:tgtEl>
                                          <p:spTgt spid="77838">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83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7838">
                                            <p:txEl>
                                              <p:pRg st="5" end="5"/>
                                            </p:txEl>
                                          </p:spTgt>
                                        </p:tgtEl>
                                        <p:attrNameLst>
                                          <p:attrName>style.visibility</p:attrName>
                                        </p:attrNameLst>
                                      </p:cBhvr>
                                      <p:to>
                                        <p:strVal val="visible"/>
                                      </p:to>
                                    </p:set>
                                    <p:anim calcmode="lin" valueType="num">
                                      <p:cBhvr additive="base">
                                        <p:cTn id="13" dur="500" fill="hold"/>
                                        <p:tgtEl>
                                          <p:spTgt spid="77838">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83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7838">
                                            <p:txEl>
                                              <p:pRg st="6" end="6"/>
                                            </p:txEl>
                                          </p:spTgt>
                                        </p:tgtEl>
                                        <p:attrNameLst>
                                          <p:attrName>style.visibility</p:attrName>
                                        </p:attrNameLst>
                                      </p:cBhvr>
                                      <p:to>
                                        <p:strVal val="visible"/>
                                      </p:to>
                                    </p:set>
                                    <p:anim calcmode="lin" valueType="num">
                                      <p:cBhvr additive="base">
                                        <p:cTn id="19" dur="500" fill="hold"/>
                                        <p:tgtEl>
                                          <p:spTgt spid="77838">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783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7838">
                                            <p:txEl>
                                              <p:pRg st="7" end="7"/>
                                            </p:txEl>
                                          </p:spTgt>
                                        </p:tgtEl>
                                        <p:attrNameLst>
                                          <p:attrName>style.visibility</p:attrName>
                                        </p:attrNameLst>
                                      </p:cBhvr>
                                      <p:to>
                                        <p:strVal val="visible"/>
                                      </p:to>
                                    </p:set>
                                    <p:anim calcmode="lin" valueType="num">
                                      <p:cBhvr additive="base">
                                        <p:cTn id="25" dur="500" fill="hold"/>
                                        <p:tgtEl>
                                          <p:spTgt spid="77838">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783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5186"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Velocity addition</a:t>
            </a:r>
            <a:endParaRPr lang="en-US" altLang="en-US" i="1">
              <a:solidFill>
                <a:srgbClr val="333399"/>
              </a:solidFill>
              <a:cs typeface="Times New Roman" pitchFamily="18" charset="0"/>
            </a:endParaRPr>
          </a:p>
          <a:p>
            <a:pPr>
              <a:spcBef>
                <a:spcPct val="20000"/>
              </a:spcBef>
            </a:pPr>
            <a:endParaRPr lang="en-US" altLang="en-US">
              <a:solidFill>
                <a:srgbClr val="000000"/>
              </a:solidFill>
              <a:cs typeface="Times New Roman" pitchFamily="18" charset="0"/>
              <a:sym typeface="Symbol" pitchFamily="18" charset="2"/>
            </a:endParaRPr>
          </a:p>
          <a:p>
            <a:pPr>
              <a:spcBef>
                <a:spcPct val="20000"/>
              </a:spcBef>
            </a:pPr>
            <a:endParaRPr lang="en-US" altLang="en-US">
              <a:solidFill>
                <a:srgbClr val="000000"/>
              </a:solidFill>
              <a:cs typeface="Times New Roman" pitchFamily="18" charset="0"/>
              <a:sym typeface="Symbol" pitchFamily="18" charset="2"/>
            </a:endParaRPr>
          </a:p>
          <a:p>
            <a:pPr>
              <a:spcBef>
                <a:spcPct val="20000"/>
              </a:spcBef>
            </a:pPr>
            <a:endParaRPr lang="en-US" altLang="en-US">
              <a:solidFill>
                <a:srgbClr val="000000"/>
              </a:solidFill>
              <a:cs typeface="Times New Roman" pitchFamily="18" charset="0"/>
              <a:sym typeface="Symbol" pitchFamily="18" charset="2"/>
            </a:endParaRPr>
          </a:p>
          <a:p>
            <a:pPr>
              <a:spcBef>
                <a:spcPts val="2400"/>
              </a:spcBef>
            </a:pPr>
            <a:endParaRPr lang="en-US" altLang="en-US">
              <a:solidFill>
                <a:srgbClr val="000000"/>
              </a:solidFill>
              <a:cs typeface="Times New Roman" pitchFamily="18" charset="0"/>
              <a:sym typeface="Symbol" pitchFamily="18" charset="2"/>
            </a:endParaRPr>
          </a:p>
          <a:p>
            <a:pPr>
              <a:spcBef>
                <a:spcPts val="3600"/>
              </a:spcBef>
            </a:pPr>
            <a:r>
              <a:rPr lang="en-US" altLang="en-US">
                <a:solidFill>
                  <a:srgbClr val="000000"/>
                </a:solidFill>
                <a:cs typeface="Times New Roman" pitchFamily="18" charset="0"/>
                <a:sym typeface="Symbol" pitchFamily="18" charset="2"/>
              </a:rPr>
              <a:t>Consider IRFs </a:t>
            </a:r>
            <a:r>
              <a:rPr lang="en-US" altLang="en-US">
                <a:solidFill>
                  <a:srgbClr val="FF0000"/>
                </a:solidFill>
                <a:cs typeface="Times New Roman" pitchFamily="18" charset="0"/>
                <a:sym typeface="Symbol" pitchFamily="18" charset="2"/>
              </a:rPr>
              <a:t>S</a:t>
            </a:r>
            <a:r>
              <a:rPr lang="en-US" altLang="en-US">
                <a:solidFill>
                  <a:srgbClr val="000000"/>
                </a:solidFill>
                <a:cs typeface="Times New Roman" pitchFamily="18" charset="0"/>
                <a:sym typeface="Symbol" pitchFamily="18" charset="2"/>
              </a:rPr>
              <a:t> and </a:t>
            </a:r>
            <a:r>
              <a:rPr lang="en-US" altLang="en-US">
                <a:solidFill>
                  <a:srgbClr val="333399"/>
                </a:solidFill>
                <a:cs typeface="Times New Roman" pitchFamily="18" charset="0"/>
                <a:sym typeface="Symbol" pitchFamily="18" charset="2"/>
              </a:rPr>
              <a:t>S’</a:t>
            </a:r>
            <a:r>
              <a:rPr lang="en-US" altLang="en-US">
                <a:solidFill>
                  <a:srgbClr val="000000"/>
                </a:solidFill>
                <a:cs typeface="Times New Roman" pitchFamily="18" charset="0"/>
                <a:sym typeface="Symbol" pitchFamily="18" charset="2"/>
              </a:rPr>
              <a:t>, as before, where </a:t>
            </a:r>
            <a:r>
              <a:rPr lang="en-US" altLang="en-US">
                <a:solidFill>
                  <a:srgbClr val="333399"/>
                </a:solidFill>
                <a:cs typeface="Times New Roman" pitchFamily="18" charset="0"/>
                <a:sym typeface="Symbol" pitchFamily="18" charset="2"/>
              </a:rPr>
              <a:t>S’</a:t>
            </a:r>
            <a:r>
              <a:rPr lang="en-US" altLang="en-US">
                <a:solidFill>
                  <a:srgbClr val="000000"/>
                </a:solidFill>
                <a:cs typeface="Times New Roman" pitchFamily="18" charset="0"/>
                <a:sym typeface="Symbol" pitchFamily="18" charset="2"/>
              </a:rPr>
              <a:t> is moving at velocity </a:t>
            </a:r>
            <a:r>
              <a:rPr lang="en-US" altLang="en-US" i="1">
                <a:solidFill>
                  <a:srgbClr val="CC0099"/>
                </a:solidFill>
                <a:cs typeface="Times New Roman" pitchFamily="18" charset="0"/>
                <a:sym typeface="Symbol" pitchFamily="18" charset="2"/>
              </a:rPr>
              <a:t>v</a:t>
            </a:r>
            <a:r>
              <a:rPr lang="en-US" altLang="en-US">
                <a:solidFill>
                  <a:srgbClr val="000000"/>
                </a:solidFill>
                <a:cs typeface="Times New Roman" pitchFamily="18" charset="0"/>
                <a:sym typeface="Symbol" pitchFamily="18" charset="2"/>
              </a:rPr>
              <a:t> in </a:t>
            </a:r>
            <a:r>
              <a:rPr lang="en-US" altLang="en-US">
                <a:solidFill>
                  <a:srgbClr val="FF0000"/>
                </a:solidFill>
                <a:cs typeface="Times New Roman" pitchFamily="18" charset="0"/>
                <a:sym typeface="Symbol" pitchFamily="18" charset="2"/>
              </a:rPr>
              <a:t>S</a:t>
            </a:r>
            <a:r>
              <a:rPr lang="en-US" altLang="en-US">
                <a:solidFill>
                  <a:srgbClr val="000000"/>
                </a:solidFill>
                <a:cs typeface="Times New Roman" pitchFamily="18" charset="0"/>
                <a:sym typeface="Symbol" pitchFamily="18" charset="2"/>
              </a:rPr>
              <a:t>’s reference frame.</a:t>
            </a:r>
          </a:p>
          <a:p>
            <a:pPr>
              <a:spcBef>
                <a:spcPct val="20000"/>
              </a:spcBef>
            </a:pPr>
            <a:r>
              <a:rPr lang="en-US" altLang="en-US">
                <a:solidFill>
                  <a:srgbClr val="000000"/>
                </a:solidFill>
                <a:cs typeface="Times New Roman" pitchFamily="18" charset="0"/>
                <a:sym typeface="Symbol" pitchFamily="18" charset="2"/>
              </a:rPr>
              <a:t>If the ball is moving with a velocity </a:t>
            </a:r>
            <a:r>
              <a:rPr lang="en-US" altLang="en-US" i="1">
                <a:solidFill>
                  <a:srgbClr val="333399"/>
                </a:solidFill>
                <a:cs typeface="Times New Roman" pitchFamily="18" charset="0"/>
                <a:sym typeface="Symbol" pitchFamily="18" charset="2"/>
              </a:rPr>
              <a:t>u’</a:t>
            </a:r>
            <a:r>
              <a:rPr lang="en-US" altLang="en-US">
                <a:solidFill>
                  <a:srgbClr val="000000"/>
                </a:solidFill>
                <a:cs typeface="Times New Roman" pitchFamily="18" charset="0"/>
                <a:sym typeface="Symbol" pitchFamily="18" charset="2"/>
              </a:rPr>
              <a:t> with respect to IRF </a:t>
            </a:r>
            <a:r>
              <a:rPr lang="en-US" altLang="en-US">
                <a:solidFill>
                  <a:srgbClr val="333399"/>
                </a:solidFill>
                <a:cs typeface="Times New Roman" pitchFamily="18" charset="0"/>
                <a:sym typeface="Symbol" pitchFamily="18" charset="2"/>
              </a:rPr>
              <a:t>S’</a:t>
            </a:r>
            <a:r>
              <a:rPr lang="en-US" altLang="en-US">
                <a:solidFill>
                  <a:srgbClr val="000000"/>
                </a:solidFill>
                <a:cs typeface="Times New Roman" pitchFamily="18" charset="0"/>
                <a:sym typeface="Symbol" pitchFamily="18" charset="2"/>
              </a:rPr>
              <a:t>, what will its speed </a:t>
            </a:r>
            <a:r>
              <a:rPr lang="en-US" altLang="en-US" i="1">
                <a:solidFill>
                  <a:srgbClr val="FF0000"/>
                </a:solidFill>
                <a:cs typeface="Times New Roman" pitchFamily="18" charset="0"/>
                <a:sym typeface="Symbol" pitchFamily="18" charset="2"/>
              </a:rPr>
              <a:t>u</a:t>
            </a:r>
            <a:r>
              <a:rPr lang="en-US" altLang="en-US">
                <a:solidFill>
                  <a:srgbClr val="000000"/>
                </a:solidFill>
                <a:cs typeface="Times New Roman" pitchFamily="18" charset="0"/>
                <a:sym typeface="Symbol" pitchFamily="18" charset="2"/>
              </a:rPr>
              <a:t> be wrt IRF </a:t>
            </a:r>
            <a:r>
              <a:rPr lang="en-US" altLang="en-US">
                <a:solidFill>
                  <a:srgbClr val="FF0000"/>
                </a:solidFill>
                <a:cs typeface="Times New Roman" pitchFamily="18" charset="0"/>
                <a:sym typeface="Symbol" pitchFamily="18" charset="2"/>
              </a:rPr>
              <a:t>S</a:t>
            </a:r>
            <a:r>
              <a:rPr lang="en-US" altLang="en-US">
                <a:solidFill>
                  <a:srgbClr val="000000"/>
                </a:solidFill>
                <a:cs typeface="Times New Roman" pitchFamily="18" charset="0"/>
                <a:sym typeface="Symbol" pitchFamily="18" charset="2"/>
              </a:rPr>
              <a:t>?</a:t>
            </a:r>
          </a:p>
          <a:p>
            <a:pPr>
              <a:spcBef>
                <a:spcPct val="20000"/>
              </a:spcBef>
            </a:pPr>
            <a:r>
              <a:rPr lang="en-US" altLang="en-US">
                <a:solidFill>
                  <a:srgbClr val="000000"/>
                </a:solidFill>
                <a:cs typeface="Times New Roman" pitchFamily="18" charset="0"/>
                <a:sym typeface="Symbol" pitchFamily="18" charset="2"/>
              </a:rPr>
              <a:t>From the Galilean formula for velocity addition, it will have a velocity </a:t>
            </a:r>
            <a:r>
              <a:rPr lang="en-US" altLang="en-US" i="1">
                <a:solidFill>
                  <a:srgbClr val="FF0000"/>
                </a:solidFill>
                <a:cs typeface="Times New Roman" pitchFamily="18" charset="0"/>
                <a:sym typeface="Symbol" pitchFamily="18" charset="2"/>
              </a:rPr>
              <a:t>u</a:t>
            </a:r>
            <a:r>
              <a:rPr lang="en-US" altLang="en-US">
                <a:solidFill>
                  <a:srgbClr val="000000"/>
                </a:solidFill>
                <a:cs typeface="Times New Roman" pitchFamily="18" charset="0"/>
                <a:sym typeface="Symbol" pitchFamily="18" charset="2"/>
              </a:rPr>
              <a:t> = </a:t>
            </a:r>
            <a:r>
              <a:rPr lang="en-US" altLang="en-US" i="1">
                <a:solidFill>
                  <a:srgbClr val="333399"/>
                </a:solidFill>
                <a:cs typeface="Times New Roman" pitchFamily="18" charset="0"/>
                <a:sym typeface="Symbol" pitchFamily="18" charset="2"/>
              </a:rPr>
              <a:t>u’</a:t>
            </a:r>
            <a:r>
              <a:rPr lang="en-US" altLang="en-US">
                <a:solidFill>
                  <a:srgbClr val="000000"/>
                </a:solidFill>
                <a:cs typeface="Times New Roman" pitchFamily="18" charset="0"/>
                <a:sym typeface="Symbol" pitchFamily="18" charset="2"/>
              </a:rPr>
              <a:t> + </a:t>
            </a:r>
            <a:r>
              <a:rPr lang="en-US" altLang="en-US" i="1">
                <a:solidFill>
                  <a:srgbClr val="CC0099"/>
                </a:solidFill>
                <a:cs typeface="Times New Roman" pitchFamily="18" charset="0"/>
                <a:sym typeface="Symbol" pitchFamily="18" charset="2"/>
              </a:rPr>
              <a:t>v</a:t>
            </a:r>
            <a:r>
              <a:rPr lang="en-US" altLang="en-US">
                <a:solidFill>
                  <a:srgbClr val="000000"/>
                </a:solidFill>
                <a:cs typeface="Times New Roman" pitchFamily="18" charset="0"/>
                <a:sym typeface="Symbol" pitchFamily="18" charset="2"/>
              </a:rPr>
              <a:t>, or we can write </a:t>
            </a:r>
            <a:r>
              <a:rPr lang="en-US" altLang="en-US" i="1">
                <a:solidFill>
                  <a:srgbClr val="333399"/>
                </a:solidFill>
                <a:cs typeface="Times New Roman" pitchFamily="18" charset="0"/>
                <a:sym typeface="Symbol" pitchFamily="18" charset="2"/>
              </a:rPr>
              <a:t>u’</a:t>
            </a:r>
            <a:r>
              <a:rPr lang="en-US" altLang="en-US">
                <a:solidFill>
                  <a:srgbClr val="000000"/>
                </a:solidFill>
                <a:cs typeface="Times New Roman" pitchFamily="18" charset="0"/>
                <a:sym typeface="Symbol" pitchFamily="18" charset="2"/>
              </a:rPr>
              <a:t> = </a:t>
            </a:r>
            <a:r>
              <a:rPr lang="en-US" altLang="en-US" i="1">
                <a:solidFill>
                  <a:srgbClr val="FF0000"/>
                </a:solidFill>
                <a:cs typeface="Times New Roman" pitchFamily="18" charset="0"/>
                <a:sym typeface="Symbol" pitchFamily="18" charset="2"/>
              </a:rPr>
              <a:t>u</a:t>
            </a:r>
            <a:r>
              <a:rPr lang="en-US" altLang="en-US" i="1">
                <a:solidFill>
                  <a:srgbClr val="000000"/>
                </a:solidFill>
                <a:cs typeface="Times New Roman" pitchFamily="18" charset="0"/>
                <a:sym typeface="Symbol" pitchFamily="18" charset="2"/>
              </a:rPr>
              <a:t> – </a:t>
            </a:r>
            <a:r>
              <a:rPr lang="en-US" altLang="en-US" i="1">
                <a:solidFill>
                  <a:srgbClr val="CC0099"/>
                </a:solidFill>
                <a:cs typeface="Times New Roman" pitchFamily="18" charset="0"/>
                <a:sym typeface="Symbol" pitchFamily="18" charset="2"/>
              </a:rPr>
              <a:t>v</a:t>
            </a:r>
            <a:r>
              <a:rPr lang="en-US" altLang="en-US">
                <a:solidFill>
                  <a:srgbClr val="000000"/>
                </a:solidFill>
                <a:cs typeface="Times New Roman" pitchFamily="18" charset="0"/>
                <a:sym typeface="Symbol" pitchFamily="18" charset="2"/>
              </a:rPr>
              <a:t>.</a:t>
            </a:r>
          </a:p>
        </p:txBody>
      </p:sp>
      <p:sp>
        <p:nvSpPr>
          <p:cNvPr id="53251"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sp>
        <p:nvSpPr>
          <p:cNvPr id="4" name="Rectangle 3"/>
          <p:cNvSpPr>
            <a:spLocks noChangeArrowheads="1"/>
          </p:cNvSpPr>
          <p:nvPr/>
        </p:nvSpPr>
        <p:spPr bwMode="auto">
          <a:xfrm>
            <a:off x="0" y="3511550"/>
            <a:ext cx="9396413" cy="136525"/>
          </a:xfrm>
          <a:prstGeom prst="rect">
            <a:avLst/>
          </a:prstGeom>
          <a:solidFill>
            <a:schemeClr val="bg2"/>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bg2"/>
            </a:extrusionClr>
          </a:sp3d>
        </p:spPr>
        <p:txBody>
          <a:bodyPr wrap="none" anchor="ctr">
            <a:flatTx/>
          </a:bodyPr>
          <a:lstStyle/>
          <a:p>
            <a:endParaRPr lang="en-US" altLang="en-US"/>
          </a:p>
        </p:txBody>
      </p:sp>
      <p:pic>
        <p:nvPicPr>
          <p:cNvPr id="118826" name="Picture 42"/>
          <p:cNvPicPr>
            <a:picLocks noChangeAspect="1" noChangeArrowheads="1"/>
          </p:cNvPicPr>
          <p:nvPr/>
        </p:nvPicPr>
        <p:blipFill>
          <a:blip r:embed="rId7" cstate="print">
            <a:clrChange>
              <a:clrFrom>
                <a:srgbClr val="008000"/>
              </a:clrFrom>
              <a:clrTo>
                <a:srgbClr val="008000">
                  <a:alpha val="0"/>
                </a:srgbClr>
              </a:clrTo>
            </a:clrChange>
          </a:blip>
          <a:srcRect/>
          <a:stretch>
            <a:fillRect/>
          </a:stretch>
        </p:blipFill>
        <p:spPr bwMode="auto">
          <a:xfrm>
            <a:off x="-182563" y="1636713"/>
            <a:ext cx="4895851" cy="1866900"/>
          </a:xfrm>
          <a:prstGeom prst="rect">
            <a:avLst/>
          </a:prstGeom>
          <a:ln>
            <a:noFill/>
          </a:ln>
          <a:effectLst>
            <a:outerShdw blurRad="292100" dist="139700" dir="2700000" algn="tl" rotWithShape="0">
              <a:srgbClr val="333333">
                <a:alpha val="65000"/>
              </a:srgbClr>
            </a:outerShdw>
          </a:effectLst>
        </p:spPr>
      </p:pic>
      <p:pic>
        <p:nvPicPr>
          <p:cNvPr id="5" name="Picture 9" descr="Man+Smiling+and+Standing2"/>
          <p:cNvPicPr>
            <a:picLocks noChangeAspect="1" noChangeArrowheads="1"/>
          </p:cNvPicPr>
          <p:nvPr/>
        </p:nvPicPr>
        <p:blipFill>
          <a:blip r:embed="rId8" cstate="print"/>
          <a:srcRect l="36491" r="36493"/>
          <a:stretch>
            <a:fillRect/>
          </a:stretch>
        </p:blipFill>
        <p:spPr bwMode="auto">
          <a:xfrm>
            <a:off x="1238250" y="2406650"/>
            <a:ext cx="498475" cy="1843088"/>
          </a:xfrm>
          <a:prstGeom prst="rect">
            <a:avLst/>
          </a:prstGeom>
          <a:ln>
            <a:noFill/>
          </a:ln>
          <a:effectLst>
            <a:outerShdw blurRad="292100" dist="139700" dir="2700000" algn="tl" rotWithShape="0">
              <a:srgbClr val="333333">
                <a:alpha val="65000"/>
              </a:srgbClr>
            </a:outerShdw>
          </a:effectLst>
          <a:extLst/>
        </p:spPr>
      </p:pic>
      <p:grpSp>
        <p:nvGrpSpPr>
          <p:cNvPr id="2" name="Group 10"/>
          <p:cNvGrpSpPr>
            <a:grpSpLocks/>
          </p:cNvGrpSpPr>
          <p:nvPr/>
        </p:nvGrpSpPr>
        <p:grpSpPr bwMode="auto">
          <a:xfrm>
            <a:off x="1295400" y="1557338"/>
            <a:ext cx="2689225" cy="1355725"/>
            <a:chOff x="807" y="1554"/>
            <a:chExt cx="1694" cy="854"/>
          </a:xfrm>
        </p:grpSpPr>
        <p:grpSp>
          <p:nvGrpSpPr>
            <p:cNvPr id="53257" name="Group 11"/>
            <p:cNvGrpSpPr>
              <a:grpSpLocks/>
            </p:cNvGrpSpPr>
            <p:nvPr/>
          </p:nvGrpSpPr>
          <p:grpSpPr bwMode="auto">
            <a:xfrm>
              <a:off x="807" y="1554"/>
              <a:ext cx="1694" cy="854"/>
              <a:chOff x="1367" y="3107"/>
              <a:chExt cx="1694" cy="854"/>
            </a:xfrm>
          </p:grpSpPr>
          <p:sp>
            <p:nvSpPr>
              <p:cNvPr id="53259" name="Line 12"/>
              <p:cNvSpPr>
                <a:spLocks noChangeShapeType="1"/>
              </p:cNvSpPr>
              <p:nvPr/>
            </p:nvSpPr>
            <p:spPr bwMode="auto">
              <a:xfrm>
                <a:off x="1560" y="3714"/>
                <a:ext cx="1424" cy="0"/>
              </a:xfrm>
              <a:prstGeom prst="line">
                <a:avLst/>
              </a:prstGeom>
              <a:noFill/>
              <a:ln w="28575">
                <a:solidFill>
                  <a:srgbClr val="FF0000"/>
                </a:solidFill>
                <a:round/>
                <a:headEnd/>
                <a:tailEnd type="triangle" w="med" len="med"/>
              </a:ln>
            </p:spPr>
            <p:txBody>
              <a:bodyPr/>
              <a:lstStyle/>
              <a:p>
                <a:endParaRPr lang="en-US"/>
              </a:p>
            </p:txBody>
          </p:sp>
          <p:sp>
            <p:nvSpPr>
              <p:cNvPr id="53260" name="Line 13"/>
              <p:cNvSpPr>
                <a:spLocks noChangeShapeType="1"/>
              </p:cNvSpPr>
              <p:nvPr/>
            </p:nvSpPr>
            <p:spPr bwMode="auto">
              <a:xfrm flipV="1">
                <a:off x="1569" y="3259"/>
                <a:ext cx="0" cy="448"/>
              </a:xfrm>
              <a:prstGeom prst="line">
                <a:avLst/>
              </a:prstGeom>
              <a:noFill/>
              <a:ln w="28575">
                <a:solidFill>
                  <a:srgbClr val="FF0000"/>
                </a:solidFill>
                <a:round/>
                <a:headEnd/>
                <a:tailEnd type="triangle" w="med" len="med"/>
              </a:ln>
            </p:spPr>
            <p:txBody>
              <a:bodyPr/>
              <a:lstStyle/>
              <a:p>
                <a:endParaRPr lang="en-US"/>
              </a:p>
            </p:txBody>
          </p:sp>
          <p:sp>
            <p:nvSpPr>
              <p:cNvPr id="53261" name="Text Box 14"/>
              <p:cNvSpPr txBox="1">
                <a:spLocks noChangeArrowheads="1"/>
              </p:cNvSpPr>
              <p:nvPr/>
            </p:nvSpPr>
            <p:spPr bwMode="auto">
              <a:xfrm>
                <a:off x="2849" y="3654"/>
                <a:ext cx="212" cy="307"/>
              </a:xfrm>
              <a:prstGeom prst="rect">
                <a:avLst/>
              </a:prstGeom>
              <a:noFill/>
              <a:ln w="9525">
                <a:noFill/>
                <a:miter lim="800000"/>
                <a:headEnd/>
                <a:tailEnd/>
              </a:ln>
            </p:spPr>
            <p:txBody>
              <a:bodyPr wrap="none">
                <a:spAutoFit/>
              </a:bodyPr>
              <a:lstStyle/>
              <a:p>
                <a:r>
                  <a:rPr lang="en-US" altLang="en-US" i="1">
                    <a:solidFill>
                      <a:srgbClr val="FF0000"/>
                    </a:solidFill>
                  </a:rPr>
                  <a:t>x</a:t>
                </a:r>
              </a:p>
            </p:txBody>
          </p:sp>
          <p:sp>
            <p:nvSpPr>
              <p:cNvPr id="53262" name="Text Box 15"/>
              <p:cNvSpPr txBox="1">
                <a:spLocks noChangeArrowheads="1"/>
              </p:cNvSpPr>
              <p:nvPr/>
            </p:nvSpPr>
            <p:spPr bwMode="auto">
              <a:xfrm>
                <a:off x="1367" y="3107"/>
                <a:ext cx="212" cy="307"/>
              </a:xfrm>
              <a:prstGeom prst="rect">
                <a:avLst/>
              </a:prstGeom>
              <a:noFill/>
              <a:ln w="9525">
                <a:noFill/>
                <a:miter lim="800000"/>
                <a:headEnd/>
                <a:tailEnd/>
              </a:ln>
            </p:spPr>
            <p:txBody>
              <a:bodyPr wrap="none">
                <a:spAutoFit/>
              </a:bodyPr>
              <a:lstStyle/>
              <a:p>
                <a:r>
                  <a:rPr lang="en-US" altLang="en-US" i="1">
                    <a:solidFill>
                      <a:srgbClr val="FF0000"/>
                    </a:solidFill>
                  </a:rPr>
                  <a:t>y</a:t>
                </a:r>
              </a:p>
            </p:txBody>
          </p:sp>
        </p:grpSp>
        <p:sp>
          <p:nvSpPr>
            <p:cNvPr id="53258" name="Text Box 16"/>
            <p:cNvSpPr txBox="1">
              <a:spLocks noChangeArrowheads="1"/>
            </p:cNvSpPr>
            <p:nvPr/>
          </p:nvSpPr>
          <p:spPr bwMode="auto">
            <a:xfrm>
              <a:off x="1011" y="1900"/>
              <a:ext cx="244" cy="288"/>
            </a:xfrm>
            <a:prstGeom prst="rect">
              <a:avLst/>
            </a:prstGeom>
            <a:noFill/>
            <a:ln w="9525">
              <a:noFill/>
              <a:miter lim="800000"/>
              <a:headEnd/>
              <a:tailEnd/>
            </a:ln>
          </p:spPr>
          <p:txBody>
            <a:bodyPr wrap="none">
              <a:spAutoFit/>
            </a:bodyPr>
            <a:lstStyle/>
            <a:p>
              <a:r>
                <a:rPr lang="en-US" altLang="en-US">
                  <a:solidFill>
                    <a:srgbClr val="FF0000"/>
                  </a:solidFill>
                </a:rPr>
                <a:t>S</a:t>
              </a:r>
            </a:p>
          </p:txBody>
        </p:sp>
      </p:grpSp>
      <p:pic>
        <p:nvPicPr>
          <p:cNvPr id="118827" name="Picture 4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900363" y="1736725"/>
            <a:ext cx="809625" cy="6000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45186">
                                            <p:txEl>
                                              <p:pRg st="0" end="0"/>
                                            </p:txEl>
                                          </p:spTgt>
                                        </p:tgtEl>
                                        <p:attrNameLst>
                                          <p:attrName>style.visibility</p:attrName>
                                        </p:attrNameLst>
                                      </p:cBhvr>
                                      <p:to>
                                        <p:strVal val="visible"/>
                                      </p:to>
                                    </p:set>
                                    <p:anim calcmode="lin" valueType="num">
                                      <p:cBhvr additive="base">
                                        <p:cTn id="7" dur="500" fill="hold"/>
                                        <p:tgtEl>
                                          <p:spTgt spid="12451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51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subTnLst>
                                    <p:audio>
                                      <p:cMediaNode>
                                        <p:cTn display="0" masterRel="sameClick">
                                          <p:stCondLst>
                                            <p:cond evt="begin" delay="0">
                                              <p:tn val="11"/>
                                            </p:cond>
                                          </p:stCondLst>
                                          <p:endCondLst>
                                            <p:cond evt="onStopAudio" delay="0">
                                              <p:tgtEl>
                                                <p:sldTgt/>
                                              </p:tgtEl>
                                            </p:cond>
                                          </p:endCondLst>
                                        </p:cTn>
                                        <p:tgtEl>
                                          <p:sndTgt r:embed="rId5" name="camera.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18826"/>
                                        </p:tgtEl>
                                        <p:attrNameLst>
                                          <p:attrName>style.visibility</p:attrName>
                                        </p:attrNameLst>
                                      </p:cBhvr>
                                      <p:to>
                                        <p:strVal val="visible"/>
                                      </p:to>
                                    </p:set>
                                    <p:animEffect transition="in" filter="fade">
                                      <p:cBhvr>
                                        <p:cTn id="20" dur="2000"/>
                                        <p:tgtEl>
                                          <p:spTgt spid="118826"/>
                                        </p:tgtEl>
                                      </p:cBhvr>
                                    </p:animEffect>
                                  </p:childTnLst>
                                </p:cTn>
                              </p:par>
                            </p:childTnLst>
                          </p:cTn>
                        </p:par>
                        <p:par>
                          <p:cTn id="21" fill="hold" nodeType="afterGroup">
                            <p:stCondLst>
                              <p:cond delay="2000"/>
                            </p:stCondLst>
                            <p:childTnLst>
                              <p:par>
                                <p:cTn id="22" presetID="1" presetClass="entr" presetSubtype="0" fill="hold" nodeType="afterEffect">
                                  <p:stCondLst>
                                    <p:cond delay="0"/>
                                  </p:stCondLst>
                                  <p:childTnLst>
                                    <p:set>
                                      <p:cBhvr>
                                        <p:cTn id="23" dur="1" fill="hold">
                                          <p:stCondLst>
                                            <p:cond delay="0"/>
                                          </p:stCondLst>
                                        </p:cTn>
                                        <p:tgtEl>
                                          <p:spTgt spid="118827"/>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subTnLst>
                                    <p:audio>
                                      <p:cMediaNode>
                                        <p:cTn display="0" masterRel="sameClick">
                                          <p:stCondLst>
                                            <p:cond evt="begin" delay="0">
                                              <p:tn val="26"/>
                                            </p:cond>
                                          </p:stCondLst>
                                          <p:endCondLst>
                                            <p:cond evt="onStopAudio" delay="0">
                                              <p:tgtEl>
                                                <p:sldTgt/>
                                              </p:tgtEl>
                                            </p:cond>
                                          </p:endCondLst>
                                        </p:cTn>
                                        <p:tgtEl>
                                          <p:sndTgt r:embed="rId5" name="camera.wav"/>
                                        </p:tgtEl>
                                      </p:cMediaNode>
                                    </p:audio>
                                  </p:subTnLst>
                                </p:cTn>
                              </p:par>
                              <p:par>
                                <p:cTn id="31" presetID="53"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subTnLst>
                                    <p:audio>
                                      <p:cMediaNode>
                                        <p:cTn display="0" masterRel="sameClick">
                                          <p:stCondLst>
                                            <p:cond evt="begin" delay="0">
                                              <p:tn val="31"/>
                                            </p:cond>
                                          </p:stCondLst>
                                          <p:endCondLst>
                                            <p:cond evt="onStopAudio" delay="0">
                                              <p:tgtEl>
                                                <p:sldTgt/>
                                              </p:tgtEl>
                                            </p:cond>
                                          </p:endCondLst>
                                        </p:cTn>
                                        <p:tgtEl>
                                          <p:sndTgt r:embed="rId5" name="camera.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63" presetClass="path" presetSubtype="0" repeatCount="indefinite" fill="hold" nodeType="clickEffect">
                                  <p:stCondLst>
                                    <p:cond delay="0"/>
                                  </p:stCondLst>
                                  <p:childTnLst>
                                    <p:animMotion origin="layout" path="M -3.05556E-6 1.11933E-6 L 0.58542 1.11933E-6 " pathEditMode="relative" rAng="0" ptsTypes="AA">
                                      <p:cBhvr>
                                        <p:cTn id="39" dur="5000" fill="hold"/>
                                        <p:tgtEl>
                                          <p:spTgt spid="118826"/>
                                        </p:tgtEl>
                                        <p:attrNameLst>
                                          <p:attrName>ppt_x</p:attrName>
                                          <p:attrName>ppt_y</p:attrName>
                                        </p:attrNameLst>
                                      </p:cBhvr>
                                      <p:rCtr x="293" y="0"/>
                                    </p:animMotion>
                                  </p:childTnLst>
                                  <p:subTnLst>
                                    <p:audio>
                                      <p:cMediaNode>
                                        <p:cTn display="0" masterRel="sameClick">
                                          <p:stCondLst>
                                            <p:cond evt="begin" delay="0">
                                              <p:tn val="38"/>
                                            </p:cond>
                                          </p:stCondLst>
                                          <p:endCondLst>
                                            <p:cond evt="onStopAudio" delay="0">
                                              <p:tgtEl>
                                                <p:sldTgt/>
                                              </p:tgtEl>
                                            </p:cond>
                                          </p:endCondLst>
                                        </p:cTn>
                                        <p:tgtEl>
                                          <p:sndTgt r:embed="rId6" name="cars002.wav"/>
                                        </p:tgtEl>
                                      </p:cMediaNode>
                                    </p:audio>
                                  </p:subTnLst>
                                </p:cTn>
                              </p:par>
                              <p:par>
                                <p:cTn id="40" presetID="63" presetClass="path" presetSubtype="0" repeatCount="indefinite" fill="hold" nodeType="withEffect">
                                  <p:stCondLst>
                                    <p:cond delay="0"/>
                                  </p:stCondLst>
                                  <p:childTnLst>
                                    <p:animMotion origin="layout" path="M 1.66667E-6 -1.78538E-6 L 0.81007 -1.78538E-6 " pathEditMode="relative" rAng="0" ptsTypes="AA">
                                      <p:cBhvr>
                                        <p:cTn id="41" dur="5000" fill="hold"/>
                                        <p:tgtEl>
                                          <p:spTgt spid="118827"/>
                                        </p:tgtEl>
                                        <p:attrNameLst>
                                          <p:attrName>ppt_x</p:attrName>
                                          <p:attrName>ppt_y</p:attrName>
                                        </p:attrNameLst>
                                      </p:cBhvr>
                                      <p:rCtr x="405" y="0"/>
                                    </p:animMotion>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245186">
                                            <p:txEl>
                                              <p:pRg st="5" end="5"/>
                                            </p:txEl>
                                          </p:spTgt>
                                        </p:tgtEl>
                                        <p:attrNameLst>
                                          <p:attrName>style.visibility</p:attrName>
                                        </p:attrNameLst>
                                      </p:cBhvr>
                                      <p:to>
                                        <p:strVal val="visible"/>
                                      </p:to>
                                    </p:set>
                                    <p:anim calcmode="lin" valueType="num">
                                      <p:cBhvr additive="base">
                                        <p:cTn id="46" dur="500" fill="hold"/>
                                        <p:tgtEl>
                                          <p:spTgt spid="1245186">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24518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1245186">
                                            <p:txEl>
                                              <p:pRg st="6" end="6"/>
                                            </p:txEl>
                                          </p:spTgt>
                                        </p:tgtEl>
                                        <p:attrNameLst>
                                          <p:attrName>style.visibility</p:attrName>
                                        </p:attrNameLst>
                                      </p:cBhvr>
                                      <p:to>
                                        <p:strVal val="visible"/>
                                      </p:to>
                                    </p:set>
                                    <p:anim calcmode="lin" valueType="num">
                                      <p:cBhvr additive="base">
                                        <p:cTn id="52" dur="500" fill="hold"/>
                                        <p:tgtEl>
                                          <p:spTgt spid="1245186">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24518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1245186">
                                            <p:txEl>
                                              <p:pRg st="7" end="7"/>
                                            </p:txEl>
                                          </p:spTgt>
                                        </p:tgtEl>
                                        <p:attrNameLst>
                                          <p:attrName>style.visibility</p:attrName>
                                        </p:attrNameLst>
                                      </p:cBhvr>
                                      <p:to>
                                        <p:strVal val="visible"/>
                                      </p:to>
                                    </p:set>
                                    <p:anim calcmode="lin" valueType="num">
                                      <p:cBhvr additive="base">
                                        <p:cTn id="58" dur="500" fill="hold"/>
                                        <p:tgtEl>
                                          <p:spTgt spid="1245186">
                                            <p:txEl>
                                              <p:pRg st="7" end="7"/>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24518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5186"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Velocity addition</a:t>
            </a:r>
            <a:endParaRPr lang="en-US" altLang="en-US" i="1">
              <a:solidFill>
                <a:srgbClr val="333399"/>
              </a:solidFill>
              <a:cs typeface="Times New Roman" pitchFamily="18" charset="0"/>
            </a:endParaRPr>
          </a:p>
          <a:p>
            <a:pPr>
              <a:spcBef>
                <a:spcPct val="20000"/>
              </a:spcBef>
            </a:pPr>
            <a:endParaRPr lang="en-US" altLang="en-US">
              <a:solidFill>
                <a:srgbClr val="000000"/>
              </a:solidFill>
              <a:cs typeface="Times New Roman" pitchFamily="18" charset="0"/>
              <a:sym typeface="Symbol" pitchFamily="18" charset="2"/>
            </a:endParaRPr>
          </a:p>
          <a:p>
            <a:pPr>
              <a:spcBef>
                <a:spcPct val="20000"/>
              </a:spcBef>
            </a:pPr>
            <a:endParaRPr lang="en-US" altLang="en-US">
              <a:solidFill>
                <a:srgbClr val="000000"/>
              </a:solidFill>
              <a:cs typeface="Times New Roman" pitchFamily="18" charset="0"/>
              <a:sym typeface="Symbol" pitchFamily="18" charset="2"/>
            </a:endParaRPr>
          </a:p>
          <a:p>
            <a:pPr>
              <a:spcBef>
                <a:spcPct val="20000"/>
              </a:spcBef>
            </a:pPr>
            <a:endParaRPr lang="en-US" altLang="en-US">
              <a:solidFill>
                <a:srgbClr val="000000"/>
              </a:solidFill>
              <a:cs typeface="Times New Roman" pitchFamily="18" charset="0"/>
              <a:sym typeface="Symbol" pitchFamily="18" charset="2"/>
            </a:endParaRPr>
          </a:p>
          <a:p>
            <a:pPr>
              <a:spcBef>
                <a:spcPts val="2400"/>
              </a:spcBef>
            </a:pPr>
            <a:endParaRPr lang="en-US" altLang="en-US">
              <a:solidFill>
                <a:srgbClr val="000000"/>
              </a:solidFill>
              <a:cs typeface="Times New Roman" pitchFamily="18" charset="0"/>
              <a:sym typeface="Symbol" pitchFamily="18" charset="2"/>
            </a:endParaRPr>
          </a:p>
          <a:p>
            <a:pPr>
              <a:spcBef>
                <a:spcPts val="3600"/>
              </a:spcBef>
            </a:pPr>
            <a:r>
              <a:rPr lang="en-US" altLang="en-US">
                <a:solidFill>
                  <a:srgbClr val="000000"/>
                </a:solidFill>
                <a:cs typeface="Times New Roman" pitchFamily="18" charset="0"/>
                <a:sym typeface="Symbol" pitchFamily="18" charset="2"/>
              </a:rPr>
              <a:t>Since both distance and time are relative, </a:t>
            </a:r>
            <a:r>
              <a:rPr lang="en-US" altLang="en-US" i="1">
                <a:solidFill>
                  <a:srgbClr val="333399"/>
                </a:solidFill>
                <a:cs typeface="Times New Roman" pitchFamily="18" charset="0"/>
                <a:sym typeface="Symbol" pitchFamily="18" charset="2"/>
              </a:rPr>
              <a:t>u’</a:t>
            </a:r>
            <a:r>
              <a:rPr lang="en-US" altLang="en-US">
                <a:solidFill>
                  <a:srgbClr val="000000"/>
                </a:solidFill>
                <a:cs typeface="Times New Roman" pitchFamily="18" charset="0"/>
                <a:sym typeface="Symbol" pitchFamily="18" charset="2"/>
              </a:rPr>
              <a:t> = </a:t>
            </a:r>
            <a:r>
              <a:rPr lang="en-US" altLang="en-US" i="1">
                <a:solidFill>
                  <a:srgbClr val="FF0000"/>
                </a:solidFill>
                <a:cs typeface="Times New Roman" pitchFamily="18" charset="0"/>
                <a:sym typeface="Symbol" pitchFamily="18" charset="2"/>
              </a:rPr>
              <a:t>u</a:t>
            </a:r>
            <a:r>
              <a:rPr lang="en-US" altLang="en-US" i="1">
                <a:solidFill>
                  <a:srgbClr val="000000"/>
                </a:solidFill>
                <a:cs typeface="Times New Roman" pitchFamily="18" charset="0"/>
                <a:sym typeface="Symbol" pitchFamily="18" charset="2"/>
              </a:rPr>
              <a:t> – </a:t>
            </a:r>
            <a:r>
              <a:rPr lang="en-US" altLang="en-US" i="1">
                <a:solidFill>
                  <a:srgbClr val="CC0099"/>
                </a:solidFill>
                <a:cs typeface="Times New Roman" pitchFamily="18" charset="0"/>
                <a:sym typeface="Symbol" pitchFamily="18" charset="2"/>
              </a:rPr>
              <a:t>v</a:t>
            </a:r>
            <a:r>
              <a:rPr lang="en-US" altLang="en-US">
                <a:solidFill>
                  <a:srgbClr val="000000"/>
                </a:solidFill>
                <a:cs typeface="Times New Roman" pitchFamily="18" charset="0"/>
                <a:sym typeface="Symbol" pitchFamily="18" charset="2"/>
              </a:rPr>
              <a:t>  is not valid at high velocities. </a:t>
            </a:r>
          </a:p>
          <a:p>
            <a:pPr>
              <a:spcBef>
                <a:spcPct val="20000"/>
              </a:spcBef>
            </a:pPr>
            <a:r>
              <a:rPr lang="en-US" altLang="en-US">
                <a:solidFill>
                  <a:srgbClr val="000000"/>
                </a:solidFill>
                <a:cs typeface="Times New Roman" pitchFamily="18" charset="0"/>
                <a:sym typeface="Symbol" pitchFamily="18" charset="2"/>
              </a:rPr>
              <a:t>But we can still use the good old definition of velocity in each reference frame, and the Lorentz transformations, to derive the relativistic velocity addition formula.</a:t>
            </a:r>
          </a:p>
          <a:p>
            <a:pPr>
              <a:spcBef>
                <a:spcPct val="20000"/>
              </a:spcBef>
            </a:pPr>
            <a:r>
              <a:rPr lang="en-US" altLang="en-US">
                <a:solidFill>
                  <a:srgbClr val="000000"/>
                </a:solidFill>
                <a:cs typeface="Times New Roman" pitchFamily="18" charset="0"/>
                <a:sym typeface="Symbol" pitchFamily="18" charset="2"/>
              </a:rPr>
              <a:t>First of all, within each IRF, </a:t>
            </a:r>
            <a:r>
              <a:rPr lang="en-US" altLang="en-US" i="1">
                <a:solidFill>
                  <a:srgbClr val="FF0000"/>
                </a:solidFill>
                <a:cs typeface="Times New Roman" pitchFamily="18" charset="0"/>
                <a:sym typeface="Symbol" pitchFamily="18" charset="2"/>
              </a:rPr>
              <a:t>u</a:t>
            </a:r>
            <a:r>
              <a:rPr lang="en-US" altLang="en-US">
                <a:solidFill>
                  <a:srgbClr val="000000"/>
                </a:solidFill>
                <a:cs typeface="Times New Roman" pitchFamily="18" charset="0"/>
                <a:sym typeface="Symbol" pitchFamily="18" charset="2"/>
              </a:rPr>
              <a:t> = </a:t>
            </a:r>
            <a:r>
              <a:rPr lang="en-US" altLang="en-US" i="1">
                <a:solidFill>
                  <a:srgbClr val="FF0000"/>
                </a:solidFill>
                <a:cs typeface="Times New Roman" pitchFamily="18" charset="0"/>
                <a:sym typeface="Symbol" pitchFamily="18" charset="2"/>
              </a:rPr>
              <a:t>x</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 </a:t>
            </a:r>
            <a:r>
              <a:rPr lang="en-US" altLang="en-US" i="1">
                <a:solidFill>
                  <a:srgbClr val="FF0000"/>
                </a:solidFill>
                <a:cs typeface="Times New Roman" pitchFamily="18" charset="0"/>
                <a:sym typeface="Symbol" pitchFamily="18" charset="2"/>
              </a:rPr>
              <a:t>t</a:t>
            </a:r>
            <a:r>
              <a:rPr lang="en-US" altLang="en-US" i="1">
                <a:solidFill>
                  <a:srgbClr val="333399"/>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and </a:t>
            </a:r>
            <a:r>
              <a:rPr lang="en-US" altLang="en-US" i="1">
                <a:solidFill>
                  <a:srgbClr val="333399"/>
                </a:solidFill>
                <a:cs typeface="Times New Roman" pitchFamily="18" charset="0"/>
                <a:sym typeface="Symbol" pitchFamily="18" charset="2"/>
              </a:rPr>
              <a:t>u’</a:t>
            </a:r>
            <a:r>
              <a:rPr lang="en-US" altLang="en-US" i="1">
                <a:solidFill>
                  <a:srgbClr val="000000"/>
                </a:solidFill>
                <a:cs typeface="Times New Roman" pitchFamily="18" charset="0"/>
                <a:sym typeface="Symbol" pitchFamily="18" charset="2"/>
              </a:rPr>
              <a:t> = </a:t>
            </a:r>
            <a:r>
              <a:rPr lang="en-US" altLang="en-US">
                <a:solidFill>
                  <a:srgbClr val="000000"/>
                </a:solidFill>
                <a:cs typeface="Times New Roman" pitchFamily="18" charset="0"/>
                <a:sym typeface="Symbol" pitchFamily="18" charset="2"/>
              </a:rPr>
              <a:t></a:t>
            </a:r>
            <a:r>
              <a:rPr lang="en-US" altLang="en-US" i="1">
                <a:solidFill>
                  <a:srgbClr val="333399"/>
                </a:solidFill>
                <a:cs typeface="Times New Roman" pitchFamily="18" charset="0"/>
                <a:sym typeface="Symbol" pitchFamily="18" charset="2"/>
              </a:rPr>
              <a:t>x’ </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a:t>
            </a:r>
            <a:r>
              <a:rPr lang="en-US" altLang="en-US" i="1">
                <a:solidFill>
                  <a:srgbClr val="333399"/>
                </a:solidFill>
                <a:cs typeface="Times New Roman" pitchFamily="18" charset="0"/>
                <a:sym typeface="Symbol" pitchFamily="18" charset="2"/>
              </a:rPr>
              <a:t>t’</a:t>
            </a:r>
            <a:r>
              <a:rPr lang="en-US" altLang="en-US">
                <a:solidFill>
                  <a:srgbClr val="000000"/>
                </a:solidFill>
                <a:cs typeface="Times New Roman" pitchFamily="18" charset="0"/>
                <a:sym typeface="Symbol" pitchFamily="18" charset="2"/>
              </a:rPr>
              <a:t>.</a:t>
            </a:r>
            <a:endParaRPr lang="en-US" altLang="en-US">
              <a:solidFill>
                <a:srgbClr val="333399"/>
              </a:solidFill>
              <a:cs typeface="Times New Roman" pitchFamily="18" charset="0"/>
              <a:sym typeface="Symbol" pitchFamily="18" charset="2"/>
            </a:endParaRPr>
          </a:p>
        </p:txBody>
      </p:sp>
      <p:sp>
        <p:nvSpPr>
          <p:cNvPr id="54275"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sp>
        <p:nvSpPr>
          <p:cNvPr id="54276" name="Rectangle 3"/>
          <p:cNvSpPr>
            <a:spLocks noChangeArrowheads="1"/>
          </p:cNvSpPr>
          <p:nvPr/>
        </p:nvSpPr>
        <p:spPr bwMode="auto">
          <a:xfrm>
            <a:off x="0" y="3511550"/>
            <a:ext cx="9396413" cy="136525"/>
          </a:xfrm>
          <a:prstGeom prst="rect">
            <a:avLst/>
          </a:prstGeom>
          <a:solidFill>
            <a:schemeClr val="bg2"/>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bg2"/>
            </a:extrusionClr>
          </a:sp3d>
        </p:spPr>
        <p:txBody>
          <a:bodyPr wrap="none" anchor="ctr">
            <a:flatTx/>
          </a:bodyPr>
          <a:lstStyle/>
          <a:p>
            <a:endParaRPr lang="en-US" altLang="en-US"/>
          </a:p>
        </p:txBody>
      </p:sp>
      <p:pic>
        <p:nvPicPr>
          <p:cNvPr id="118826" name="Picture 42"/>
          <p:cNvPicPr>
            <a:picLocks noChangeAspect="1" noChangeArrowheads="1"/>
          </p:cNvPicPr>
          <p:nvPr/>
        </p:nvPicPr>
        <p:blipFill>
          <a:blip r:embed="rId6" cstate="print">
            <a:clrChange>
              <a:clrFrom>
                <a:srgbClr val="008000"/>
              </a:clrFrom>
              <a:clrTo>
                <a:srgbClr val="008000">
                  <a:alpha val="0"/>
                </a:srgbClr>
              </a:clrTo>
            </a:clrChange>
          </a:blip>
          <a:srcRect/>
          <a:stretch>
            <a:fillRect/>
          </a:stretch>
        </p:blipFill>
        <p:spPr bwMode="auto">
          <a:xfrm>
            <a:off x="-182563" y="1636713"/>
            <a:ext cx="4895851" cy="1866900"/>
          </a:xfrm>
          <a:prstGeom prst="rect">
            <a:avLst/>
          </a:prstGeom>
          <a:ln>
            <a:noFill/>
          </a:ln>
          <a:effectLst>
            <a:outerShdw blurRad="292100" dist="139700" dir="2700000" algn="tl" rotWithShape="0">
              <a:srgbClr val="333333">
                <a:alpha val="65000"/>
              </a:srgbClr>
            </a:outerShdw>
          </a:effectLst>
        </p:spPr>
      </p:pic>
      <p:pic>
        <p:nvPicPr>
          <p:cNvPr id="5" name="Picture 9" descr="Man+Smiling+and+Standing2"/>
          <p:cNvPicPr>
            <a:picLocks noChangeAspect="1" noChangeArrowheads="1"/>
          </p:cNvPicPr>
          <p:nvPr/>
        </p:nvPicPr>
        <p:blipFill>
          <a:blip r:embed="rId7" cstate="print"/>
          <a:srcRect l="36491" r="36493"/>
          <a:stretch>
            <a:fillRect/>
          </a:stretch>
        </p:blipFill>
        <p:spPr bwMode="auto">
          <a:xfrm>
            <a:off x="1238250" y="2406650"/>
            <a:ext cx="498475" cy="1843088"/>
          </a:xfrm>
          <a:prstGeom prst="rect">
            <a:avLst/>
          </a:prstGeom>
          <a:ln>
            <a:noFill/>
          </a:ln>
          <a:effectLst>
            <a:outerShdw blurRad="292100" dist="139700" dir="2700000" algn="tl" rotWithShape="0">
              <a:srgbClr val="333333">
                <a:alpha val="65000"/>
              </a:srgbClr>
            </a:outerShdw>
          </a:effectLst>
          <a:extLst/>
        </p:spPr>
      </p:pic>
      <p:grpSp>
        <p:nvGrpSpPr>
          <p:cNvPr id="54279" name="Group 10"/>
          <p:cNvGrpSpPr>
            <a:grpSpLocks/>
          </p:cNvGrpSpPr>
          <p:nvPr/>
        </p:nvGrpSpPr>
        <p:grpSpPr bwMode="auto">
          <a:xfrm>
            <a:off x="1295400" y="1557338"/>
            <a:ext cx="2689225" cy="1355725"/>
            <a:chOff x="807" y="1554"/>
            <a:chExt cx="1694" cy="854"/>
          </a:xfrm>
        </p:grpSpPr>
        <p:grpSp>
          <p:nvGrpSpPr>
            <p:cNvPr id="54281" name="Group 11"/>
            <p:cNvGrpSpPr>
              <a:grpSpLocks/>
            </p:cNvGrpSpPr>
            <p:nvPr/>
          </p:nvGrpSpPr>
          <p:grpSpPr bwMode="auto">
            <a:xfrm>
              <a:off x="807" y="1554"/>
              <a:ext cx="1694" cy="854"/>
              <a:chOff x="1367" y="3107"/>
              <a:chExt cx="1694" cy="854"/>
            </a:xfrm>
          </p:grpSpPr>
          <p:sp>
            <p:nvSpPr>
              <p:cNvPr id="54283" name="Line 12"/>
              <p:cNvSpPr>
                <a:spLocks noChangeShapeType="1"/>
              </p:cNvSpPr>
              <p:nvPr/>
            </p:nvSpPr>
            <p:spPr bwMode="auto">
              <a:xfrm>
                <a:off x="1560" y="3714"/>
                <a:ext cx="1424" cy="0"/>
              </a:xfrm>
              <a:prstGeom prst="line">
                <a:avLst/>
              </a:prstGeom>
              <a:noFill/>
              <a:ln w="28575">
                <a:solidFill>
                  <a:srgbClr val="FF0000"/>
                </a:solidFill>
                <a:round/>
                <a:headEnd/>
                <a:tailEnd type="triangle" w="med" len="med"/>
              </a:ln>
            </p:spPr>
            <p:txBody>
              <a:bodyPr/>
              <a:lstStyle/>
              <a:p>
                <a:endParaRPr lang="en-US"/>
              </a:p>
            </p:txBody>
          </p:sp>
          <p:sp>
            <p:nvSpPr>
              <p:cNvPr id="54284" name="Line 13"/>
              <p:cNvSpPr>
                <a:spLocks noChangeShapeType="1"/>
              </p:cNvSpPr>
              <p:nvPr/>
            </p:nvSpPr>
            <p:spPr bwMode="auto">
              <a:xfrm flipV="1">
                <a:off x="1569" y="3259"/>
                <a:ext cx="0" cy="448"/>
              </a:xfrm>
              <a:prstGeom prst="line">
                <a:avLst/>
              </a:prstGeom>
              <a:noFill/>
              <a:ln w="28575">
                <a:solidFill>
                  <a:srgbClr val="FF0000"/>
                </a:solidFill>
                <a:round/>
                <a:headEnd/>
                <a:tailEnd type="triangle" w="med" len="med"/>
              </a:ln>
            </p:spPr>
            <p:txBody>
              <a:bodyPr/>
              <a:lstStyle/>
              <a:p>
                <a:endParaRPr lang="en-US"/>
              </a:p>
            </p:txBody>
          </p:sp>
          <p:sp>
            <p:nvSpPr>
              <p:cNvPr id="54285" name="Text Box 14"/>
              <p:cNvSpPr txBox="1">
                <a:spLocks noChangeArrowheads="1"/>
              </p:cNvSpPr>
              <p:nvPr/>
            </p:nvSpPr>
            <p:spPr bwMode="auto">
              <a:xfrm>
                <a:off x="2849" y="3654"/>
                <a:ext cx="212" cy="307"/>
              </a:xfrm>
              <a:prstGeom prst="rect">
                <a:avLst/>
              </a:prstGeom>
              <a:noFill/>
              <a:ln w="9525">
                <a:noFill/>
                <a:miter lim="800000"/>
                <a:headEnd/>
                <a:tailEnd/>
              </a:ln>
            </p:spPr>
            <p:txBody>
              <a:bodyPr wrap="none">
                <a:spAutoFit/>
              </a:bodyPr>
              <a:lstStyle/>
              <a:p>
                <a:r>
                  <a:rPr lang="en-US" altLang="en-US" i="1">
                    <a:solidFill>
                      <a:srgbClr val="FF0000"/>
                    </a:solidFill>
                  </a:rPr>
                  <a:t>x</a:t>
                </a:r>
              </a:p>
            </p:txBody>
          </p:sp>
          <p:sp>
            <p:nvSpPr>
              <p:cNvPr id="54286" name="Text Box 15"/>
              <p:cNvSpPr txBox="1">
                <a:spLocks noChangeArrowheads="1"/>
              </p:cNvSpPr>
              <p:nvPr/>
            </p:nvSpPr>
            <p:spPr bwMode="auto">
              <a:xfrm>
                <a:off x="1367" y="3107"/>
                <a:ext cx="212" cy="307"/>
              </a:xfrm>
              <a:prstGeom prst="rect">
                <a:avLst/>
              </a:prstGeom>
              <a:noFill/>
              <a:ln w="9525">
                <a:noFill/>
                <a:miter lim="800000"/>
                <a:headEnd/>
                <a:tailEnd/>
              </a:ln>
            </p:spPr>
            <p:txBody>
              <a:bodyPr wrap="none">
                <a:spAutoFit/>
              </a:bodyPr>
              <a:lstStyle/>
              <a:p>
                <a:r>
                  <a:rPr lang="en-US" altLang="en-US" i="1">
                    <a:solidFill>
                      <a:srgbClr val="FF0000"/>
                    </a:solidFill>
                  </a:rPr>
                  <a:t>y</a:t>
                </a:r>
              </a:p>
            </p:txBody>
          </p:sp>
        </p:grpSp>
        <p:sp>
          <p:nvSpPr>
            <p:cNvPr id="54282" name="Text Box 16"/>
            <p:cNvSpPr txBox="1">
              <a:spLocks noChangeArrowheads="1"/>
            </p:cNvSpPr>
            <p:nvPr/>
          </p:nvSpPr>
          <p:spPr bwMode="auto">
            <a:xfrm>
              <a:off x="1011" y="1900"/>
              <a:ext cx="244" cy="288"/>
            </a:xfrm>
            <a:prstGeom prst="rect">
              <a:avLst/>
            </a:prstGeom>
            <a:noFill/>
            <a:ln w="9525">
              <a:noFill/>
              <a:miter lim="800000"/>
              <a:headEnd/>
              <a:tailEnd/>
            </a:ln>
          </p:spPr>
          <p:txBody>
            <a:bodyPr wrap="none">
              <a:spAutoFit/>
            </a:bodyPr>
            <a:lstStyle/>
            <a:p>
              <a:r>
                <a:rPr lang="en-US" altLang="en-US">
                  <a:solidFill>
                    <a:srgbClr val="FF0000"/>
                  </a:solidFill>
                </a:rPr>
                <a:t>S</a:t>
              </a:r>
            </a:p>
          </p:txBody>
        </p:sp>
      </p:grpSp>
      <p:pic>
        <p:nvPicPr>
          <p:cNvPr id="118827" name="Picture 4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900363" y="1736725"/>
            <a:ext cx="809625" cy="6000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repeatCount="indefinite" fill="hold" nodeType="clickEffect">
                                  <p:stCondLst>
                                    <p:cond delay="0"/>
                                  </p:stCondLst>
                                  <p:childTnLst>
                                    <p:animMotion origin="layout" path="M -3.05556E-6 1.11933E-6 L 0.58542 1.11933E-6 " pathEditMode="relative" rAng="0" ptsTypes="AA">
                                      <p:cBhvr>
                                        <p:cTn id="6" dur="5000" fill="hold"/>
                                        <p:tgtEl>
                                          <p:spTgt spid="118826"/>
                                        </p:tgtEl>
                                        <p:attrNameLst>
                                          <p:attrName>ppt_x</p:attrName>
                                          <p:attrName>ppt_y</p:attrName>
                                        </p:attrNameLst>
                                      </p:cBhvr>
                                      <p:rCtr x="293" y="0"/>
                                    </p:animMotion>
                                  </p:childTnLst>
                                  <p:subTnLst>
                                    <p:audio>
                                      <p:cMediaNode>
                                        <p:cTn display="0" masterRel="sameClick">
                                          <p:stCondLst>
                                            <p:cond evt="begin" delay="0">
                                              <p:tn val="5"/>
                                            </p:cond>
                                          </p:stCondLst>
                                          <p:endCondLst>
                                            <p:cond evt="onStopAudio" delay="0">
                                              <p:tgtEl>
                                                <p:sldTgt/>
                                              </p:tgtEl>
                                            </p:cond>
                                          </p:endCondLst>
                                        </p:cTn>
                                        <p:tgtEl>
                                          <p:sndTgt r:embed="rId4" name="cars002.wav"/>
                                        </p:tgtEl>
                                      </p:cMediaNode>
                                    </p:audio>
                                  </p:subTnLst>
                                </p:cTn>
                              </p:par>
                              <p:par>
                                <p:cTn id="7" presetID="63" presetClass="path" presetSubtype="0" repeatCount="indefinite" fill="hold" nodeType="withEffect">
                                  <p:stCondLst>
                                    <p:cond delay="0"/>
                                  </p:stCondLst>
                                  <p:childTnLst>
                                    <p:animMotion origin="layout" path="M 1.66667E-6 -1.78538E-6 L 0.81007 -1.78538E-6 " pathEditMode="relative" rAng="0" ptsTypes="AA">
                                      <p:cBhvr>
                                        <p:cTn id="8" dur="5000" fill="hold"/>
                                        <p:tgtEl>
                                          <p:spTgt spid="118827"/>
                                        </p:tgtEl>
                                        <p:attrNameLst>
                                          <p:attrName>ppt_x</p:attrName>
                                          <p:attrName>ppt_y</p:attrName>
                                        </p:attrNameLst>
                                      </p:cBhvr>
                                      <p:rCtr x="405" y="0"/>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45186">
                                            <p:txEl>
                                              <p:pRg st="5" end="5"/>
                                            </p:txEl>
                                          </p:spTgt>
                                        </p:tgtEl>
                                        <p:attrNameLst>
                                          <p:attrName>style.visibility</p:attrName>
                                        </p:attrNameLst>
                                      </p:cBhvr>
                                      <p:to>
                                        <p:strVal val="visible"/>
                                      </p:to>
                                    </p:set>
                                    <p:anim calcmode="lin" valueType="num">
                                      <p:cBhvr additive="base">
                                        <p:cTn id="13" dur="500" fill="hold"/>
                                        <p:tgtEl>
                                          <p:spTgt spid="1245186">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4518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45186">
                                            <p:txEl>
                                              <p:pRg st="6" end="6"/>
                                            </p:txEl>
                                          </p:spTgt>
                                        </p:tgtEl>
                                        <p:attrNameLst>
                                          <p:attrName>style.visibility</p:attrName>
                                        </p:attrNameLst>
                                      </p:cBhvr>
                                      <p:to>
                                        <p:strVal val="visible"/>
                                      </p:to>
                                    </p:set>
                                    <p:anim calcmode="lin" valueType="num">
                                      <p:cBhvr additive="base">
                                        <p:cTn id="19" dur="500" fill="hold"/>
                                        <p:tgtEl>
                                          <p:spTgt spid="124518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4518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45186">
                                            <p:txEl>
                                              <p:pRg st="7" end="7"/>
                                            </p:txEl>
                                          </p:spTgt>
                                        </p:tgtEl>
                                        <p:attrNameLst>
                                          <p:attrName>style.visibility</p:attrName>
                                        </p:attrNameLst>
                                      </p:cBhvr>
                                      <p:to>
                                        <p:strVal val="visible"/>
                                      </p:to>
                                    </p:set>
                                    <p:anim calcmode="lin" valueType="num">
                                      <p:cBhvr additive="base">
                                        <p:cTn id="25" dur="500" fill="hold"/>
                                        <p:tgtEl>
                                          <p:spTgt spid="1245186">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4518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2"/>
          <p:cNvSpPr>
            <a:spLocks noChangeArrowheads="1"/>
          </p:cNvSpPr>
          <p:nvPr/>
        </p:nvSpPr>
        <p:spPr bwMode="auto">
          <a:xfrm>
            <a:off x="682625" y="5205413"/>
            <a:ext cx="7764463" cy="1652587"/>
          </a:xfrm>
          <a:prstGeom prst="rect">
            <a:avLst/>
          </a:prstGeom>
          <a:solidFill>
            <a:srgbClr val="FFCCCC"/>
          </a:solidFill>
          <a:ln w="9525">
            <a:noFill/>
            <a:miter lim="800000"/>
            <a:headEnd/>
            <a:tailEnd/>
          </a:ln>
        </p:spPr>
        <p:txBody>
          <a:bodyPr/>
          <a:lstStyle/>
          <a:p>
            <a:pPr eaLnBrk="0" hangingPunct="0">
              <a:spcBef>
                <a:spcPts val="600"/>
              </a:spcBef>
            </a:pPr>
            <a:r>
              <a:rPr lang="en-US" altLang="en-US" b="1" i="1"/>
              <a:t>FYI</a:t>
            </a:r>
          </a:p>
          <a:p>
            <a:pPr eaLnBrk="0" hangingPunct="0">
              <a:spcBef>
                <a:spcPts val="600"/>
              </a:spcBef>
            </a:pPr>
            <a:r>
              <a:rPr lang="en-US" altLang="en-US" b="1">
                <a:sym typeface="Symbol" pitchFamily="18" charset="2"/>
              </a:rPr>
              <a:t></a:t>
            </a:r>
            <a:r>
              <a:rPr lang="en-US" altLang="en-US">
                <a:sym typeface="Symbol" pitchFamily="18" charset="2"/>
              </a:rPr>
              <a:t>Compare with the Galilean velocity addition formula.</a:t>
            </a:r>
          </a:p>
          <a:p>
            <a:pPr eaLnBrk="0" hangingPunct="0">
              <a:spcBef>
                <a:spcPts val="600"/>
              </a:spcBef>
            </a:pPr>
            <a:r>
              <a:rPr lang="en-US" altLang="en-US" b="1">
                <a:sym typeface="Symbol" pitchFamily="18" charset="2"/>
              </a:rPr>
              <a:t></a:t>
            </a:r>
            <a:r>
              <a:rPr lang="en-US" altLang="en-US">
                <a:sym typeface="Symbol" pitchFamily="18" charset="2"/>
              </a:rPr>
              <a:t>Note that if </a:t>
            </a:r>
            <a:r>
              <a:rPr lang="en-US" altLang="en-US" i="1">
                <a:sym typeface="Symbol" pitchFamily="18" charset="2"/>
              </a:rPr>
              <a:t>uv</a:t>
            </a:r>
            <a:r>
              <a:rPr lang="en-US" altLang="en-US">
                <a:sym typeface="Symbol" pitchFamily="18" charset="2"/>
              </a:rPr>
              <a:t> &lt;&lt; </a:t>
            </a:r>
            <a:r>
              <a:rPr lang="en-US" altLang="en-US" i="1">
                <a:sym typeface="Symbol" pitchFamily="18" charset="2"/>
              </a:rPr>
              <a:t>c</a:t>
            </a:r>
            <a:r>
              <a:rPr lang="en-US" altLang="en-US" baseline="30000">
                <a:sym typeface="Symbol" pitchFamily="18" charset="2"/>
              </a:rPr>
              <a:t>2 </a:t>
            </a:r>
            <a:r>
              <a:rPr lang="en-US" altLang="en-US">
                <a:sym typeface="Symbol" pitchFamily="18" charset="2"/>
              </a:rPr>
              <a:t>that the relativistic velocity addition formulas reduce to the Galilean formulas.</a:t>
            </a:r>
          </a:p>
        </p:txBody>
      </p:sp>
      <p:sp>
        <p:nvSpPr>
          <p:cNvPr id="1245186" name="Rectangle 2"/>
          <p:cNvSpPr>
            <a:spLocks noChangeArrowheads="1"/>
          </p:cNvSpPr>
          <p:nvPr/>
        </p:nvSpPr>
        <p:spPr bwMode="auto">
          <a:xfrm>
            <a:off x="685800" y="1338263"/>
            <a:ext cx="7772400" cy="3881437"/>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Velocity addition</a:t>
            </a:r>
            <a:endParaRPr lang="en-US" altLang="en-US" i="1">
              <a:solidFill>
                <a:srgbClr val="333399"/>
              </a:solidFill>
              <a:cs typeface="Times New Roman" pitchFamily="18" charset="0"/>
            </a:endParaRPr>
          </a:p>
          <a:p>
            <a:pPr>
              <a:spcBef>
                <a:spcPts val="25"/>
              </a:spcBef>
            </a:pPr>
            <a:r>
              <a:rPr lang="en-US" altLang="en-US">
                <a:solidFill>
                  <a:srgbClr val="000000"/>
                </a:solidFill>
                <a:cs typeface="Times New Roman" pitchFamily="18" charset="0"/>
                <a:sym typeface="Symbol" pitchFamily="18" charset="2"/>
              </a:rPr>
              <a:t>Recall that </a:t>
            </a:r>
            <a:r>
              <a:rPr lang="en-US" altLang="en-US" i="1">
                <a:solidFill>
                  <a:srgbClr val="333399"/>
                </a:solidFill>
              </a:rPr>
              <a:t>x’</a:t>
            </a:r>
            <a:r>
              <a:rPr lang="en-US" altLang="en-US"/>
              <a:t> = </a:t>
            </a:r>
            <a:r>
              <a:rPr lang="en-US" altLang="en-US">
                <a:sym typeface="Symbol" pitchFamily="18" charset="2"/>
              </a:rPr>
              <a:t></a:t>
            </a:r>
            <a:r>
              <a:rPr lang="en-US" altLang="en-US"/>
              <a:t>(</a:t>
            </a:r>
            <a:r>
              <a:rPr lang="en-US" altLang="en-US">
                <a:solidFill>
                  <a:srgbClr val="000000"/>
                </a:solidFill>
                <a:cs typeface="Times New Roman" pitchFamily="18" charset="0"/>
                <a:sym typeface="Symbol" pitchFamily="18" charset="2"/>
              </a:rPr>
              <a:t></a:t>
            </a:r>
            <a:r>
              <a:rPr lang="en-US" altLang="en-US" i="1">
                <a:solidFill>
                  <a:srgbClr val="FF0000"/>
                </a:solidFill>
              </a:rPr>
              <a:t>x</a:t>
            </a:r>
            <a:r>
              <a:rPr lang="en-US" altLang="en-US"/>
              <a:t> – </a:t>
            </a:r>
            <a:r>
              <a:rPr lang="en-US" altLang="en-US" i="1">
                <a:solidFill>
                  <a:srgbClr val="CC0099"/>
                </a:solidFill>
              </a:rPr>
              <a:t>v</a:t>
            </a:r>
            <a:r>
              <a:rPr lang="en-US" altLang="en-US">
                <a:solidFill>
                  <a:srgbClr val="000000"/>
                </a:solidFill>
                <a:cs typeface="Times New Roman" pitchFamily="18" charset="0"/>
                <a:sym typeface="Symbol" pitchFamily="18" charset="2"/>
              </a:rPr>
              <a:t> </a:t>
            </a:r>
            <a:r>
              <a:rPr lang="en-US" altLang="en-US" i="1">
                <a:solidFill>
                  <a:srgbClr val="FF0000"/>
                </a:solidFill>
              </a:rPr>
              <a:t>t</a:t>
            </a:r>
            <a:r>
              <a:rPr lang="en-US" altLang="en-US"/>
              <a:t>) and </a:t>
            </a:r>
            <a:r>
              <a:rPr lang="en-US" altLang="en-US">
                <a:solidFill>
                  <a:srgbClr val="000000"/>
                </a:solidFill>
                <a:cs typeface="Times New Roman" pitchFamily="18" charset="0"/>
                <a:sym typeface="Symbol" pitchFamily="18" charset="2"/>
              </a:rPr>
              <a:t></a:t>
            </a:r>
            <a:r>
              <a:rPr lang="en-US" altLang="en-US" i="1">
                <a:solidFill>
                  <a:srgbClr val="333399"/>
                </a:solidFill>
              </a:rPr>
              <a:t>t’</a:t>
            </a:r>
            <a:r>
              <a:rPr lang="en-US" altLang="en-US"/>
              <a:t> = </a:t>
            </a:r>
            <a:r>
              <a:rPr lang="en-US" altLang="en-US">
                <a:sym typeface="Symbol" pitchFamily="18" charset="2"/>
              </a:rPr>
              <a:t></a:t>
            </a:r>
            <a:r>
              <a:rPr lang="en-US" altLang="en-US"/>
              <a:t>(</a:t>
            </a:r>
            <a:r>
              <a:rPr lang="en-US" altLang="en-US">
                <a:solidFill>
                  <a:srgbClr val="000000"/>
                </a:solidFill>
                <a:cs typeface="Times New Roman" pitchFamily="18" charset="0"/>
                <a:sym typeface="Symbol" pitchFamily="18" charset="2"/>
              </a:rPr>
              <a:t></a:t>
            </a:r>
            <a:r>
              <a:rPr lang="en-US" altLang="en-US" i="1">
                <a:solidFill>
                  <a:srgbClr val="FF0000"/>
                </a:solidFill>
              </a:rPr>
              <a:t>t</a:t>
            </a:r>
            <a:r>
              <a:rPr lang="en-US" altLang="en-US"/>
              <a:t> – </a:t>
            </a:r>
            <a:r>
              <a:rPr lang="en-US" altLang="en-US" i="1">
                <a:solidFill>
                  <a:srgbClr val="CC0099"/>
                </a:solidFill>
              </a:rPr>
              <a:t>v</a:t>
            </a:r>
            <a:r>
              <a:rPr lang="en-US" altLang="en-US">
                <a:solidFill>
                  <a:srgbClr val="000000"/>
                </a:solidFill>
                <a:cs typeface="Times New Roman" pitchFamily="18" charset="0"/>
                <a:sym typeface="Symbol" pitchFamily="18" charset="2"/>
              </a:rPr>
              <a:t> </a:t>
            </a:r>
            <a:r>
              <a:rPr lang="en-US" altLang="en-US" i="1">
                <a:solidFill>
                  <a:srgbClr val="FF0000"/>
                </a:solidFill>
              </a:rPr>
              <a:t>x</a:t>
            </a:r>
            <a:r>
              <a:rPr lang="en-US" altLang="en-US" i="1"/>
              <a:t> / c</a:t>
            </a:r>
            <a:r>
              <a:rPr lang="en-US" altLang="en-US" baseline="30000"/>
              <a:t>2</a:t>
            </a:r>
            <a:r>
              <a:rPr lang="en-US" altLang="en-US"/>
              <a:t>).</a:t>
            </a:r>
            <a:endParaRPr lang="en-US" altLang="en-US">
              <a:cs typeface="Times New Roman" pitchFamily="18" charset="0"/>
              <a:sym typeface="Symbol" pitchFamily="18" charset="2"/>
            </a:endParaRPr>
          </a:p>
          <a:p>
            <a:pPr>
              <a:spcBef>
                <a:spcPct val="20000"/>
              </a:spcBef>
            </a:pPr>
            <a:r>
              <a:rPr lang="en-US" altLang="en-US">
                <a:solidFill>
                  <a:srgbClr val="000000"/>
                </a:solidFill>
                <a:cs typeface="Times New Roman" pitchFamily="18" charset="0"/>
                <a:sym typeface="Symbol" pitchFamily="18" charset="2"/>
              </a:rPr>
              <a:t>Then from </a:t>
            </a:r>
            <a:r>
              <a:rPr lang="en-US" altLang="en-US" i="1">
                <a:solidFill>
                  <a:srgbClr val="333399"/>
                </a:solidFill>
                <a:cs typeface="Times New Roman" pitchFamily="18" charset="0"/>
                <a:sym typeface="Symbol" pitchFamily="18" charset="2"/>
              </a:rPr>
              <a:t>u’</a:t>
            </a:r>
            <a:r>
              <a:rPr lang="en-US" altLang="en-US" i="1">
                <a:solidFill>
                  <a:srgbClr val="000000"/>
                </a:solidFill>
                <a:cs typeface="Times New Roman" pitchFamily="18" charset="0"/>
                <a:sym typeface="Symbol" pitchFamily="18" charset="2"/>
              </a:rPr>
              <a:t> = </a:t>
            </a:r>
            <a:r>
              <a:rPr lang="en-US" altLang="en-US">
                <a:solidFill>
                  <a:srgbClr val="000000"/>
                </a:solidFill>
                <a:cs typeface="Times New Roman" pitchFamily="18" charset="0"/>
                <a:sym typeface="Symbol" pitchFamily="18" charset="2"/>
              </a:rPr>
              <a:t></a:t>
            </a:r>
            <a:r>
              <a:rPr lang="en-US" altLang="en-US" i="1">
                <a:solidFill>
                  <a:srgbClr val="333399"/>
                </a:solidFill>
                <a:cs typeface="Times New Roman" pitchFamily="18" charset="0"/>
                <a:sym typeface="Symbol" pitchFamily="18" charset="2"/>
              </a:rPr>
              <a:t>x’ </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a:t>
            </a:r>
            <a:r>
              <a:rPr lang="en-US" altLang="en-US" i="1">
                <a:solidFill>
                  <a:srgbClr val="333399"/>
                </a:solidFill>
                <a:cs typeface="Times New Roman" pitchFamily="18" charset="0"/>
                <a:sym typeface="Symbol" pitchFamily="18" charset="2"/>
              </a:rPr>
              <a:t>t’</a:t>
            </a:r>
            <a:r>
              <a:rPr lang="en-US" altLang="en-US">
                <a:solidFill>
                  <a:srgbClr val="000000"/>
                </a:solidFill>
                <a:cs typeface="Times New Roman" pitchFamily="18" charset="0"/>
                <a:sym typeface="Symbol" pitchFamily="18" charset="2"/>
              </a:rPr>
              <a:t> and </a:t>
            </a:r>
            <a:r>
              <a:rPr lang="en-US" altLang="en-US" i="1">
                <a:solidFill>
                  <a:srgbClr val="FF0000"/>
                </a:solidFill>
                <a:cs typeface="Times New Roman" pitchFamily="18" charset="0"/>
                <a:sym typeface="Symbol" pitchFamily="18" charset="2"/>
              </a:rPr>
              <a:t>x</a:t>
            </a:r>
            <a:r>
              <a:rPr lang="en-US" altLang="en-US">
                <a:solidFill>
                  <a:srgbClr val="000000"/>
                </a:solidFill>
                <a:cs typeface="Times New Roman" pitchFamily="18" charset="0"/>
                <a:sym typeface="Symbol" pitchFamily="18" charset="2"/>
              </a:rPr>
              <a:t> = </a:t>
            </a:r>
            <a:r>
              <a:rPr lang="en-US" altLang="en-US" i="1">
                <a:solidFill>
                  <a:srgbClr val="FF0000"/>
                </a:solidFill>
                <a:cs typeface="Times New Roman" pitchFamily="18" charset="0"/>
                <a:sym typeface="Symbol" pitchFamily="18" charset="2"/>
              </a:rPr>
              <a:t>u</a:t>
            </a:r>
            <a:r>
              <a:rPr lang="en-US" altLang="en-US">
                <a:solidFill>
                  <a:srgbClr val="000000"/>
                </a:solidFill>
                <a:cs typeface="Times New Roman" pitchFamily="18" charset="0"/>
                <a:sym typeface="Symbol" pitchFamily="18" charset="2"/>
              </a:rPr>
              <a:t></a:t>
            </a:r>
            <a:r>
              <a:rPr lang="en-US" altLang="en-US" i="1">
                <a:solidFill>
                  <a:srgbClr val="FF0000"/>
                </a:solidFill>
                <a:cs typeface="Times New Roman" pitchFamily="18" charset="0"/>
                <a:sym typeface="Symbol" pitchFamily="18" charset="2"/>
              </a:rPr>
              <a:t>t</a:t>
            </a:r>
            <a:r>
              <a:rPr lang="en-US" altLang="en-US">
                <a:solidFill>
                  <a:srgbClr val="000000"/>
                </a:solidFill>
                <a:cs typeface="Times New Roman" pitchFamily="18" charset="0"/>
                <a:sym typeface="Symbol" pitchFamily="18" charset="2"/>
              </a:rPr>
              <a:t> we get</a:t>
            </a:r>
          </a:p>
          <a:p>
            <a:pPr>
              <a:spcBef>
                <a:spcPct val="20000"/>
              </a:spcBef>
            </a:pPr>
            <a:endParaRPr lang="en-US" altLang="en-US">
              <a:solidFill>
                <a:srgbClr val="000000"/>
              </a:solidFill>
              <a:cs typeface="Times New Roman" pitchFamily="18" charset="0"/>
              <a:sym typeface="Symbol" pitchFamily="18" charset="2"/>
            </a:endParaRPr>
          </a:p>
          <a:p>
            <a:pPr>
              <a:spcBef>
                <a:spcPts val="3000"/>
              </a:spcBef>
            </a:pPr>
            <a:r>
              <a:rPr lang="en-US" altLang="en-US">
                <a:solidFill>
                  <a:srgbClr val="000000"/>
                </a:solidFill>
                <a:cs typeface="Times New Roman" pitchFamily="18" charset="0"/>
                <a:sym typeface="Symbol" pitchFamily="18" charset="2"/>
              </a:rPr>
              <a:t>The </a:t>
            </a:r>
            <a:r>
              <a:rPr lang="en-US" altLang="en-US">
                <a:sym typeface="Symbol" pitchFamily="18" charset="2"/>
              </a:rPr>
              <a:t> s and the </a:t>
            </a:r>
            <a:r>
              <a:rPr lang="en-US" altLang="en-US">
                <a:solidFill>
                  <a:srgbClr val="000000"/>
                </a:solidFill>
                <a:cs typeface="Times New Roman" pitchFamily="18" charset="0"/>
                <a:sym typeface="Symbol" pitchFamily="18" charset="2"/>
              </a:rPr>
              <a:t></a:t>
            </a:r>
            <a:r>
              <a:rPr lang="en-US" altLang="en-US" i="1">
                <a:solidFill>
                  <a:srgbClr val="FF0000"/>
                </a:solidFill>
                <a:cs typeface="Times New Roman" pitchFamily="18" charset="0"/>
                <a:sym typeface="Symbol" pitchFamily="18" charset="2"/>
              </a:rPr>
              <a:t>t </a:t>
            </a:r>
            <a:r>
              <a:rPr lang="en-US" altLang="en-US">
                <a:sym typeface="Symbol" pitchFamily="18" charset="2"/>
              </a:rPr>
              <a:t>s cancel.</a:t>
            </a:r>
          </a:p>
          <a:p>
            <a:pPr>
              <a:spcBef>
                <a:spcPts val="4200"/>
              </a:spcBef>
            </a:pPr>
            <a:r>
              <a:rPr lang="en-US" altLang="en-US">
                <a:solidFill>
                  <a:srgbClr val="000000"/>
                </a:solidFill>
                <a:cs typeface="Times New Roman" pitchFamily="18" charset="0"/>
                <a:sym typeface="Symbol" pitchFamily="18" charset="2"/>
              </a:rPr>
              <a:t>Exchanging the roles of S and S’ we can write</a:t>
            </a:r>
            <a:endParaRPr lang="en-US" altLang="en-US">
              <a:solidFill>
                <a:srgbClr val="333399"/>
              </a:solidFill>
              <a:cs typeface="Times New Roman" pitchFamily="18" charset="0"/>
              <a:sym typeface="Symbol" pitchFamily="18" charset="2"/>
            </a:endParaRPr>
          </a:p>
        </p:txBody>
      </p:sp>
      <p:sp>
        <p:nvSpPr>
          <p:cNvPr id="55300"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sp>
        <p:nvSpPr>
          <p:cNvPr id="15" name="TextBox 14"/>
          <p:cNvSpPr txBox="1">
            <a:spLocks noChangeArrowheads="1"/>
          </p:cNvSpPr>
          <p:nvPr/>
        </p:nvSpPr>
        <p:spPr bwMode="auto">
          <a:xfrm>
            <a:off x="1252538" y="2743200"/>
            <a:ext cx="671512" cy="461963"/>
          </a:xfrm>
          <a:prstGeom prst="rect">
            <a:avLst/>
          </a:prstGeom>
          <a:noFill/>
          <a:ln w="9525">
            <a:noFill/>
            <a:miter lim="800000"/>
            <a:headEnd/>
            <a:tailEnd/>
          </a:ln>
        </p:spPr>
        <p:txBody>
          <a:bodyPr wrap="none">
            <a:spAutoFit/>
          </a:bodyPr>
          <a:lstStyle/>
          <a:p>
            <a:r>
              <a:rPr lang="en-US" altLang="en-US" i="1">
                <a:solidFill>
                  <a:srgbClr val="333399"/>
                </a:solidFill>
                <a:cs typeface="Times New Roman" pitchFamily="18" charset="0"/>
                <a:sym typeface="Symbol" pitchFamily="18" charset="2"/>
              </a:rPr>
              <a:t>u’</a:t>
            </a:r>
            <a:r>
              <a:rPr lang="en-US" altLang="en-US" i="1">
                <a:solidFill>
                  <a:srgbClr val="000000"/>
                </a:solidFill>
                <a:cs typeface="Times New Roman" pitchFamily="18" charset="0"/>
                <a:sym typeface="Symbol" pitchFamily="18" charset="2"/>
              </a:rPr>
              <a:t> =</a:t>
            </a:r>
            <a:endParaRPr lang="en-US" altLang="en-US"/>
          </a:p>
        </p:txBody>
      </p:sp>
      <p:sp>
        <p:nvSpPr>
          <p:cNvPr id="16" name="TextBox 15"/>
          <p:cNvSpPr txBox="1">
            <a:spLocks noChangeArrowheads="1"/>
          </p:cNvSpPr>
          <p:nvPr/>
        </p:nvSpPr>
        <p:spPr bwMode="auto">
          <a:xfrm>
            <a:off x="1952625" y="2574925"/>
            <a:ext cx="677863" cy="460375"/>
          </a:xfrm>
          <a:prstGeom prst="rect">
            <a:avLst/>
          </a:prstGeom>
          <a:noFill/>
          <a:ln w="9525">
            <a:noFill/>
            <a:miter lim="800000"/>
            <a:headEnd/>
            <a:tailEnd/>
          </a:ln>
        </p:spPr>
        <p:txBody>
          <a:bodyPr>
            <a:spAutoFit/>
          </a:bodyPr>
          <a:lstStyle/>
          <a:p>
            <a:r>
              <a:rPr lang="en-US" altLang="en-US">
                <a:solidFill>
                  <a:srgbClr val="000000"/>
                </a:solidFill>
                <a:cs typeface="Times New Roman" pitchFamily="18" charset="0"/>
                <a:sym typeface="Symbol" pitchFamily="18" charset="2"/>
              </a:rPr>
              <a:t></a:t>
            </a:r>
            <a:r>
              <a:rPr lang="en-US" altLang="en-US" i="1">
                <a:solidFill>
                  <a:srgbClr val="333399"/>
                </a:solidFill>
                <a:cs typeface="Times New Roman" pitchFamily="18" charset="0"/>
                <a:sym typeface="Symbol" pitchFamily="18" charset="2"/>
              </a:rPr>
              <a:t>x’</a:t>
            </a:r>
            <a:endParaRPr lang="en-US" altLang="en-US"/>
          </a:p>
        </p:txBody>
      </p:sp>
      <p:cxnSp>
        <p:nvCxnSpPr>
          <p:cNvPr id="18" name="Straight Connector 17"/>
          <p:cNvCxnSpPr/>
          <p:nvPr/>
        </p:nvCxnSpPr>
        <p:spPr>
          <a:xfrm>
            <a:off x="1997075" y="2968625"/>
            <a:ext cx="4079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1951038" y="2938463"/>
            <a:ext cx="677862" cy="460375"/>
          </a:xfrm>
          <a:prstGeom prst="rect">
            <a:avLst/>
          </a:prstGeom>
          <a:noFill/>
          <a:ln w="9525">
            <a:noFill/>
            <a:miter lim="800000"/>
            <a:headEnd/>
            <a:tailEnd/>
          </a:ln>
        </p:spPr>
        <p:txBody>
          <a:bodyPr>
            <a:spAutoFit/>
          </a:bodyPr>
          <a:lstStyle/>
          <a:p>
            <a:r>
              <a:rPr lang="en-US" altLang="en-US">
                <a:solidFill>
                  <a:srgbClr val="000000"/>
                </a:solidFill>
                <a:cs typeface="Times New Roman" pitchFamily="18" charset="0"/>
                <a:sym typeface="Symbol" pitchFamily="18" charset="2"/>
              </a:rPr>
              <a:t></a:t>
            </a:r>
            <a:r>
              <a:rPr lang="en-US" altLang="en-US" i="1">
                <a:solidFill>
                  <a:srgbClr val="333399"/>
                </a:solidFill>
                <a:cs typeface="Times New Roman" pitchFamily="18" charset="0"/>
                <a:sym typeface="Symbol" pitchFamily="18" charset="2"/>
              </a:rPr>
              <a:t>t’</a:t>
            </a:r>
            <a:endParaRPr lang="en-US" altLang="en-US"/>
          </a:p>
        </p:txBody>
      </p:sp>
      <p:sp>
        <p:nvSpPr>
          <p:cNvPr id="20" name="TextBox 19"/>
          <p:cNvSpPr txBox="1">
            <a:spLocks noChangeArrowheads="1"/>
          </p:cNvSpPr>
          <p:nvPr/>
        </p:nvSpPr>
        <p:spPr bwMode="auto">
          <a:xfrm>
            <a:off x="2487613" y="2727325"/>
            <a:ext cx="363537" cy="460375"/>
          </a:xfrm>
          <a:prstGeom prst="rect">
            <a:avLst/>
          </a:prstGeom>
          <a:noFill/>
          <a:ln w="9525">
            <a:noFill/>
            <a:miter lim="800000"/>
            <a:headEnd/>
            <a:tailEnd/>
          </a:ln>
        </p:spPr>
        <p:txBody>
          <a:bodyPr wrap="none">
            <a:spAutoFit/>
          </a:bodyPr>
          <a:lstStyle/>
          <a:p>
            <a:r>
              <a:rPr lang="en-US" altLang="en-US" i="1">
                <a:solidFill>
                  <a:srgbClr val="000000"/>
                </a:solidFill>
                <a:cs typeface="Times New Roman" pitchFamily="18" charset="0"/>
                <a:sym typeface="Symbol" pitchFamily="18" charset="2"/>
              </a:rPr>
              <a:t>=</a:t>
            </a:r>
            <a:endParaRPr lang="en-US" altLang="en-US"/>
          </a:p>
        </p:txBody>
      </p:sp>
      <p:sp>
        <p:nvSpPr>
          <p:cNvPr id="21" name="TextBox 20"/>
          <p:cNvSpPr txBox="1">
            <a:spLocks noChangeArrowheads="1"/>
          </p:cNvSpPr>
          <p:nvPr/>
        </p:nvSpPr>
        <p:spPr bwMode="auto">
          <a:xfrm>
            <a:off x="3076575" y="2543175"/>
            <a:ext cx="2128838" cy="461963"/>
          </a:xfrm>
          <a:prstGeom prst="rect">
            <a:avLst/>
          </a:prstGeom>
          <a:noFill/>
          <a:ln w="9525">
            <a:noFill/>
            <a:miter lim="800000"/>
            <a:headEnd/>
            <a:tailEnd/>
          </a:ln>
        </p:spPr>
        <p:txBody>
          <a:bodyPr>
            <a:spAutoFit/>
          </a:bodyPr>
          <a:lstStyle/>
          <a:p>
            <a:r>
              <a:rPr lang="en-US" altLang="en-US">
                <a:sym typeface="Symbol" pitchFamily="18" charset="2"/>
              </a:rPr>
              <a:t></a:t>
            </a:r>
            <a:r>
              <a:rPr lang="en-US" altLang="en-US"/>
              <a:t>(</a:t>
            </a:r>
            <a:r>
              <a:rPr lang="en-US" altLang="en-US">
                <a:solidFill>
                  <a:srgbClr val="000000"/>
                </a:solidFill>
                <a:cs typeface="Times New Roman" pitchFamily="18" charset="0"/>
                <a:sym typeface="Symbol" pitchFamily="18" charset="2"/>
              </a:rPr>
              <a:t></a:t>
            </a:r>
            <a:r>
              <a:rPr lang="en-US" altLang="en-US" i="1">
                <a:solidFill>
                  <a:srgbClr val="FF0000"/>
                </a:solidFill>
              </a:rPr>
              <a:t>x</a:t>
            </a:r>
            <a:r>
              <a:rPr lang="en-US" altLang="en-US"/>
              <a:t> – </a:t>
            </a:r>
            <a:r>
              <a:rPr lang="en-US" altLang="en-US" i="1">
                <a:solidFill>
                  <a:srgbClr val="CC0099"/>
                </a:solidFill>
              </a:rPr>
              <a:t>v</a:t>
            </a:r>
            <a:r>
              <a:rPr lang="en-US" altLang="en-US">
                <a:solidFill>
                  <a:srgbClr val="000000"/>
                </a:solidFill>
                <a:cs typeface="Times New Roman" pitchFamily="18" charset="0"/>
                <a:sym typeface="Symbol" pitchFamily="18" charset="2"/>
              </a:rPr>
              <a:t> </a:t>
            </a:r>
            <a:r>
              <a:rPr lang="en-US" altLang="en-US" i="1">
                <a:solidFill>
                  <a:srgbClr val="FF0000"/>
                </a:solidFill>
              </a:rPr>
              <a:t>t</a:t>
            </a:r>
            <a:r>
              <a:rPr lang="en-US" altLang="en-US"/>
              <a:t>)</a:t>
            </a:r>
          </a:p>
        </p:txBody>
      </p:sp>
      <p:cxnSp>
        <p:nvCxnSpPr>
          <p:cNvPr id="22" name="Straight Connector 21"/>
          <p:cNvCxnSpPr/>
          <p:nvPr/>
        </p:nvCxnSpPr>
        <p:spPr>
          <a:xfrm>
            <a:off x="2909888" y="2965450"/>
            <a:ext cx="21685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a:spLocks noChangeArrowheads="1"/>
          </p:cNvSpPr>
          <p:nvPr/>
        </p:nvSpPr>
        <p:spPr bwMode="auto">
          <a:xfrm>
            <a:off x="2862263" y="2935288"/>
            <a:ext cx="2624137" cy="461962"/>
          </a:xfrm>
          <a:prstGeom prst="rect">
            <a:avLst/>
          </a:prstGeom>
          <a:noFill/>
          <a:ln w="9525">
            <a:noFill/>
            <a:miter lim="800000"/>
            <a:headEnd/>
            <a:tailEnd/>
          </a:ln>
        </p:spPr>
        <p:txBody>
          <a:bodyPr>
            <a:spAutoFit/>
          </a:bodyPr>
          <a:lstStyle/>
          <a:p>
            <a:r>
              <a:rPr lang="en-US" altLang="en-US">
                <a:sym typeface="Symbol" pitchFamily="18" charset="2"/>
              </a:rPr>
              <a:t></a:t>
            </a:r>
            <a:r>
              <a:rPr lang="en-US" altLang="en-US"/>
              <a:t>(</a:t>
            </a:r>
            <a:r>
              <a:rPr lang="en-US" altLang="en-US">
                <a:solidFill>
                  <a:srgbClr val="000000"/>
                </a:solidFill>
                <a:cs typeface="Times New Roman" pitchFamily="18" charset="0"/>
                <a:sym typeface="Symbol" pitchFamily="18" charset="2"/>
              </a:rPr>
              <a:t></a:t>
            </a:r>
            <a:r>
              <a:rPr lang="en-US" altLang="en-US" i="1">
                <a:solidFill>
                  <a:srgbClr val="FF0000"/>
                </a:solidFill>
              </a:rPr>
              <a:t>t</a:t>
            </a:r>
            <a:r>
              <a:rPr lang="en-US" altLang="en-US"/>
              <a:t> – </a:t>
            </a:r>
            <a:r>
              <a:rPr lang="en-US" altLang="en-US" i="1">
                <a:solidFill>
                  <a:srgbClr val="CC0099"/>
                </a:solidFill>
              </a:rPr>
              <a:t>v</a:t>
            </a:r>
            <a:r>
              <a:rPr lang="en-US" altLang="en-US">
                <a:solidFill>
                  <a:srgbClr val="000000"/>
                </a:solidFill>
                <a:cs typeface="Times New Roman" pitchFamily="18" charset="0"/>
                <a:sym typeface="Symbol" pitchFamily="18" charset="2"/>
              </a:rPr>
              <a:t> </a:t>
            </a:r>
            <a:r>
              <a:rPr lang="en-US" altLang="en-US" i="1">
                <a:solidFill>
                  <a:srgbClr val="FF0000"/>
                </a:solidFill>
              </a:rPr>
              <a:t>x</a:t>
            </a:r>
            <a:r>
              <a:rPr lang="en-US" altLang="en-US" i="1"/>
              <a:t> / c</a:t>
            </a:r>
            <a:r>
              <a:rPr lang="en-US" altLang="en-US" baseline="30000"/>
              <a:t>2</a:t>
            </a:r>
            <a:r>
              <a:rPr lang="en-US" altLang="en-US"/>
              <a:t>)</a:t>
            </a:r>
          </a:p>
        </p:txBody>
      </p:sp>
      <p:sp>
        <p:nvSpPr>
          <p:cNvPr id="25" name="TextBox 24"/>
          <p:cNvSpPr txBox="1">
            <a:spLocks noChangeArrowheads="1"/>
          </p:cNvSpPr>
          <p:nvPr/>
        </p:nvSpPr>
        <p:spPr bwMode="auto">
          <a:xfrm>
            <a:off x="5130800" y="2724150"/>
            <a:ext cx="363538" cy="461963"/>
          </a:xfrm>
          <a:prstGeom prst="rect">
            <a:avLst/>
          </a:prstGeom>
          <a:noFill/>
          <a:ln w="9525">
            <a:noFill/>
            <a:miter lim="800000"/>
            <a:headEnd/>
            <a:tailEnd/>
          </a:ln>
        </p:spPr>
        <p:txBody>
          <a:bodyPr wrap="none">
            <a:spAutoFit/>
          </a:bodyPr>
          <a:lstStyle/>
          <a:p>
            <a:r>
              <a:rPr lang="en-US" altLang="en-US" i="1">
                <a:solidFill>
                  <a:srgbClr val="000000"/>
                </a:solidFill>
                <a:cs typeface="Times New Roman" pitchFamily="18" charset="0"/>
                <a:sym typeface="Symbol" pitchFamily="18" charset="2"/>
              </a:rPr>
              <a:t>=</a:t>
            </a:r>
            <a:endParaRPr lang="en-US" altLang="en-US"/>
          </a:p>
        </p:txBody>
      </p:sp>
      <p:sp>
        <p:nvSpPr>
          <p:cNvPr id="26" name="TextBox 25"/>
          <p:cNvSpPr txBox="1">
            <a:spLocks noChangeArrowheads="1"/>
          </p:cNvSpPr>
          <p:nvPr/>
        </p:nvSpPr>
        <p:spPr bwMode="auto">
          <a:xfrm>
            <a:off x="5718175" y="2541588"/>
            <a:ext cx="2128838" cy="461962"/>
          </a:xfrm>
          <a:prstGeom prst="rect">
            <a:avLst/>
          </a:prstGeom>
          <a:noFill/>
          <a:ln w="9525">
            <a:noFill/>
            <a:miter lim="800000"/>
            <a:headEnd/>
            <a:tailEnd/>
          </a:ln>
        </p:spPr>
        <p:txBody>
          <a:bodyPr>
            <a:spAutoFit/>
          </a:bodyPr>
          <a:lstStyle/>
          <a:p>
            <a:r>
              <a:rPr lang="en-US" altLang="en-US">
                <a:sym typeface="Symbol" pitchFamily="18" charset="2"/>
              </a:rPr>
              <a:t></a:t>
            </a:r>
            <a:r>
              <a:rPr lang="en-US" altLang="en-US"/>
              <a:t>(</a:t>
            </a:r>
            <a:r>
              <a:rPr lang="en-US" altLang="en-US" i="1">
                <a:solidFill>
                  <a:srgbClr val="FF0000"/>
                </a:solidFill>
                <a:cs typeface="Times New Roman" pitchFamily="18" charset="0"/>
                <a:sym typeface="Symbol" pitchFamily="18" charset="2"/>
              </a:rPr>
              <a:t>u</a:t>
            </a:r>
            <a:r>
              <a:rPr lang="en-US" altLang="en-US">
                <a:solidFill>
                  <a:srgbClr val="000000"/>
                </a:solidFill>
                <a:cs typeface="Times New Roman" pitchFamily="18" charset="0"/>
                <a:sym typeface="Symbol" pitchFamily="18" charset="2"/>
              </a:rPr>
              <a:t></a:t>
            </a:r>
            <a:r>
              <a:rPr lang="en-US" altLang="en-US" i="1">
                <a:solidFill>
                  <a:srgbClr val="FF0000"/>
                </a:solidFill>
                <a:cs typeface="Times New Roman" pitchFamily="18" charset="0"/>
                <a:sym typeface="Symbol" pitchFamily="18" charset="2"/>
              </a:rPr>
              <a:t>t</a:t>
            </a:r>
            <a:r>
              <a:rPr lang="en-US" altLang="en-US"/>
              <a:t> – </a:t>
            </a:r>
            <a:r>
              <a:rPr lang="en-US" altLang="en-US" i="1">
                <a:solidFill>
                  <a:srgbClr val="CC0099"/>
                </a:solidFill>
              </a:rPr>
              <a:t>v</a:t>
            </a:r>
            <a:r>
              <a:rPr lang="en-US" altLang="en-US">
                <a:solidFill>
                  <a:srgbClr val="000000"/>
                </a:solidFill>
                <a:cs typeface="Times New Roman" pitchFamily="18" charset="0"/>
                <a:sym typeface="Symbol" pitchFamily="18" charset="2"/>
              </a:rPr>
              <a:t> </a:t>
            </a:r>
            <a:r>
              <a:rPr lang="en-US" altLang="en-US" i="1">
                <a:solidFill>
                  <a:srgbClr val="FF0000"/>
                </a:solidFill>
              </a:rPr>
              <a:t>t</a:t>
            </a:r>
            <a:r>
              <a:rPr lang="en-US" altLang="en-US"/>
              <a:t>)</a:t>
            </a:r>
          </a:p>
        </p:txBody>
      </p:sp>
      <p:cxnSp>
        <p:nvCxnSpPr>
          <p:cNvPr id="27" name="Straight Connector 26"/>
          <p:cNvCxnSpPr/>
          <p:nvPr/>
        </p:nvCxnSpPr>
        <p:spPr>
          <a:xfrm>
            <a:off x="5551488" y="2963863"/>
            <a:ext cx="21701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p:nvSpPr>
        <p:spPr bwMode="auto">
          <a:xfrm>
            <a:off x="5462588" y="2933700"/>
            <a:ext cx="2624137" cy="460375"/>
          </a:xfrm>
          <a:prstGeom prst="rect">
            <a:avLst/>
          </a:prstGeom>
          <a:noFill/>
          <a:ln w="9525">
            <a:noFill/>
            <a:miter lim="800000"/>
            <a:headEnd/>
            <a:tailEnd/>
          </a:ln>
        </p:spPr>
        <p:txBody>
          <a:bodyPr>
            <a:spAutoFit/>
          </a:bodyPr>
          <a:lstStyle/>
          <a:p>
            <a:r>
              <a:rPr lang="en-US" altLang="en-US">
                <a:sym typeface="Symbol" pitchFamily="18" charset="2"/>
              </a:rPr>
              <a:t></a:t>
            </a:r>
            <a:r>
              <a:rPr lang="en-US" altLang="en-US"/>
              <a:t>(</a:t>
            </a:r>
            <a:r>
              <a:rPr lang="en-US" altLang="en-US">
                <a:solidFill>
                  <a:srgbClr val="000000"/>
                </a:solidFill>
                <a:cs typeface="Times New Roman" pitchFamily="18" charset="0"/>
                <a:sym typeface="Symbol" pitchFamily="18" charset="2"/>
              </a:rPr>
              <a:t></a:t>
            </a:r>
            <a:r>
              <a:rPr lang="en-US" altLang="en-US" i="1">
                <a:solidFill>
                  <a:srgbClr val="FF0000"/>
                </a:solidFill>
              </a:rPr>
              <a:t>t</a:t>
            </a:r>
            <a:r>
              <a:rPr lang="en-US" altLang="en-US"/>
              <a:t> – </a:t>
            </a:r>
            <a:r>
              <a:rPr lang="en-US" altLang="en-US" i="1">
                <a:solidFill>
                  <a:srgbClr val="CC0099"/>
                </a:solidFill>
              </a:rPr>
              <a:t>v</a:t>
            </a:r>
            <a:r>
              <a:rPr lang="en-US" altLang="en-US">
                <a:solidFill>
                  <a:srgbClr val="000000"/>
                </a:solidFill>
                <a:cs typeface="Times New Roman" pitchFamily="18" charset="0"/>
                <a:sym typeface="Symbol" pitchFamily="18" charset="2"/>
              </a:rPr>
              <a:t> </a:t>
            </a:r>
            <a:r>
              <a:rPr lang="en-US" altLang="en-US" i="1">
                <a:solidFill>
                  <a:srgbClr val="FF0000"/>
                </a:solidFill>
                <a:cs typeface="Times New Roman" pitchFamily="18" charset="0"/>
                <a:sym typeface="Symbol" pitchFamily="18" charset="2"/>
              </a:rPr>
              <a:t>u</a:t>
            </a:r>
            <a:r>
              <a:rPr lang="en-US" altLang="en-US">
                <a:solidFill>
                  <a:srgbClr val="000000"/>
                </a:solidFill>
                <a:cs typeface="Times New Roman" pitchFamily="18" charset="0"/>
                <a:sym typeface="Symbol" pitchFamily="18" charset="2"/>
              </a:rPr>
              <a:t></a:t>
            </a:r>
            <a:r>
              <a:rPr lang="en-US" altLang="en-US" i="1">
                <a:solidFill>
                  <a:srgbClr val="FF0000"/>
                </a:solidFill>
                <a:cs typeface="Times New Roman" pitchFamily="18" charset="0"/>
                <a:sym typeface="Symbol" pitchFamily="18" charset="2"/>
              </a:rPr>
              <a:t>t</a:t>
            </a:r>
            <a:r>
              <a:rPr lang="en-US" altLang="en-US" i="1"/>
              <a:t> / c</a:t>
            </a:r>
            <a:r>
              <a:rPr lang="en-US" altLang="en-US" baseline="30000"/>
              <a:t>2</a:t>
            </a:r>
            <a:r>
              <a:rPr lang="en-US" altLang="en-US"/>
              <a:t>)</a:t>
            </a:r>
          </a:p>
        </p:txBody>
      </p:sp>
      <p:grpSp>
        <p:nvGrpSpPr>
          <p:cNvPr id="2" name="Group 32"/>
          <p:cNvGrpSpPr>
            <a:grpSpLocks/>
          </p:cNvGrpSpPr>
          <p:nvPr/>
        </p:nvGrpSpPr>
        <p:grpSpPr bwMode="auto">
          <a:xfrm>
            <a:off x="857250" y="3768725"/>
            <a:ext cx="7366000" cy="457200"/>
            <a:chOff x="857250" y="6089870"/>
            <a:chExt cx="7366000" cy="457200"/>
          </a:xfrm>
        </p:grpSpPr>
        <p:sp>
          <p:nvSpPr>
            <p:cNvPr id="55323" name="Text Box 30"/>
            <p:cNvSpPr txBox="1">
              <a:spLocks noChangeArrowheads="1"/>
            </p:cNvSpPr>
            <p:nvPr/>
          </p:nvSpPr>
          <p:spPr bwMode="auto">
            <a:xfrm>
              <a:off x="5767754" y="6089870"/>
              <a:ext cx="2455496" cy="457200"/>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velocity addition</a:t>
              </a:r>
            </a:p>
          </p:txBody>
        </p:sp>
        <p:sp>
          <p:nvSpPr>
            <p:cNvPr id="55324" name="Rectangle 31"/>
            <p:cNvSpPr>
              <a:spLocks noChangeArrowheads="1"/>
            </p:cNvSpPr>
            <p:nvPr/>
          </p:nvSpPr>
          <p:spPr bwMode="auto">
            <a:xfrm>
              <a:off x="857250" y="6093045"/>
              <a:ext cx="7358063" cy="447675"/>
            </a:xfrm>
            <a:prstGeom prst="rect">
              <a:avLst/>
            </a:prstGeom>
            <a:noFill/>
            <a:ln w="12700">
              <a:solidFill>
                <a:schemeClr val="tx1"/>
              </a:solidFill>
              <a:miter lim="800000"/>
              <a:headEnd/>
              <a:tailEnd/>
            </a:ln>
          </p:spPr>
          <p:txBody>
            <a:bodyPr wrap="none" anchor="ctr"/>
            <a:lstStyle/>
            <a:p>
              <a:endParaRPr lang="en-US" altLang="en-US"/>
            </a:p>
          </p:txBody>
        </p:sp>
        <p:sp>
          <p:nvSpPr>
            <p:cNvPr id="55325" name="Rectangle 32"/>
            <p:cNvSpPr>
              <a:spLocks noChangeArrowheads="1"/>
            </p:cNvSpPr>
            <p:nvPr/>
          </p:nvSpPr>
          <p:spPr bwMode="auto">
            <a:xfrm>
              <a:off x="1125538" y="6104158"/>
              <a:ext cx="3646488" cy="320675"/>
            </a:xfrm>
            <a:prstGeom prst="rect">
              <a:avLst/>
            </a:prstGeom>
            <a:noFill/>
            <a:ln w="9525">
              <a:noFill/>
              <a:miter lim="800000"/>
              <a:headEnd/>
              <a:tailEnd/>
            </a:ln>
          </p:spPr>
          <p:txBody>
            <a:bodyPr/>
            <a:lstStyle/>
            <a:p>
              <a:pPr eaLnBrk="0" hangingPunct="0">
                <a:lnSpc>
                  <a:spcPct val="90000"/>
                </a:lnSpc>
                <a:spcBef>
                  <a:spcPct val="20000"/>
                </a:spcBef>
              </a:pPr>
              <a:r>
                <a:rPr lang="en-US" altLang="en-US" i="1"/>
                <a:t>u’</a:t>
              </a:r>
              <a:r>
                <a:rPr lang="en-US" altLang="en-US"/>
                <a:t> = (</a:t>
              </a:r>
              <a:r>
                <a:rPr lang="en-US" altLang="en-US" i="1"/>
                <a:t>u – v</a:t>
              </a:r>
              <a:r>
                <a:rPr lang="en-US" altLang="en-US"/>
                <a:t>)</a:t>
              </a:r>
              <a:r>
                <a:rPr lang="en-US" altLang="en-US" i="1"/>
                <a:t> / </a:t>
              </a:r>
              <a:r>
                <a:rPr lang="en-US" altLang="en-US"/>
                <a:t>[1 – </a:t>
              </a:r>
              <a:r>
                <a:rPr lang="en-US" altLang="en-US" i="1"/>
                <a:t>uv / c</a:t>
              </a:r>
              <a:r>
                <a:rPr lang="en-US" altLang="en-US" baseline="30000"/>
                <a:t>2</a:t>
              </a:r>
              <a:r>
                <a:rPr lang="en-US" altLang="en-US" baseline="-25000"/>
                <a:t> </a:t>
              </a:r>
              <a:r>
                <a:rPr lang="en-US" altLang="en-US"/>
                <a:t>]</a:t>
              </a:r>
              <a:endParaRPr lang="en-US" altLang="en-US" baseline="-25000">
                <a:sym typeface="Symbol" pitchFamily="18" charset="2"/>
              </a:endParaRPr>
            </a:p>
          </p:txBody>
        </p:sp>
      </p:grpSp>
      <p:grpSp>
        <p:nvGrpSpPr>
          <p:cNvPr id="3" name="Group 34"/>
          <p:cNvGrpSpPr>
            <a:grpSpLocks/>
          </p:cNvGrpSpPr>
          <p:nvPr/>
        </p:nvGrpSpPr>
        <p:grpSpPr bwMode="auto">
          <a:xfrm>
            <a:off x="868363" y="4681538"/>
            <a:ext cx="7366000" cy="457200"/>
            <a:chOff x="857250" y="6089870"/>
            <a:chExt cx="7366000" cy="457200"/>
          </a:xfrm>
        </p:grpSpPr>
        <p:sp>
          <p:nvSpPr>
            <p:cNvPr id="55320" name="Text Box 30"/>
            <p:cNvSpPr txBox="1">
              <a:spLocks noChangeArrowheads="1"/>
            </p:cNvSpPr>
            <p:nvPr/>
          </p:nvSpPr>
          <p:spPr bwMode="auto">
            <a:xfrm>
              <a:off x="5767754" y="6089870"/>
              <a:ext cx="2455496" cy="457200"/>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velocity addition</a:t>
              </a:r>
            </a:p>
          </p:txBody>
        </p:sp>
        <p:sp>
          <p:nvSpPr>
            <p:cNvPr id="55321" name="Rectangle 31"/>
            <p:cNvSpPr>
              <a:spLocks noChangeArrowheads="1"/>
            </p:cNvSpPr>
            <p:nvPr/>
          </p:nvSpPr>
          <p:spPr bwMode="auto">
            <a:xfrm>
              <a:off x="857250" y="6093045"/>
              <a:ext cx="7358063" cy="447675"/>
            </a:xfrm>
            <a:prstGeom prst="rect">
              <a:avLst/>
            </a:prstGeom>
            <a:noFill/>
            <a:ln w="12700">
              <a:solidFill>
                <a:schemeClr val="tx1"/>
              </a:solidFill>
              <a:miter lim="800000"/>
              <a:headEnd/>
              <a:tailEnd/>
            </a:ln>
          </p:spPr>
          <p:txBody>
            <a:bodyPr wrap="none" anchor="ctr"/>
            <a:lstStyle/>
            <a:p>
              <a:endParaRPr lang="en-US" altLang="en-US"/>
            </a:p>
          </p:txBody>
        </p:sp>
        <p:sp>
          <p:nvSpPr>
            <p:cNvPr id="55322" name="Rectangle 32"/>
            <p:cNvSpPr>
              <a:spLocks noChangeArrowheads="1"/>
            </p:cNvSpPr>
            <p:nvPr/>
          </p:nvSpPr>
          <p:spPr bwMode="auto">
            <a:xfrm>
              <a:off x="1125538" y="6104158"/>
              <a:ext cx="3646488" cy="320675"/>
            </a:xfrm>
            <a:prstGeom prst="rect">
              <a:avLst/>
            </a:prstGeom>
            <a:noFill/>
            <a:ln w="9525">
              <a:noFill/>
              <a:miter lim="800000"/>
              <a:headEnd/>
              <a:tailEnd/>
            </a:ln>
          </p:spPr>
          <p:txBody>
            <a:bodyPr/>
            <a:lstStyle/>
            <a:p>
              <a:pPr eaLnBrk="0" hangingPunct="0">
                <a:lnSpc>
                  <a:spcPct val="90000"/>
                </a:lnSpc>
                <a:spcBef>
                  <a:spcPct val="20000"/>
                </a:spcBef>
              </a:pPr>
              <a:r>
                <a:rPr lang="en-US" altLang="en-US" i="1"/>
                <a:t>u</a:t>
              </a:r>
              <a:r>
                <a:rPr lang="en-US" altLang="en-US"/>
                <a:t> = (</a:t>
              </a:r>
              <a:r>
                <a:rPr lang="en-US" altLang="en-US" i="1"/>
                <a:t>u’ + v</a:t>
              </a:r>
              <a:r>
                <a:rPr lang="en-US" altLang="en-US"/>
                <a:t>)</a:t>
              </a:r>
              <a:r>
                <a:rPr lang="en-US" altLang="en-US" i="1"/>
                <a:t> / </a:t>
              </a:r>
              <a:r>
                <a:rPr lang="en-US" altLang="en-US"/>
                <a:t>[1 + </a:t>
              </a:r>
              <a:r>
                <a:rPr lang="en-US" altLang="en-US" i="1"/>
                <a:t>u’v / c</a:t>
              </a:r>
              <a:r>
                <a:rPr lang="en-US" altLang="en-US" baseline="30000"/>
                <a:t>2</a:t>
              </a:r>
              <a:r>
                <a:rPr lang="en-US" altLang="en-US" baseline="-25000"/>
                <a:t> </a:t>
              </a:r>
              <a:r>
                <a:rPr lang="en-US" altLang="en-US"/>
                <a:t>]</a:t>
              </a:r>
              <a:endParaRPr lang="en-US" altLang="en-US" baseline="-25000">
                <a:sym typeface="Symbol" pitchFamily="18" charset="2"/>
              </a:endParaRPr>
            </a:p>
          </p:txBody>
        </p:sp>
      </p:grpSp>
      <p:sp>
        <p:nvSpPr>
          <p:cNvPr id="29" name="Line 15"/>
          <p:cNvSpPr>
            <a:spLocks noChangeShapeType="1"/>
          </p:cNvSpPr>
          <p:nvPr/>
        </p:nvSpPr>
        <p:spPr bwMode="auto">
          <a:xfrm flipH="1">
            <a:off x="5622925" y="2659063"/>
            <a:ext cx="384175" cy="719137"/>
          </a:xfrm>
          <a:prstGeom prst="line">
            <a:avLst/>
          </a:prstGeom>
          <a:noFill/>
          <a:ln w="19050">
            <a:solidFill>
              <a:srgbClr val="FF0000"/>
            </a:solidFill>
            <a:round/>
            <a:headEnd/>
            <a:tailEnd/>
          </a:ln>
        </p:spPr>
        <p:txBody>
          <a:bodyPr/>
          <a:lstStyle/>
          <a:p>
            <a:endParaRPr lang="en-US"/>
          </a:p>
        </p:txBody>
      </p:sp>
      <p:sp>
        <p:nvSpPr>
          <p:cNvPr id="30" name="Line 15"/>
          <p:cNvSpPr>
            <a:spLocks noChangeShapeType="1"/>
          </p:cNvSpPr>
          <p:nvPr/>
        </p:nvSpPr>
        <p:spPr bwMode="auto">
          <a:xfrm flipH="1">
            <a:off x="6267450" y="2630488"/>
            <a:ext cx="330200" cy="295275"/>
          </a:xfrm>
          <a:prstGeom prst="line">
            <a:avLst/>
          </a:prstGeom>
          <a:noFill/>
          <a:ln w="19050">
            <a:solidFill>
              <a:srgbClr val="FF0000"/>
            </a:solidFill>
            <a:round/>
            <a:headEnd/>
            <a:tailEnd/>
          </a:ln>
        </p:spPr>
        <p:txBody>
          <a:bodyPr/>
          <a:lstStyle/>
          <a:p>
            <a:endParaRPr lang="en-US"/>
          </a:p>
        </p:txBody>
      </p:sp>
      <p:sp>
        <p:nvSpPr>
          <p:cNvPr id="31" name="Line 15"/>
          <p:cNvSpPr>
            <a:spLocks noChangeShapeType="1"/>
          </p:cNvSpPr>
          <p:nvPr/>
        </p:nvSpPr>
        <p:spPr bwMode="auto">
          <a:xfrm flipH="1">
            <a:off x="7067550" y="2614613"/>
            <a:ext cx="330200" cy="293687"/>
          </a:xfrm>
          <a:prstGeom prst="line">
            <a:avLst/>
          </a:prstGeom>
          <a:noFill/>
          <a:ln w="19050">
            <a:solidFill>
              <a:srgbClr val="FF0000"/>
            </a:solidFill>
            <a:round/>
            <a:headEnd/>
            <a:tailEnd/>
          </a:ln>
        </p:spPr>
        <p:txBody>
          <a:bodyPr/>
          <a:lstStyle/>
          <a:p>
            <a:endParaRPr lang="en-US"/>
          </a:p>
        </p:txBody>
      </p:sp>
      <p:sp>
        <p:nvSpPr>
          <p:cNvPr id="32" name="Line 15"/>
          <p:cNvSpPr>
            <a:spLocks noChangeShapeType="1"/>
          </p:cNvSpPr>
          <p:nvPr/>
        </p:nvSpPr>
        <p:spPr bwMode="auto">
          <a:xfrm flipH="1">
            <a:off x="5854700" y="3019425"/>
            <a:ext cx="330200" cy="295275"/>
          </a:xfrm>
          <a:prstGeom prst="line">
            <a:avLst/>
          </a:prstGeom>
          <a:noFill/>
          <a:ln w="19050">
            <a:solidFill>
              <a:srgbClr val="FF0000"/>
            </a:solidFill>
            <a:round/>
            <a:headEnd/>
            <a:tailEnd/>
          </a:ln>
        </p:spPr>
        <p:txBody>
          <a:bodyPr/>
          <a:lstStyle/>
          <a:p>
            <a:endParaRPr lang="en-US"/>
          </a:p>
        </p:txBody>
      </p:sp>
      <p:sp>
        <p:nvSpPr>
          <p:cNvPr id="33" name="Line 15"/>
          <p:cNvSpPr>
            <a:spLocks noChangeShapeType="1"/>
          </p:cNvSpPr>
          <p:nvPr/>
        </p:nvSpPr>
        <p:spPr bwMode="auto">
          <a:xfrm flipH="1">
            <a:off x="6865938" y="3032125"/>
            <a:ext cx="330200" cy="293688"/>
          </a:xfrm>
          <a:prstGeom prst="line">
            <a:avLst/>
          </a:prstGeom>
          <a:noFill/>
          <a:ln w="19050">
            <a:solidFill>
              <a:srgbClr val="FF0000"/>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45186">
                                            <p:txEl>
                                              <p:pRg st="1" end="1"/>
                                            </p:txEl>
                                          </p:spTgt>
                                        </p:tgtEl>
                                        <p:attrNameLst>
                                          <p:attrName>style.visibility</p:attrName>
                                        </p:attrNameLst>
                                      </p:cBhvr>
                                      <p:to>
                                        <p:strVal val="visible"/>
                                      </p:to>
                                    </p:set>
                                    <p:anim calcmode="lin" valueType="num">
                                      <p:cBhvr additive="base">
                                        <p:cTn id="7" dur="500" fill="hold"/>
                                        <p:tgtEl>
                                          <p:spTgt spid="12451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51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45186">
                                            <p:txEl>
                                              <p:pRg st="2" end="2"/>
                                            </p:txEl>
                                          </p:spTgt>
                                        </p:tgtEl>
                                        <p:attrNameLst>
                                          <p:attrName>style.visibility</p:attrName>
                                        </p:attrNameLst>
                                      </p:cBhvr>
                                      <p:to>
                                        <p:strVal val="visible"/>
                                      </p:to>
                                    </p:set>
                                    <p:anim calcmode="lin" valueType="num">
                                      <p:cBhvr additive="base">
                                        <p:cTn id="13" dur="500" fill="hold"/>
                                        <p:tgtEl>
                                          <p:spTgt spid="124518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451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par>
                                <p:cTn id="27" presetID="2" presetClass="entr" presetSubtype="4"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par>
                                <p:cTn id="47" presetID="2" presetClass="entr" presetSubtype="4"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fill="hold"/>
                                        <p:tgtEl>
                                          <p:spTgt spid="26"/>
                                        </p:tgtEl>
                                        <p:attrNameLst>
                                          <p:attrName>ppt_x</p:attrName>
                                        </p:attrNameLst>
                                      </p:cBhvr>
                                      <p:tavLst>
                                        <p:tav tm="0">
                                          <p:val>
                                            <p:strVal val="#ppt_x"/>
                                          </p:val>
                                        </p:tav>
                                        <p:tav tm="100000">
                                          <p:val>
                                            <p:strVal val="#ppt_x"/>
                                          </p:val>
                                        </p:tav>
                                      </p:tavLst>
                                    </p:anim>
                                    <p:anim calcmode="lin" valueType="num">
                                      <p:cBhvr additive="base">
                                        <p:cTn id="66" dur="500" fill="hold"/>
                                        <p:tgtEl>
                                          <p:spTgt spid="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par>
                                <p:cTn id="67" presetID="2" presetClass="entr" presetSubtype="4" fill="hold" nodeType="with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additive="base">
                                        <p:cTn id="69" dur="500" fill="hold"/>
                                        <p:tgtEl>
                                          <p:spTgt spid="27"/>
                                        </p:tgtEl>
                                        <p:attrNameLst>
                                          <p:attrName>ppt_x</p:attrName>
                                        </p:attrNameLst>
                                      </p:cBhvr>
                                      <p:tavLst>
                                        <p:tav tm="0">
                                          <p:val>
                                            <p:strVal val="#ppt_x"/>
                                          </p:val>
                                        </p:tav>
                                        <p:tav tm="100000">
                                          <p:val>
                                            <p:strVal val="#ppt_x"/>
                                          </p:val>
                                        </p:tav>
                                      </p:tavLst>
                                    </p:anim>
                                    <p:anim calcmode="lin" valueType="num">
                                      <p:cBhvr additive="base">
                                        <p:cTn id="70" dur="500" fill="hold"/>
                                        <p:tgtEl>
                                          <p:spTgt spid="27"/>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ppt_x"/>
                                          </p:val>
                                        </p:tav>
                                        <p:tav tm="100000">
                                          <p:val>
                                            <p:strVal val="#ppt_x"/>
                                          </p:val>
                                        </p:tav>
                                      </p:tavLst>
                                    </p:anim>
                                    <p:anim calcmode="lin" valueType="num">
                                      <p:cBhvr additive="base">
                                        <p:cTn id="7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1245186">
                                            <p:txEl>
                                              <p:pRg st="4" end="4"/>
                                            </p:txEl>
                                          </p:spTgt>
                                        </p:tgtEl>
                                        <p:attrNameLst>
                                          <p:attrName>style.visibility</p:attrName>
                                        </p:attrNameLst>
                                      </p:cBhvr>
                                      <p:to>
                                        <p:strVal val="visible"/>
                                      </p:to>
                                    </p:set>
                                    <p:anim calcmode="lin" valueType="num">
                                      <p:cBhvr additive="base">
                                        <p:cTn id="79" dur="500" fill="hold"/>
                                        <p:tgtEl>
                                          <p:spTgt spid="1245186">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24518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par>
                                <p:cTn id="81" presetID="22" presetClass="entr" presetSubtype="4"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down)">
                                      <p:cBhvr>
                                        <p:cTn id="83" dur="500"/>
                                        <p:tgtEl>
                                          <p:spTgt spid="29"/>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wipe(down)">
                                      <p:cBhvr>
                                        <p:cTn id="86" dur="500"/>
                                        <p:tgtEl>
                                          <p:spTgt spid="30"/>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wipe(down)">
                                      <p:cBhvr>
                                        <p:cTn id="89" dur="500"/>
                                        <p:tgtEl>
                                          <p:spTgt spid="31"/>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wipe(down)">
                                      <p:cBhvr>
                                        <p:cTn id="92" dur="500"/>
                                        <p:tgtEl>
                                          <p:spTgt spid="32"/>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wipe(down)">
                                      <p:cBhvr>
                                        <p:cTn id="95" dur="500"/>
                                        <p:tgtEl>
                                          <p:spTgt spid="33"/>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0" fill="hold" nodeType="clickEffect">
                                  <p:stCondLst>
                                    <p:cond delay="0"/>
                                  </p:stCondLst>
                                  <p:childTnLst>
                                    <p:set>
                                      <p:cBhvr>
                                        <p:cTn id="99" dur="1" fill="hold">
                                          <p:stCondLst>
                                            <p:cond delay="0"/>
                                          </p:stCondLst>
                                        </p:cTn>
                                        <p:tgtEl>
                                          <p:spTgt spid="2"/>
                                        </p:tgtEl>
                                        <p:attrNameLst>
                                          <p:attrName>style.visibility</p:attrName>
                                        </p:attrNameLst>
                                      </p:cBhvr>
                                      <p:to>
                                        <p:strVal val="visible"/>
                                      </p:to>
                                    </p:set>
                                    <p:anim calcmode="lin" valueType="num">
                                      <p:cBhvr>
                                        <p:cTn id="100" dur="500" fill="hold"/>
                                        <p:tgtEl>
                                          <p:spTgt spid="2"/>
                                        </p:tgtEl>
                                        <p:attrNameLst>
                                          <p:attrName>ppt_w</p:attrName>
                                        </p:attrNameLst>
                                      </p:cBhvr>
                                      <p:tavLst>
                                        <p:tav tm="0">
                                          <p:val>
                                            <p:fltVal val="0"/>
                                          </p:val>
                                        </p:tav>
                                        <p:tav tm="100000">
                                          <p:val>
                                            <p:strVal val="#ppt_w"/>
                                          </p:val>
                                        </p:tav>
                                      </p:tavLst>
                                    </p:anim>
                                    <p:anim calcmode="lin" valueType="num">
                                      <p:cBhvr>
                                        <p:cTn id="101" dur="500" fill="hold"/>
                                        <p:tgtEl>
                                          <p:spTgt spid="2"/>
                                        </p:tgtEl>
                                        <p:attrNameLst>
                                          <p:attrName>ppt_h</p:attrName>
                                        </p:attrNameLst>
                                      </p:cBhvr>
                                      <p:tavLst>
                                        <p:tav tm="0">
                                          <p:val>
                                            <p:fltVal val="0"/>
                                          </p:val>
                                        </p:tav>
                                        <p:tav tm="100000">
                                          <p:val>
                                            <p:strVal val="#ppt_h"/>
                                          </p:val>
                                        </p:tav>
                                      </p:tavLst>
                                    </p:anim>
                                    <p:animEffect transition="in" filter="fade">
                                      <p:cBhvr>
                                        <p:cTn id="102" dur="500"/>
                                        <p:tgtEl>
                                          <p:spTgt spid="2"/>
                                        </p:tgtEl>
                                      </p:cBhvr>
                                    </p:animEffect>
                                  </p:childTnLst>
                                  <p:subTnLst>
                                    <p:audio>
                                      <p:cMediaNode>
                                        <p:cTn display="0" masterRel="sameClick">
                                          <p:stCondLst>
                                            <p:cond evt="begin" delay="0">
                                              <p:tn val="98"/>
                                            </p:cond>
                                          </p:stCondLst>
                                          <p:endCondLst>
                                            <p:cond evt="onStopAudio" delay="0">
                                              <p:tgtEl>
                                                <p:sldTgt/>
                                              </p:tgtEl>
                                            </p:cond>
                                          </p:endCondLst>
                                        </p:cTn>
                                        <p:tgtEl>
                                          <p:sndTgt r:embed="rId4" name="arrow.wav"/>
                                        </p:tgtEl>
                                      </p:cMediaNode>
                                    </p:audio>
                                  </p:sub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1245186">
                                            <p:txEl>
                                              <p:pRg st="5" end="5"/>
                                            </p:txEl>
                                          </p:spTgt>
                                        </p:tgtEl>
                                        <p:attrNameLst>
                                          <p:attrName>style.visibility</p:attrName>
                                        </p:attrNameLst>
                                      </p:cBhvr>
                                      <p:to>
                                        <p:strVal val="visible"/>
                                      </p:to>
                                    </p:set>
                                    <p:anim calcmode="lin" valueType="num">
                                      <p:cBhvr additive="base">
                                        <p:cTn id="107" dur="500" fill="hold"/>
                                        <p:tgtEl>
                                          <p:spTgt spid="1245186">
                                            <p:txEl>
                                              <p:pRg st="5" end="5"/>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124518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53" presetClass="entr" presetSubtype="0" fill="hold" nodeType="clickEffect">
                                  <p:stCondLst>
                                    <p:cond delay="0"/>
                                  </p:stCondLst>
                                  <p:childTnLst>
                                    <p:set>
                                      <p:cBhvr>
                                        <p:cTn id="112" dur="1" fill="hold">
                                          <p:stCondLst>
                                            <p:cond delay="0"/>
                                          </p:stCondLst>
                                        </p:cTn>
                                        <p:tgtEl>
                                          <p:spTgt spid="3"/>
                                        </p:tgtEl>
                                        <p:attrNameLst>
                                          <p:attrName>style.visibility</p:attrName>
                                        </p:attrNameLst>
                                      </p:cBhvr>
                                      <p:to>
                                        <p:strVal val="visible"/>
                                      </p:to>
                                    </p:set>
                                    <p:anim calcmode="lin" valueType="num">
                                      <p:cBhvr>
                                        <p:cTn id="113" dur="500" fill="hold"/>
                                        <p:tgtEl>
                                          <p:spTgt spid="3"/>
                                        </p:tgtEl>
                                        <p:attrNameLst>
                                          <p:attrName>ppt_w</p:attrName>
                                        </p:attrNameLst>
                                      </p:cBhvr>
                                      <p:tavLst>
                                        <p:tav tm="0">
                                          <p:val>
                                            <p:fltVal val="0"/>
                                          </p:val>
                                        </p:tav>
                                        <p:tav tm="100000">
                                          <p:val>
                                            <p:strVal val="#ppt_w"/>
                                          </p:val>
                                        </p:tav>
                                      </p:tavLst>
                                    </p:anim>
                                    <p:anim calcmode="lin" valueType="num">
                                      <p:cBhvr>
                                        <p:cTn id="114" dur="500" fill="hold"/>
                                        <p:tgtEl>
                                          <p:spTgt spid="3"/>
                                        </p:tgtEl>
                                        <p:attrNameLst>
                                          <p:attrName>ppt_h</p:attrName>
                                        </p:attrNameLst>
                                      </p:cBhvr>
                                      <p:tavLst>
                                        <p:tav tm="0">
                                          <p:val>
                                            <p:fltVal val="0"/>
                                          </p:val>
                                        </p:tav>
                                        <p:tav tm="100000">
                                          <p:val>
                                            <p:strVal val="#ppt_h"/>
                                          </p:val>
                                        </p:tav>
                                      </p:tavLst>
                                    </p:anim>
                                    <p:animEffect transition="in" filter="fade">
                                      <p:cBhvr>
                                        <p:cTn id="115" dur="500"/>
                                        <p:tgtEl>
                                          <p:spTgt spid="3"/>
                                        </p:tgtEl>
                                      </p:cBhvr>
                                    </p:animEffect>
                                  </p:childTnLst>
                                  <p:subTnLst>
                                    <p:audio>
                                      <p:cMediaNode>
                                        <p:cTn display="0" masterRel="sameClick">
                                          <p:stCondLst>
                                            <p:cond evt="begin" delay="0">
                                              <p:tn val="111"/>
                                            </p:cond>
                                          </p:stCondLst>
                                          <p:endCondLst>
                                            <p:cond evt="onStopAudio" delay="0">
                                              <p:tgtEl>
                                                <p:sldTgt/>
                                              </p:tgtEl>
                                            </p:cond>
                                          </p:endCondLst>
                                        </p:cTn>
                                        <p:tgtEl>
                                          <p:sndTgt r:embed="rId4" name="arrow.wav"/>
                                        </p:tgtEl>
                                      </p:cMediaNode>
                                    </p:audio>
                                  </p:subTnLst>
                                </p:cTn>
                              </p:par>
                            </p:childTnLst>
                          </p:cTn>
                        </p:par>
                      </p:childTnLst>
                    </p:cTn>
                  </p:par>
                  <p:par>
                    <p:cTn id="116" fill="hold">
                      <p:stCondLst>
                        <p:cond delay="indefinite"/>
                      </p:stCondLst>
                      <p:childTnLst>
                        <p:par>
                          <p:cTn id="117" fill="hold">
                            <p:stCondLst>
                              <p:cond delay="0"/>
                            </p:stCondLst>
                            <p:childTnLst>
                              <p:par>
                                <p:cTn id="118" presetID="2" presetClass="entr" presetSubtype="4" fill="hold" nodeType="clickEffect">
                                  <p:stCondLst>
                                    <p:cond delay="0"/>
                                  </p:stCondLst>
                                  <p:childTnLst>
                                    <p:set>
                                      <p:cBhvr>
                                        <p:cTn id="119" dur="1" fill="hold">
                                          <p:stCondLst>
                                            <p:cond delay="0"/>
                                          </p:stCondLst>
                                        </p:cTn>
                                        <p:tgtEl>
                                          <p:spTgt spid="34">
                                            <p:txEl>
                                              <p:pRg st="1" end="1"/>
                                            </p:txEl>
                                          </p:spTgt>
                                        </p:tgtEl>
                                        <p:attrNameLst>
                                          <p:attrName>style.visibility</p:attrName>
                                        </p:attrNameLst>
                                      </p:cBhvr>
                                      <p:to>
                                        <p:strVal val="visible"/>
                                      </p:to>
                                    </p:set>
                                    <p:anim calcmode="lin" valueType="num">
                                      <p:cBhvr additive="base">
                                        <p:cTn id="120" dur="500" fill="hold"/>
                                        <p:tgtEl>
                                          <p:spTgt spid="34">
                                            <p:txEl>
                                              <p:pRg st="1" end="1"/>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8"/>
                                            </p:cond>
                                          </p:stCondLst>
                                          <p:endCondLst>
                                            <p:cond evt="onStopAudio" delay="0">
                                              <p:tgtEl>
                                                <p:sldTgt/>
                                              </p:tgtEl>
                                            </p:cond>
                                          </p:endCondLst>
                                        </p:cTn>
                                        <p:tgtEl>
                                          <p:sndTgt r:embed="rId4" name="arrow.wav"/>
                                        </p:tgtEl>
                                      </p:cMediaNode>
                                    </p:audio>
                                  </p:subTnLst>
                                </p:cTn>
                              </p:par>
                            </p:childTnLst>
                          </p:cTn>
                        </p:par>
                      </p:childTnLst>
                    </p:cTn>
                  </p:par>
                  <p:par>
                    <p:cTn id="122" fill="hold" nodeType="clickPar">
                      <p:stCondLst>
                        <p:cond delay="indefinite"/>
                      </p:stCondLst>
                      <p:childTnLst>
                        <p:par>
                          <p:cTn id="123" fill="hold" nodeType="withGroup">
                            <p:stCondLst>
                              <p:cond delay="0"/>
                            </p:stCondLst>
                            <p:childTnLst>
                              <p:par>
                                <p:cTn id="124" presetID="2" presetClass="entr" presetSubtype="4" fill="hold" nodeType="clickEffect">
                                  <p:stCondLst>
                                    <p:cond delay="0"/>
                                  </p:stCondLst>
                                  <p:childTnLst>
                                    <p:set>
                                      <p:cBhvr>
                                        <p:cTn id="125" dur="1" fill="hold">
                                          <p:stCondLst>
                                            <p:cond delay="0"/>
                                          </p:stCondLst>
                                        </p:cTn>
                                        <p:tgtEl>
                                          <p:spTgt spid="34">
                                            <p:txEl>
                                              <p:pRg st="2" end="2"/>
                                            </p:txEl>
                                          </p:spTgt>
                                        </p:tgtEl>
                                        <p:attrNameLst>
                                          <p:attrName>style.visibility</p:attrName>
                                        </p:attrNameLst>
                                      </p:cBhvr>
                                      <p:to>
                                        <p:strVal val="visible"/>
                                      </p:to>
                                    </p:set>
                                    <p:anim calcmode="lin" valueType="num">
                                      <p:cBhvr additive="base">
                                        <p:cTn id="126" dur="500" fill="hold"/>
                                        <p:tgtEl>
                                          <p:spTgt spid="34">
                                            <p:txEl>
                                              <p:pRg st="2" end="2"/>
                                            </p:txEl>
                                          </p:spTgt>
                                        </p:tgtEl>
                                        <p:attrNameLst>
                                          <p:attrName>ppt_x</p:attrName>
                                        </p:attrNameLst>
                                      </p:cBhvr>
                                      <p:tavLst>
                                        <p:tav tm="0">
                                          <p:val>
                                            <p:strVal val="#ppt_x"/>
                                          </p:val>
                                        </p:tav>
                                        <p:tav tm="100000">
                                          <p:val>
                                            <p:strVal val="#ppt_x"/>
                                          </p:val>
                                        </p:tav>
                                      </p:tavLst>
                                    </p:anim>
                                    <p:anim calcmode="lin" valueType="num">
                                      <p:cBhvr additive="base">
                                        <p:cTn id="127" dur="500" fill="hold"/>
                                        <p:tgtEl>
                                          <p:spTgt spid="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9" grpId="0"/>
      <p:bldP spid="20" grpId="0"/>
      <p:bldP spid="21" grpId="0"/>
      <p:bldP spid="23" grpId="0"/>
      <p:bldP spid="25" grpId="0"/>
      <p:bldP spid="26" grpId="0"/>
      <p:bldP spid="28" grpId="0"/>
      <p:bldP spid="29" grpId="0" animBg="1"/>
      <p:bldP spid="30" grpId="0" animBg="1"/>
      <p:bldP spid="31" grpId="0" animBg="1"/>
      <p:bldP spid="32" grpId="0" animBg="1"/>
      <p:bldP spid="3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14"/>
          <p:cNvSpPr>
            <a:spLocks noChangeArrowheads="1"/>
          </p:cNvSpPr>
          <p:nvPr/>
        </p:nvSpPr>
        <p:spPr bwMode="auto">
          <a:xfrm>
            <a:off x="674688" y="1785938"/>
            <a:ext cx="7772400" cy="5072062"/>
          </a:xfrm>
          <a:prstGeom prst="rect">
            <a:avLst/>
          </a:prstGeom>
          <a:solidFill>
            <a:srgbClr val="FFFFCC"/>
          </a:solidFill>
          <a:ln w="9525">
            <a:noFill/>
            <a:miter lim="800000"/>
            <a:headEnd/>
            <a:tailEnd/>
          </a:ln>
        </p:spPr>
        <p:txBody>
          <a:bodyPr/>
          <a:lstStyle/>
          <a:p>
            <a:pPr eaLnBrk="0" hangingPunct="0">
              <a:spcBef>
                <a:spcPct val="20000"/>
              </a:spcBef>
            </a:pPr>
            <a:endParaRPr lang="en-US" altLang="en-US">
              <a:sym typeface="Symbol" pitchFamily="18" charset="2"/>
            </a:endParaRPr>
          </a:p>
          <a:p>
            <a:pPr eaLnBrk="0" hangingPunct="0">
              <a:spcBef>
                <a:spcPct val="20000"/>
              </a:spcBef>
            </a:pPr>
            <a:endParaRPr lang="en-US" altLang="en-US">
              <a:sym typeface="Symbol" pitchFamily="18" charset="2"/>
            </a:endParaRPr>
          </a:p>
          <a:p>
            <a:pPr eaLnBrk="0" hangingPunct="0">
              <a:spcBef>
                <a:spcPts val="1800"/>
              </a:spcBef>
            </a:pPr>
            <a:r>
              <a:rPr lang="en-US" altLang="en-US">
                <a:sym typeface="Symbol" pitchFamily="18" charset="2"/>
              </a:rPr>
              <a:t>EXAMPLE: </a:t>
            </a:r>
            <a:r>
              <a:rPr lang="en-US" altLang="en-US">
                <a:solidFill>
                  <a:srgbClr val="000000"/>
                </a:solidFill>
                <a:cs typeface="Times New Roman" pitchFamily="18" charset="0"/>
              </a:rPr>
              <a:t>The relative velocity between S’ and S is 0.75</a:t>
            </a:r>
            <a:r>
              <a:rPr lang="en-US" altLang="en-US" i="1">
                <a:solidFill>
                  <a:srgbClr val="000000"/>
                </a:solidFill>
                <a:cs typeface="Times New Roman" pitchFamily="18" charset="0"/>
              </a:rPr>
              <a:t>c</a:t>
            </a:r>
            <a:r>
              <a:rPr lang="en-US" altLang="en-US">
                <a:solidFill>
                  <a:srgbClr val="000000"/>
                </a:solidFill>
                <a:cs typeface="Times New Roman" pitchFamily="18" charset="0"/>
              </a:rPr>
              <a:t>. A satellite is launched from S’ with a speed of 0.50</a:t>
            </a:r>
            <a:r>
              <a:rPr lang="en-US" altLang="en-US" i="1">
                <a:solidFill>
                  <a:srgbClr val="000000"/>
                </a:solidFill>
                <a:cs typeface="Times New Roman" pitchFamily="18" charset="0"/>
              </a:rPr>
              <a:t>c</a:t>
            </a:r>
            <a:r>
              <a:rPr lang="en-US" altLang="en-US">
                <a:solidFill>
                  <a:srgbClr val="000000"/>
                </a:solidFill>
                <a:cs typeface="Times New Roman" pitchFamily="18" charset="0"/>
              </a:rPr>
              <a:t> relative to S’. Find the speed of the satellite relative to S.</a:t>
            </a:r>
          </a:p>
          <a:p>
            <a:pPr eaLnBrk="0" hangingPunct="0">
              <a:spcBef>
                <a:spcPts val="400"/>
              </a:spcBef>
            </a:pPr>
            <a:r>
              <a:rPr lang="en-US" altLang="en-US">
                <a:solidFill>
                  <a:srgbClr val="000000"/>
                </a:solidFill>
                <a:cs typeface="Times New Roman" pitchFamily="18" charset="0"/>
              </a:rPr>
              <a:t>SOLUTION: Use </a:t>
            </a:r>
            <a:r>
              <a:rPr lang="en-US" altLang="en-US" i="1"/>
              <a:t>u</a:t>
            </a:r>
            <a:r>
              <a:rPr lang="en-US" altLang="en-US"/>
              <a:t> = (</a:t>
            </a:r>
            <a:r>
              <a:rPr lang="en-US" altLang="en-US" i="1"/>
              <a:t>u’ + v</a:t>
            </a:r>
            <a:r>
              <a:rPr lang="en-US" altLang="en-US"/>
              <a:t>)</a:t>
            </a:r>
            <a:r>
              <a:rPr lang="en-US" altLang="en-US" i="1"/>
              <a:t> / </a:t>
            </a:r>
            <a:r>
              <a:rPr lang="en-US" altLang="en-US"/>
              <a:t>[1 + </a:t>
            </a:r>
            <a:r>
              <a:rPr lang="en-US" altLang="en-US" i="1"/>
              <a:t>u’v / c</a:t>
            </a:r>
            <a:r>
              <a:rPr lang="en-US" altLang="en-US" baseline="30000"/>
              <a:t>2</a:t>
            </a:r>
            <a:r>
              <a:rPr lang="en-US" altLang="en-US" baseline="-25000"/>
              <a:t> </a:t>
            </a:r>
            <a:r>
              <a:rPr lang="en-US" altLang="en-US"/>
              <a:t>]</a:t>
            </a:r>
          </a:p>
          <a:p>
            <a:pPr eaLnBrk="0" hangingPunct="0">
              <a:spcBef>
                <a:spcPts val="400"/>
              </a:spcBef>
            </a:pPr>
            <a:r>
              <a:rPr lang="en-US" altLang="en-US">
                <a:solidFill>
                  <a:srgbClr val="000000"/>
                </a:solidFill>
                <a:cs typeface="Times New Roman" pitchFamily="18" charset="0"/>
                <a:sym typeface="Symbol" pitchFamily="18" charset="2"/>
              </a:rPr>
              <a:t></a:t>
            </a:r>
            <a:r>
              <a:rPr lang="en-US" altLang="en-US"/>
              <a:t>Note that </a:t>
            </a:r>
            <a:r>
              <a:rPr lang="en-US" altLang="en-US" i="1"/>
              <a:t>u’</a:t>
            </a:r>
            <a:r>
              <a:rPr lang="en-US" altLang="en-US"/>
              <a:t> = 0.50</a:t>
            </a:r>
            <a:r>
              <a:rPr lang="en-US" altLang="en-US" i="1"/>
              <a:t>c</a:t>
            </a:r>
            <a:r>
              <a:rPr lang="en-US" altLang="en-US"/>
              <a:t> and </a:t>
            </a:r>
            <a:r>
              <a:rPr lang="en-US" altLang="en-US" i="1"/>
              <a:t>v</a:t>
            </a:r>
            <a:r>
              <a:rPr lang="en-US" altLang="en-US"/>
              <a:t> = 0.75</a:t>
            </a:r>
            <a:r>
              <a:rPr lang="en-US" altLang="en-US" i="1"/>
              <a:t>c</a:t>
            </a:r>
            <a:r>
              <a:rPr lang="en-US" altLang="en-US"/>
              <a:t>.</a:t>
            </a:r>
          </a:p>
          <a:p>
            <a:pPr eaLnBrk="0" hangingPunct="0">
              <a:spcBef>
                <a:spcPts val="400"/>
              </a:spcBef>
            </a:pPr>
            <a:r>
              <a:rPr lang="en-US" altLang="en-US" i="1"/>
              <a:t>       u</a:t>
            </a:r>
            <a:r>
              <a:rPr lang="en-US" altLang="en-US"/>
              <a:t> 	= (</a:t>
            </a:r>
            <a:r>
              <a:rPr lang="en-US" altLang="en-US" i="1"/>
              <a:t>u’ + v</a:t>
            </a:r>
            <a:r>
              <a:rPr lang="en-US" altLang="en-US"/>
              <a:t>)</a:t>
            </a:r>
            <a:r>
              <a:rPr lang="en-US" altLang="en-US" i="1"/>
              <a:t> / </a:t>
            </a:r>
            <a:r>
              <a:rPr lang="en-US" altLang="en-US"/>
              <a:t>[1 + </a:t>
            </a:r>
            <a:r>
              <a:rPr lang="en-US" altLang="en-US" i="1"/>
              <a:t>u’v / c</a:t>
            </a:r>
            <a:r>
              <a:rPr lang="en-US" altLang="en-US" baseline="30000"/>
              <a:t>2</a:t>
            </a:r>
            <a:r>
              <a:rPr lang="en-US" altLang="en-US" baseline="-25000"/>
              <a:t> </a:t>
            </a:r>
            <a:r>
              <a:rPr lang="en-US" altLang="en-US"/>
              <a:t>] </a:t>
            </a:r>
          </a:p>
          <a:p>
            <a:pPr eaLnBrk="0" hangingPunct="0">
              <a:spcBef>
                <a:spcPts val="400"/>
              </a:spcBef>
            </a:pPr>
            <a:r>
              <a:rPr lang="en-US" altLang="en-US"/>
              <a:t>	= (0.50</a:t>
            </a:r>
            <a:r>
              <a:rPr lang="en-US" altLang="en-US" i="1"/>
              <a:t>c </a:t>
            </a:r>
            <a:r>
              <a:rPr lang="en-US" altLang="en-US"/>
              <a:t>+ 0.75</a:t>
            </a:r>
            <a:r>
              <a:rPr lang="en-US" altLang="en-US" i="1"/>
              <a:t>c</a:t>
            </a:r>
            <a:r>
              <a:rPr lang="en-US" altLang="en-US"/>
              <a:t>) </a:t>
            </a:r>
            <a:r>
              <a:rPr lang="en-US" altLang="en-US" i="1"/>
              <a:t>/ </a:t>
            </a:r>
            <a:r>
              <a:rPr lang="en-US" altLang="en-US"/>
              <a:t>[1 + 0.50</a:t>
            </a:r>
            <a:r>
              <a:rPr lang="en-US" altLang="en-US" i="1"/>
              <a:t>c</a:t>
            </a:r>
            <a:r>
              <a:rPr lang="en-US" altLang="en-US">
                <a:sym typeface="Symbol" pitchFamily="18" charset="2"/>
              </a:rPr>
              <a:t></a:t>
            </a:r>
            <a:r>
              <a:rPr lang="en-US" altLang="en-US"/>
              <a:t>0.75</a:t>
            </a:r>
            <a:r>
              <a:rPr lang="en-US" altLang="en-US" i="1"/>
              <a:t>c / c</a:t>
            </a:r>
            <a:r>
              <a:rPr lang="en-US" altLang="en-US" baseline="30000"/>
              <a:t>2</a:t>
            </a:r>
            <a:r>
              <a:rPr lang="en-US" altLang="en-US" baseline="-25000"/>
              <a:t> </a:t>
            </a:r>
            <a:r>
              <a:rPr lang="en-US" altLang="en-US"/>
              <a:t>] </a:t>
            </a:r>
          </a:p>
          <a:p>
            <a:pPr eaLnBrk="0" hangingPunct="0">
              <a:spcBef>
                <a:spcPts val="400"/>
              </a:spcBef>
            </a:pPr>
            <a:r>
              <a:rPr lang="en-US" altLang="en-US"/>
              <a:t>	= 1.25</a:t>
            </a:r>
            <a:r>
              <a:rPr lang="en-US" altLang="en-US" i="1"/>
              <a:t>c</a:t>
            </a:r>
            <a:r>
              <a:rPr lang="en-US" altLang="en-US"/>
              <a:t> </a:t>
            </a:r>
            <a:r>
              <a:rPr lang="en-US" altLang="en-US" i="1"/>
              <a:t>/ </a:t>
            </a:r>
            <a:r>
              <a:rPr lang="en-US" altLang="en-US"/>
              <a:t>[1 + 0.375]  = 0.91</a:t>
            </a:r>
            <a:r>
              <a:rPr lang="en-US" altLang="en-US" i="1"/>
              <a:t>c</a:t>
            </a:r>
            <a:r>
              <a:rPr lang="en-US" altLang="en-US"/>
              <a:t>.</a:t>
            </a:r>
          </a:p>
          <a:p>
            <a:pPr eaLnBrk="0" hangingPunct="0">
              <a:spcBef>
                <a:spcPts val="400"/>
              </a:spcBef>
            </a:pPr>
            <a:r>
              <a:rPr lang="en-US" altLang="en-US">
                <a:solidFill>
                  <a:srgbClr val="008080"/>
                </a:solidFill>
                <a:cs typeface="Times New Roman" pitchFamily="18" charset="0"/>
                <a:sym typeface="Symbol" pitchFamily="18" charset="2"/>
              </a:rPr>
              <a:t></a:t>
            </a:r>
            <a:r>
              <a:rPr lang="en-US" altLang="en-US">
                <a:solidFill>
                  <a:srgbClr val="008080"/>
                </a:solidFill>
              </a:rPr>
              <a:t>Note that the Galilean sum is 1.25</a:t>
            </a:r>
            <a:r>
              <a:rPr lang="en-US" altLang="en-US" i="1">
                <a:solidFill>
                  <a:srgbClr val="008080"/>
                </a:solidFill>
              </a:rPr>
              <a:t>c</a:t>
            </a:r>
            <a:r>
              <a:rPr lang="en-US" altLang="en-US">
                <a:solidFill>
                  <a:srgbClr val="008080"/>
                </a:solidFill>
              </a:rPr>
              <a:t>: Not possible!</a:t>
            </a:r>
            <a:endParaRPr lang="en-US" altLang="en-US" baseline="-25000">
              <a:sym typeface="Symbol" pitchFamily="18" charset="2"/>
            </a:endParaRPr>
          </a:p>
        </p:txBody>
      </p:sp>
      <p:sp>
        <p:nvSpPr>
          <p:cNvPr id="56323" name="Rectangle 2"/>
          <p:cNvSpPr>
            <a:spLocks noChangeArrowheads="1"/>
          </p:cNvSpPr>
          <p:nvPr/>
        </p:nvSpPr>
        <p:spPr bwMode="auto">
          <a:xfrm>
            <a:off x="685800" y="1338263"/>
            <a:ext cx="7772400" cy="476250"/>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Velocity addition</a:t>
            </a:r>
            <a:endParaRPr lang="en-US" altLang="en-US" i="1">
              <a:solidFill>
                <a:srgbClr val="333399"/>
              </a:solidFill>
              <a:cs typeface="Times New Roman" pitchFamily="18" charset="0"/>
            </a:endParaRPr>
          </a:p>
          <a:p>
            <a:pPr>
              <a:spcBef>
                <a:spcPts val="25"/>
              </a:spcBef>
            </a:pPr>
            <a:endParaRPr lang="en-US" altLang="en-US">
              <a:solidFill>
                <a:srgbClr val="000000"/>
              </a:solidFill>
              <a:cs typeface="Times New Roman" pitchFamily="18" charset="0"/>
              <a:sym typeface="Symbol" pitchFamily="18" charset="2"/>
            </a:endParaRPr>
          </a:p>
        </p:txBody>
      </p:sp>
      <p:sp>
        <p:nvSpPr>
          <p:cNvPr id="56324"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pic>
        <p:nvPicPr>
          <p:cNvPr id="44" name="Picture 4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264150" y="1905000"/>
            <a:ext cx="809625" cy="600075"/>
          </a:xfrm>
          <a:prstGeom prst="rect">
            <a:avLst/>
          </a:prstGeom>
          <a:ln>
            <a:noFill/>
          </a:ln>
          <a:effectLst>
            <a:outerShdw blurRad="292100" dist="139700" dir="2700000" algn="tl" rotWithShape="0">
              <a:srgbClr val="333333">
                <a:alpha val="65000"/>
              </a:srgbClr>
            </a:outerShdw>
          </a:effectLst>
        </p:spPr>
      </p:pic>
      <p:pic>
        <p:nvPicPr>
          <p:cNvPr id="120836"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233738" y="1770063"/>
            <a:ext cx="2085975" cy="1181100"/>
          </a:xfrm>
          <a:prstGeom prst="rect">
            <a:avLst/>
          </a:prstGeom>
          <a:ln>
            <a:noFill/>
          </a:ln>
          <a:effectLst>
            <a:outerShdw blurRad="292100" dist="139700" dir="2700000" algn="tl" rotWithShape="0">
              <a:srgbClr val="333333">
                <a:alpha val="65000"/>
              </a:srgbClr>
            </a:outerShdw>
          </a:effectLst>
        </p:spPr>
      </p:pic>
      <p:pic>
        <p:nvPicPr>
          <p:cNvPr id="120837"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066800" y="1770063"/>
            <a:ext cx="2085975" cy="11811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
                                            <p:txEl>
                                              <p:pRg st="2" end="2"/>
                                            </p:txEl>
                                          </p:spTgt>
                                        </p:tgtEl>
                                        <p:attrNameLst>
                                          <p:attrName>style.visibility</p:attrName>
                                        </p:attrNameLst>
                                      </p:cBhvr>
                                      <p:to>
                                        <p:strVal val="visible"/>
                                      </p:to>
                                    </p:set>
                                    <p:anim calcmode="lin" valueType="num">
                                      <p:cBhvr additive="base">
                                        <p:cTn id="7"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20837"/>
                                        </p:tgtEl>
                                        <p:attrNameLst>
                                          <p:attrName>style.visibility</p:attrName>
                                        </p:attrNameLst>
                                      </p:cBhvr>
                                      <p:to>
                                        <p:strVal val="visible"/>
                                      </p:to>
                                    </p:set>
                                    <p:animEffect transition="in" filter="fade">
                                      <p:cBhvr>
                                        <p:cTn id="11" dur="2000"/>
                                        <p:tgtEl>
                                          <p:spTgt spid="120837"/>
                                        </p:tgtEl>
                                      </p:cBhvr>
                                    </p:animEffect>
                                  </p:childTnLst>
                                </p:cTn>
                              </p:par>
                              <p:par>
                                <p:cTn id="12" presetID="10" presetClass="entr" presetSubtype="0" fill="hold" nodeType="withEffect">
                                  <p:stCondLst>
                                    <p:cond delay="0"/>
                                  </p:stCondLst>
                                  <p:childTnLst>
                                    <p:set>
                                      <p:cBhvr>
                                        <p:cTn id="13" dur="1" fill="hold">
                                          <p:stCondLst>
                                            <p:cond delay="0"/>
                                          </p:stCondLst>
                                        </p:cTn>
                                        <p:tgtEl>
                                          <p:spTgt spid="120836"/>
                                        </p:tgtEl>
                                        <p:attrNameLst>
                                          <p:attrName>style.visibility</p:attrName>
                                        </p:attrNameLst>
                                      </p:cBhvr>
                                      <p:to>
                                        <p:strVal val="visible"/>
                                      </p:to>
                                    </p:set>
                                    <p:animEffect transition="in" filter="fade">
                                      <p:cBhvr>
                                        <p:cTn id="14" dur="2000"/>
                                        <p:tgtEl>
                                          <p:spTgt spid="120836"/>
                                        </p:tgtEl>
                                      </p:cBhvr>
                                    </p:animEffect>
                                  </p:childTnLst>
                                </p:cTn>
                              </p:par>
                              <p:par>
                                <p:cTn id="15" presetID="10"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20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63" presetClass="path" presetSubtype="0" repeatCount="indefinite" fill="hold" nodeType="clickEffect">
                                  <p:stCondLst>
                                    <p:cond delay="0"/>
                                  </p:stCondLst>
                                  <p:childTnLst>
                                    <p:animMotion origin="layout" path="M 0 0  L 0.25 0  E" pathEditMode="relative" ptsTypes="">
                                      <p:cBhvr>
                                        <p:cTn id="21" dur="5000" fill="hold"/>
                                        <p:tgtEl>
                                          <p:spTgt spid="120836"/>
                                        </p:tgtEl>
                                        <p:attrNameLst>
                                          <p:attrName>ppt_x</p:attrName>
                                          <p:attrName>ppt_y</p:attrName>
                                        </p:attrNameLst>
                                      </p:cBhvr>
                                    </p:animMotion>
                                  </p:childTnLst>
                                  <p:subTnLst>
                                    <p:audio>
                                      <p:cMediaNode>
                                        <p:cTn display="0" masterRel="sameClick">
                                          <p:stCondLst>
                                            <p:cond evt="begin" delay="0">
                                              <p:tn val="20"/>
                                            </p:cond>
                                          </p:stCondLst>
                                          <p:endCondLst>
                                            <p:cond evt="onStopAudio" delay="0">
                                              <p:tgtEl>
                                                <p:sldTgt/>
                                              </p:tgtEl>
                                            </p:cond>
                                          </p:endCondLst>
                                        </p:cTn>
                                        <p:tgtEl>
                                          <p:sndTgt r:embed="rId5" name="rocket.wav"/>
                                        </p:tgtEl>
                                      </p:cMediaNode>
                                    </p:audio>
                                  </p:subTnLst>
                                </p:cTn>
                              </p:par>
                              <p:par>
                                <p:cTn id="22" presetID="63" presetClass="path" presetSubtype="0" repeatCount="indefinite" fill="hold" nodeType="withEffect">
                                  <p:stCondLst>
                                    <p:cond delay="0"/>
                                  </p:stCondLst>
                                  <p:childTnLst>
                                    <p:animMotion origin="layout" path="M 4.72222E-6 -3.12673E-6 L 0.39913 -3.12673E-6 " pathEditMode="relative" rAng="0" ptsTypes="AA">
                                      <p:cBhvr>
                                        <p:cTn id="23" dur="5000" fill="hold"/>
                                        <p:tgtEl>
                                          <p:spTgt spid="44"/>
                                        </p:tgtEl>
                                        <p:attrNameLst>
                                          <p:attrName>ppt_x</p:attrName>
                                          <p:attrName>ppt_y</p:attrName>
                                        </p:attrNameLst>
                                      </p:cBhvr>
                                      <p:rCtr x="199" y="0"/>
                                    </p:animMotion>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9">
                                            <p:txEl>
                                              <p:pRg st="3" end="3"/>
                                            </p:txEl>
                                          </p:spTgt>
                                        </p:tgtEl>
                                        <p:attrNameLst>
                                          <p:attrName>style.visibility</p:attrName>
                                        </p:attrNameLst>
                                      </p:cBhvr>
                                      <p:to>
                                        <p:strVal val="visible"/>
                                      </p:to>
                                    </p:set>
                                    <p:anim calcmode="lin" valueType="num">
                                      <p:cBhvr additive="base">
                                        <p:cTn id="28" dur="500" fill="hold"/>
                                        <p:tgtEl>
                                          <p:spTgt spid="29">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29">
                                            <p:txEl>
                                              <p:pRg st="4" end="4"/>
                                            </p:txEl>
                                          </p:spTgt>
                                        </p:tgtEl>
                                        <p:attrNameLst>
                                          <p:attrName>style.visibility</p:attrName>
                                        </p:attrNameLst>
                                      </p:cBhvr>
                                      <p:to>
                                        <p:strVal val="visible"/>
                                      </p:to>
                                    </p:set>
                                    <p:anim calcmode="lin" valueType="num">
                                      <p:cBhvr additive="base">
                                        <p:cTn id="34" dur="500" fill="hold"/>
                                        <p:tgtEl>
                                          <p:spTgt spid="29">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29">
                                            <p:txEl>
                                              <p:pRg st="5" end="5"/>
                                            </p:txEl>
                                          </p:spTgt>
                                        </p:tgtEl>
                                        <p:attrNameLst>
                                          <p:attrName>style.visibility</p:attrName>
                                        </p:attrNameLst>
                                      </p:cBhvr>
                                      <p:to>
                                        <p:strVal val="visible"/>
                                      </p:to>
                                    </p:set>
                                    <p:anim calcmode="lin" valueType="num">
                                      <p:cBhvr additive="base">
                                        <p:cTn id="40" dur="500" fill="hold"/>
                                        <p:tgtEl>
                                          <p:spTgt spid="29">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29">
                                            <p:txEl>
                                              <p:pRg st="6" end="6"/>
                                            </p:txEl>
                                          </p:spTgt>
                                        </p:tgtEl>
                                        <p:attrNameLst>
                                          <p:attrName>style.visibility</p:attrName>
                                        </p:attrNameLst>
                                      </p:cBhvr>
                                      <p:to>
                                        <p:strVal val="visible"/>
                                      </p:to>
                                    </p:set>
                                    <p:anim calcmode="lin" valueType="num">
                                      <p:cBhvr additive="base">
                                        <p:cTn id="46" dur="500" fill="hold"/>
                                        <p:tgtEl>
                                          <p:spTgt spid="29">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9">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29">
                                            <p:txEl>
                                              <p:pRg st="7" end="7"/>
                                            </p:txEl>
                                          </p:spTgt>
                                        </p:tgtEl>
                                        <p:attrNameLst>
                                          <p:attrName>style.visibility</p:attrName>
                                        </p:attrNameLst>
                                      </p:cBhvr>
                                      <p:to>
                                        <p:strVal val="visible"/>
                                      </p:to>
                                    </p:set>
                                    <p:anim calcmode="lin" valueType="num">
                                      <p:cBhvr additive="base">
                                        <p:cTn id="52" dur="500" fill="hold"/>
                                        <p:tgtEl>
                                          <p:spTgt spid="29">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9">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29">
                                            <p:txEl>
                                              <p:pRg st="8" end="8"/>
                                            </p:txEl>
                                          </p:spTgt>
                                        </p:tgtEl>
                                        <p:attrNameLst>
                                          <p:attrName>style.visibility</p:attrName>
                                        </p:attrNameLst>
                                      </p:cBhvr>
                                      <p:to>
                                        <p:strVal val="visible"/>
                                      </p:to>
                                    </p:set>
                                    <p:anim calcmode="lin" valueType="num">
                                      <p:cBhvr additive="base">
                                        <p:cTn id="58" dur="500" fill="hold"/>
                                        <p:tgtEl>
                                          <p:spTgt spid="29">
                                            <p:txEl>
                                              <p:pRg st="8" end="8"/>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9">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14"/>
          <p:cNvSpPr>
            <a:spLocks noChangeArrowheads="1"/>
          </p:cNvSpPr>
          <p:nvPr/>
        </p:nvSpPr>
        <p:spPr bwMode="auto">
          <a:xfrm>
            <a:off x="674688" y="1785938"/>
            <a:ext cx="7772400" cy="5072062"/>
          </a:xfrm>
          <a:prstGeom prst="rect">
            <a:avLst/>
          </a:prstGeom>
          <a:solidFill>
            <a:srgbClr val="FFFFCC"/>
          </a:solidFill>
          <a:ln w="9525">
            <a:noFill/>
            <a:miter lim="800000"/>
            <a:headEnd/>
            <a:tailEnd/>
          </a:ln>
        </p:spPr>
        <p:txBody>
          <a:bodyPr/>
          <a:lstStyle/>
          <a:p>
            <a:pPr eaLnBrk="0" hangingPunct="0">
              <a:spcBef>
                <a:spcPct val="20000"/>
              </a:spcBef>
            </a:pPr>
            <a:endParaRPr lang="en-US" altLang="en-US">
              <a:sym typeface="Symbol" pitchFamily="18" charset="2"/>
            </a:endParaRPr>
          </a:p>
          <a:p>
            <a:pPr eaLnBrk="0" hangingPunct="0">
              <a:spcBef>
                <a:spcPct val="20000"/>
              </a:spcBef>
            </a:pPr>
            <a:endParaRPr lang="en-US" altLang="en-US">
              <a:sym typeface="Symbol" pitchFamily="18" charset="2"/>
            </a:endParaRPr>
          </a:p>
          <a:p>
            <a:pPr eaLnBrk="0" hangingPunct="0">
              <a:spcBef>
                <a:spcPts val="1800"/>
              </a:spcBef>
            </a:pPr>
            <a:r>
              <a:rPr lang="en-US" altLang="en-US">
                <a:sym typeface="Symbol" pitchFamily="18" charset="2"/>
              </a:rPr>
              <a:t>EXAMPLE: </a:t>
            </a:r>
            <a:r>
              <a:rPr lang="en-US" altLang="en-US">
                <a:solidFill>
                  <a:srgbClr val="000000"/>
                </a:solidFill>
                <a:cs typeface="Times New Roman" pitchFamily="18" charset="0"/>
              </a:rPr>
              <a:t>The relative velocity between S’ and S is 0.75</a:t>
            </a:r>
            <a:r>
              <a:rPr lang="en-US" altLang="en-US" i="1">
                <a:solidFill>
                  <a:srgbClr val="000000"/>
                </a:solidFill>
                <a:cs typeface="Times New Roman" pitchFamily="18" charset="0"/>
              </a:rPr>
              <a:t>c</a:t>
            </a:r>
            <a:r>
              <a:rPr lang="en-US" altLang="en-US">
                <a:solidFill>
                  <a:srgbClr val="000000"/>
                </a:solidFill>
                <a:cs typeface="Times New Roman" pitchFamily="18" charset="0"/>
              </a:rPr>
              <a:t>. A photon is launched from S’ with a speed of </a:t>
            </a:r>
            <a:r>
              <a:rPr lang="en-US" altLang="en-US" i="1">
                <a:solidFill>
                  <a:srgbClr val="000000"/>
                </a:solidFill>
                <a:cs typeface="Times New Roman" pitchFamily="18" charset="0"/>
              </a:rPr>
              <a:t>c</a:t>
            </a:r>
            <a:r>
              <a:rPr lang="en-US" altLang="en-US">
                <a:solidFill>
                  <a:srgbClr val="000000"/>
                </a:solidFill>
                <a:cs typeface="Times New Roman" pitchFamily="18" charset="0"/>
              </a:rPr>
              <a:t> relative to S’. Find the speed of the photon relative to S.</a:t>
            </a:r>
          </a:p>
          <a:p>
            <a:pPr eaLnBrk="0" hangingPunct="0">
              <a:spcBef>
                <a:spcPts val="400"/>
              </a:spcBef>
            </a:pPr>
            <a:r>
              <a:rPr lang="en-US" altLang="en-US">
                <a:solidFill>
                  <a:srgbClr val="000000"/>
                </a:solidFill>
                <a:cs typeface="Times New Roman" pitchFamily="18" charset="0"/>
              </a:rPr>
              <a:t>SOLUTION: Use </a:t>
            </a:r>
            <a:r>
              <a:rPr lang="en-US" altLang="en-US" i="1"/>
              <a:t>u</a:t>
            </a:r>
            <a:r>
              <a:rPr lang="en-US" altLang="en-US"/>
              <a:t> = (</a:t>
            </a:r>
            <a:r>
              <a:rPr lang="en-US" altLang="en-US" i="1"/>
              <a:t>u’ + v</a:t>
            </a:r>
            <a:r>
              <a:rPr lang="en-US" altLang="en-US"/>
              <a:t>)</a:t>
            </a:r>
            <a:r>
              <a:rPr lang="en-US" altLang="en-US" i="1"/>
              <a:t> / </a:t>
            </a:r>
            <a:r>
              <a:rPr lang="en-US" altLang="en-US"/>
              <a:t>[1 + </a:t>
            </a:r>
            <a:r>
              <a:rPr lang="en-US" altLang="en-US" i="1"/>
              <a:t>u’v / c</a:t>
            </a:r>
            <a:r>
              <a:rPr lang="en-US" altLang="en-US" baseline="30000"/>
              <a:t>2</a:t>
            </a:r>
            <a:r>
              <a:rPr lang="en-US" altLang="en-US" baseline="-25000"/>
              <a:t> </a:t>
            </a:r>
            <a:r>
              <a:rPr lang="en-US" altLang="en-US"/>
              <a:t>]</a:t>
            </a:r>
          </a:p>
          <a:p>
            <a:pPr eaLnBrk="0" hangingPunct="0">
              <a:spcBef>
                <a:spcPts val="400"/>
              </a:spcBef>
            </a:pPr>
            <a:r>
              <a:rPr lang="en-US" altLang="en-US">
                <a:solidFill>
                  <a:srgbClr val="000000"/>
                </a:solidFill>
                <a:cs typeface="Times New Roman" pitchFamily="18" charset="0"/>
                <a:sym typeface="Symbol" pitchFamily="18" charset="2"/>
              </a:rPr>
              <a:t></a:t>
            </a:r>
            <a:r>
              <a:rPr lang="en-US" altLang="en-US"/>
              <a:t>Note that </a:t>
            </a:r>
            <a:r>
              <a:rPr lang="en-US" altLang="en-US" i="1"/>
              <a:t>u’</a:t>
            </a:r>
            <a:r>
              <a:rPr lang="en-US" altLang="en-US"/>
              <a:t> = 1.00</a:t>
            </a:r>
            <a:r>
              <a:rPr lang="en-US" altLang="en-US" i="1"/>
              <a:t>c</a:t>
            </a:r>
            <a:r>
              <a:rPr lang="en-US" altLang="en-US"/>
              <a:t> and </a:t>
            </a:r>
            <a:r>
              <a:rPr lang="en-US" altLang="en-US" i="1"/>
              <a:t>v</a:t>
            </a:r>
            <a:r>
              <a:rPr lang="en-US" altLang="en-US"/>
              <a:t> = 0.75</a:t>
            </a:r>
            <a:r>
              <a:rPr lang="en-US" altLang="en-US" i="1"/>
              <a:t>c</a:t>
            </a:r>
            <a:r>
              <a:rPr lang="en-US" altLang="en-US"/>
              <a:t>.</a:t>
            </a:r>
          </a:p>
          <a:p>
            <a:pPr eaLnBrk="0" hangingPunct="0">
              <a:spcBef>
                <a:spcPts val="400"/>
              </a:spcBef>
            </a:pPr>
            <a:r>
              <a:rPr lang="en-US" altLang="en-US" i="1"/>
              <a:t>       u</a:t>
            </a:r>
            <a:r>
              <a:rPr lang="en-US" altLang="en-US"/>
              <a:t> 	= (</a:t>
            </a:r>
            <a:r>
              <a:rPr lang="en-US" altLang="en-US" i="1"/>
              <a:t>u’ + v</a:t>
            </a:r>
            <a:r>
              <a:rPr lang="en-US" altLang="en-US"/>
              <a:t>)</a:t>
            </a:r>
            <a:r>
              <a:rPr lang="en-US" altLang="en-US" i="1"/>
              <a:t> / </a:t>
            </a:r>
            <a:r>
              <a:rPr lang="en-US" altLang="en-US"/>
              <a:t>[1 + </a:t>
            </a:r>
            <a:r>
              <a:rPr lang="en-US" altLang="en-US" i="1"/>
              <a:t>u’v / c</a:t>
            </a:r>
            <a:r>
              <a:rPr lang="en-US" altLang="en-US" baseline="30000"/>
              <a:t>2</a:t>
            </a:r>
            <a:r>
              <a:rPr lang="en-US" altLang="en-US" baseline="-25000"/>
              <a:t> </a:t>
            </a:r>
            <a:r>
              <a:rPr lang="en-US" altLang="en-US"/>
              <a:t>] </a:t>
            </a:r>
          </a:p>
          <a:p>
            <a:pPr eaLnBrk="0" hangingPunct="0">
              <a:spcBef>
                <a:spcPts val="400"/>
              </a:spcBef>
            </a:pPr>
            <a:r>
              <a:rPr lang="en-US" altLang="en-US"/>
              <a:t>	= (1.00</a:t>
            </a:r>
            <a:r>
              <a:rPr lang="en-US" altLang="en-US" i="1"/>
              <a:t>c </a:t>
            </a:r>
            <a:r>
              <a:rPr lang="en-US" altLang="en-US"/>
              <a:t>+ 0.75</a:t>
            </a:r>
            <a:r>
              <a:rPr lang="en-US" altLang="en-US" i="1"/>
              <a:t>c</a:t>
            </a:r>
            <a:r>
              <a:rPr lang="en-US" altLang="en-US"/>
              <a:t>) </a:t>
            </a:r>
            <a:r>
              <a:rPr lang="en-US" altLang="en-US" i="1"/>
              <a:t>/ </a:t>
            </a:r>
            <a:r>
              <a:rPr lang="en-US" altLang="en-US"/>
              <a:t>[1 + 1.00</a:t>
            </a:r>
            <a:r>
              <a:rPr lang="en-US" altLang="en-US" i="1"/>
              <a:t>c</a:t>
            </a:r>
            <a:r>
              <a:rPr lang="en-US" altLang="en-US">
                <a:sym typeface="Symbol" pitchFamily="18" charset="2"/>
              </a:rPr>
              <a:t></a:t>
            </a:r>
            <a:r>
              <a:rPr lang="en-US" altLang="en-US"/>
              <a:t>0.75</a:t>
            </a:r>
            <a:r>
              <a:rPr lang="en-US" altLang="en-US" i="1"/>
              <a:t>c / c</a:t>
            </a:r>
            <a:r>
              <a:rPr lang="en-US" altLang="en-US" baseline="30000"/>
              <a:t>2</a:t>
            </a:r>
            <a:r>
              <a:rPr lang="en-US" altLang="en-US" baseline="-25000"/>
              <a:t> </a:t>
            </a:r>
            <a:r>
              <a:rPr lang="en-US" altLang="en-US"/>
              <a:t>] </a:t>
            </a:r>
          </a:p>
          <a:p>
            <a:pPr eaLnBrk="0" hangingPunct="0">
              <a:spcBef>
                <a:spcPts val="400"/>
              </a:spcBef>
            </a:pPr>
            <a:r>
              <a:rPr lang="en-US" altLang="en-US"/>
              <a:t>	= 1.75</a:t>
            </a:r>
            <a:r>
              <a:rPr lang="en-US" altLang="en-US" i="1"/>
              <a:t>c</a:t>
            </a:r>
            <a:r>
              <a:rPr lang="en-US" altLang="en-US"/>
              <a:t> </a:t>
            </a:r>
            <a:r>
              <a:rPr lang="en-US" altLang="en-US" i="1"/>
              <a:t>/ </a:t>
            </a:r>
            <a:r>
              <a:rPr lang="en-US" altLang="en-US"/>
              <a:t>[1 + 0.75]  = </a:t>
            </a:r>
            <a:r>
              <a:rPr lang="en-US" altLang="en-US" i="1"/>
              <a:t>c</a:t>
            </a:r>
            <a:r>
              <a:rPr lang="en-US" altLang="en-US"/>
              <a:t>.</a:t>
            </a:r>
          </a:p>
          <a:p>
            <a:pPr eaLnBrk="0" hangingPunct="0">
              <a:spcBef>
                <a:spcPts val="400"/>
              </a:spcBef>
            </a:pPr>
            <a:r>
              <a:rPr lang="en-US" altLang="en-US">
                <a:solidFill>
                  <a:srgbClr val="008080"/>
                </a:solidFill>
                <a:cs typeface="Times New Roman" pitchFamily="18" charset="0"/>
                <a:sym typeface="Symbol" pitchFamily="18" charset="2"/>
              </a:rPr>
              <a:t></a:t>
            </a:r>
            <a:r>
              <a:rPr lang="en-US" altLang="en-US">
                <a:solidFill>
                  <a:srgbClr val="008080"/>
                </a:solidFill>
              </a:rPr>
              <a:t>Note that the light travels at exactly </a:t>
            </a:r>
            <a:r>
              <a:rPr lang="en-US" altLang="en-US" i="1">
                <a:solidFill>
                  <a:srgbClr val="008080"/>
                </a:solidFill>
              </a:rPr>
              <a:t>c</a:t>
            </a:r>
            <a:r>
              <a:rPr lang="en-US" altLang="en-US">
                <a:solidFill>
                  <a:srgbClr val="008080"/>
                </a:solidFill>
              </a:rPr>
              <a:t> in BOTH reference frames, in accordance with the 2</a:t>
            </a:r>
            <a:r>
              <a:rPr lang="en-US" altLang="en-US" baseline="30000">
                <a:solidFill>
                  <a:srgbClr val="008080"/>
                </a:solidFill>
              </a:rPr>
              <a:t>nd </a:t>
            </a:r>
            <a:r>
              <a:rPr lang="en-US" altLang="en-US">
                <a:solidFill>
                  <a:srgbClr val="008080"/>
                </a:solidFill>
              </a:rPr>
              <a:t>postulate.</a:t>
            </a:r>
            <a:endParaRPr lang="en-US" altLang="en-US">
              <a:solidFill>
                <a:srgbClr val="000000"/>
              </a:solidFill>
              <a:cs typeface="Times New Roman" pitchFamily="18" charset="0"/>
            </a:endParaRPr>
          </a:p>
        </p:txBody>
      </p:sp>
      <p:sp>
        <p:nvSpPr>
          <p:cNvPr id="57347" name="Rectangle 2"/>
          <p:cNvSpPr>
            <a:spLocks noChangeArrowheads="1"/>
          </p:cNvSpPr>
          <p:nvPr/>
        </p:nvSpPr>
        <p:spPr bwMode="auto">
          <a:xfrm>
            <a:off x="685800" y="1338263"/>
            <a:ext cx="7772400" cy="476250"/>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Velocity addition</a:t>
            </a:r>
            <a:endParaRPr lang="en-US" altLang="en-US" i="1">
              <a:solidFill>
                <a:srgbClr val="333399"/>
              </a:solidFill>
              <a:cs typeface="Times New Roman" pitchFamily="18" charset="0"/>
            </a:endParaRPr>
          </a:p>
          <a:p>
            <a:pPr>
              <a:spcBef>
                <a:spcPts val="25"/>
              </a:spcBef>
            </a:pPr>
            <a:endParaRPr lang="en-US" altLang="en-US">
              <a:solidFill>
                <a:srgbClr val="000000"/>
              </a:solidFill>
              <a:cs typeface="Times New Roman" pitchFamily="18" charset="0"/>
              <a:sym typeface="Symbol" pitchFamily="18" charset="2"/>
            </a:endParaRPr>
          </a:p>
        </p:txBody>
      </p:sp>
      <p:sp>
        <p:nvSpPr>
          <p:cNvPr id="57348"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pic>
        <p:nvPicPr>
          <p:cNvPr id="44" name="Picture 4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264150" y="1905000"/>
            <a:ext cx="809625" cy="600075"/>
          </a:xfrm>
          <a:prstGeom prst="rect">
            <a:avLst/>
          </a:prstGeom>
          <a:ln>
            <a:noFill/>
          </a:ln>
          <a:effectLst>
            <a:outerShdw blurRad="292100" dist="139700" dir="2700000" algn="tl" rotWithShape="0">
              <a:srgbClr val="333333">
                <a:alpha val="65000"/>
              </a:srgbClr>
            </a:outerShdw>
          </a:effectLst>
        </p:spPr>
      </p:pic>
      <p:pic>
        <p:nvPicPr>
          <p:cNvPr id="120836"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233738" y="1770063"/>
            <a:ext cx="2085975" cy="1181100"/>
          </a:xfrm>
          <a:prstGeom prst="rect">
            <a:avLst/>
          </a:prstGeom>
          <a:ln>
            <a:noFill/>
          </a:ln>
          <a:effectLst>
            <a:outerShdw blurRad="292100" dist="139700" dir="2700000" algn="tl" rotWithShape="0">
              <a:srgbClr val="333333">
                <a:alpha val="65000"/>
              </a:srgbClr>
            </a:outerShdw>
          </a:effectLst>
        </p:spPr>
      </p:pic>
      <p:pic>
        <p:nvPicPr>
          <p:cNvPr id="120837"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066800" y="1770063"/>
            <a:ext cx="2085975" cy="11811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
                                            <p:txEl>
                                              <p:pRg st="2" end="2"/>
                                            </p:txEl>
                                          </p:spTgt>
                                        </p:tgtEl>
                                        <p:attrNameLst>
                                          <p:attrName>style.visibility</p:attrName>
                                        </p:attrNameLst>
                                      </p:cBhvr>
                                      <p:to>
                                        <p:strVal val="visible"/>
                                      </p:to>
                                    </p:set>
                                    <p:anim calcmode="lin" valueType="num">
                                      <p:cBhvr additive="base">
                                        <p:cTn id="7"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20837"/>
                                        </p:tgtEl>
                                        <p:attrNameLst>
                                          <p:attrName>style.visibility</p:attrName>
                                        </p:attrNameLst>
                                      </p:cBhvr>
                                      <p:to>
                                        <p:strVal val="visible"/>
                                      </p:to>
                                    </p:set>
                                    <p:animEffect transition="in" filter="fade">
                                      <p:cBhvr>
                                        <p:cTn id="11" dur="2000"/>
                                        <p:tgtEl>
                                          <p:spTgt spid="120837"/>
                                        </p:tgtEl>
                                      </p:cBhvr>
                                    </p:animEffect>
                                  </p:childTnLst>
                                </p:cTn>
                              </p:par>
                              <p:par>
                                <p:cTn id="12" presetID="10" presetClass="entr" presetSubtype="0" fill="hold" nodeType="withEffect">
                                  <p:stCondLst>
                                    <p:cond delay="0"/>
                                  </p:stCondLst>
                                  <p:childTnLst>
                                    <p:set>
                                      <p:cBhvr>
                                        <p:cTn id="13" dur="1" fill="hold">
                                          <p:stCondLst>
                                            <p:cond delay="0"/>
                                          </p:stCondLst>
                                        </p:cTn>
                                        <p:tgtEl>
                                          <p:spTgt spid="120836"/>
                                        </p:tgtEl>
                                        <p:attrNameLst>
                                          <p:attrName>style.visibility</p:attrName>
                                        </p:attrNameLst>
                                      </p:cBhvr>
                                      <p:to>
                                        <p:strVal val="visible"/>
                                      </p:to>
                                    </p:set>
                                    <p:animEffect transition="in" filter="fade">
                                      <p:cBhvr>
                                        <p:cTn id="14" dur="2000"/>
                                        <p:tgtEl>
                                          <p:spTgt spid="120836"/>
                                        </p:tgtEl>
                                      </p:cBhvr>
                                    </p:animEffect>
                                  </p:childTnLst>
                                </p:cTn>
                              </p:par>
                              <p:par>
                                <p:cTn id="15" presetID="10"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20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63" presetClass="path" presetSubtype="0" repeatCount="indefinite" fill="hold" nodeType="clickEffect">
                                  <p:stCondLst>
                                    <p:cond delay="0"/>
                                  </p:stCondLst>
                                  <p:childTnLst>
                                    <p:animMotion origin="layout" path="M 0 0  L 0.25 0  E" pathEditMode="relative" ptsTypes="">
                                      <p:cBhvr>
                                        <p:cTn id="21" dur="5000" fill="hold"/>
                                        <p:tgtEl>
                                          <p:spTgt spid="120836"/>
                                        </p:tgtEl>
                                        <p:attrNameLst>
                                          <p:attrName>ppt_x</p:attrName>
                                          <p:attrName>ppt_y</p:attrName>
                                        </p:attrNameLst>
                                      </p:cBhvr>
                                    </p:animMotion>
                                  </p:childTnLst>
                                  <p:subTnLst>
                                    <p:audio>
                                      <p:cMediaNode>
                                        <p:cTn display="0" masterRel="sameClick">
                                          <p:stCondLst>
                                            <p:cond evt="begin" delay="0">
                                              <p:tn val="20"/>
                                            </p:cond>
                                          </p:stCondLst>
                                          <p:endCondLst>
                                            <p:cond evt="onStopAudio" delay="0">
                                              <p:tgtEl>
                                                <p:sldTgt/>
                                              </p:tgtEl>
                                            </p:cond>
                                          </p:endCondLst>
                                        </p:cTn>
                                        <p:tgtEl>
                                          <p:sndTgt r:embed="rId5" name="rocket.wav"/>
                                        </p:tgtEl>
                                      </p:cMediaNode>
                                    </p:audio>
                                  </p:subTnLst>
                                </p:cTn>
                              </p:par>
                              <p:par>
                                <p:cTn id="22" presetID="63" presetClass="path" presetSubtype="0" repeatCount="indefinite" fill="hold" nodeType="withEffect">
                                  <p:stCondLst>
                                    <p:cond delay="0"/>
                                  </p:stCondLst>
                                  <p:childTnLst>
                                    <p:animMotion origin="layout" path="M 4.72222E-6 -3.12673E-6 L 0.39913 -3.12673E-6 " pathEditMode="relative" rAng="0" ptsTypes="AA">
                                      <p:cBhvr>
                                        <p:cTn id="23" dur="5000" fill="hold"/>
                                        <p:tgtEl>
                                          <p:spTgt spid="44"/>
                                        </p:tgtEl>
                                        <p:attrNameLst>
                                          <p:attrName>ppt_x</p:attrName>
                                          <p:attrName>ppt_y</p:attrName>
                                        </p:attrNameLst>
                                      </p:cBhvr>
                                      <p:rCtr x="199" y="0"/>
                                    </p:animMotion>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9">
                                            <p:txEl>
                                              <p:pRg st="3" end="3"/>
                                            </p:txEl>
                                          </p:spTgt>
                                        </p:tgtEl>
                                        <p:attrNameLst>
                                          <p:attrName>style.visibility</p:attrName>
                                        </p:attrNameLst>
                                      </p:cBhvr>
                                      <p:to>
                                        <p:strVal val="visible"/>
                                      </p:to>
                                    </p:set>
                                    <p:anim calcmode="lin" valueType="num">
                                      <p:cBhvr additive="base">
                                        <p:cTn id="28" dur="500" fill="hold"/>
                                        <p:tgtEl>
                                          <p:spTgt spid="29">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29">
                                            <p:txEl>
                                              <p:pRg st="4" end="4"/>
                                            </p:txEl>
                                          </p:spTgt>
                                        </p:tgtEl>
                                        <p:attrNameLst>
                                          <p:attrName>style.visibility</p:attrName>
                                        </p:attrNameLst>
                                      </p:cBhvr>
                                      <p:to>
                                        <p:strVal val="visible"/>
                                      </p:to>
                                    </p:set>
                                    <p:anim calcmode="lin" valueType="num">
                                      <p:cBhvr additive="base">
                                        <p:cTn id="34" dur="500" fill="hold"/>
                                        <p:tgtEl>
                                          <p:spTgt spid="29">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29">
                                            <p:txEl>
                                              <p:pRg st="5" end="5"/>
                                            </p:txEl>
                                          </p:spTgt>
                                        </p:tgtEl>
                                        <p:attrNameLst>
                                          <p:attrName>style.visibility</p:attrName>
                                        </p:attrNameLst>
                                      </p:cBhvr>
                                      <p:to>
                                        <p:strVal val="visible"/>
                                      </p:to>
                                    </p:set>
                                    <p:anim calcmode="lin" valueType="num">
                                      <p:cBhvr additive="base">
                                        <p:cTn id="40" dur="500" fill="hold"/>
                                        <p:tgtEl>
                                          <p:spTgt spid="29">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29">
                                            <p:txEl>
                                              <p:pRg st="6" end="6"/>
                                            </p:txEl>
                                          </p:spTgt>
                                        </p:tgtEl>
                                        <p:attrNameLst>
                                          <p:attrName>style.visibility</p:attrName>
                                        </p:attrNameLst>
                                      </p:cBhvr>
                                      <p:to>
                                        <p:strVal val="visible"/>
                                      </p:to>
                                    </p:set>
                                    <p:anim calcmode="lin" valueType="num">
                                      <p:cBhvr additive="base">
                                        <p:cTn id="46" dur="500" fill="hold"/>
                                        <p:tgtEl>
                                          <p:spTgt spid="29">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9">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29">
                                            <p:txEl>
                                              <p:pRg st="7" end="7"/>
                                            </p:txEl>
                                          </p:spTgt>
                                        </p:tgtEl>
                                        <p:attrNameLst>
                                          <p:attrName>style.visibility</p:attrName>
                                        </p:attrNameLst>
                                      </p:cBhvr>
                                      <p:to>
                                        <p:strVal val="visible"/>
                                      </p:to>
                                    </p:set>
                                    <p:anim calcmode="lin" valueType="num">
                                      <p:cBhvr additive="base">
                                        <p:cTn id="52" dur="500" fill="hold"/>
                                        <p:tgtEl>
                                          <p:spTgt spid="29">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9">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29">
                                            <p:txEl>
                                              <p:pRg st="8" end="8"/>
                                            </p:txEl>
                                          </p:spTgt>
                                        </p:tgtEl>
                                        <p:attrNameLst>
                                          <p:attrName>style.visibility</p:attrName>
                                        </p:attrNameLst>
                                      </p:cBhvr>
                                      <p:to>
                                        <p:strVal val="visible"/>
                                      </p:to>
                                    </p:set>
                                    <p:anim calcmode="lin" valueType="num">
                                      <p:cBhvr additive="base">
                                        <p:cTn id="58" dur="500" fill="hold"/>
                                        <p:tgtEl>
                                          <p:spTgt spid="29">
                                            <p:txEl>
                                              <p:pRg st="8" end="8"/>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9">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14"/>
          <p:cNvSpPr>
            <a:spLocks noChangeArrowheads="1"/>
          </p:cNvSpPr>
          <p:nvPr/>
        </p:nvSpPr>
        <p:spPr bwMode="auto">
          <a:xfrm>
            <a:off x="674688" y="1785938"/>
            <a:ext cx="7772400" cy="5072062"/>
          </a:xfrm>
          <a:prstGeom prst="rect">
            <a:avLst/>
          </a:prstGeom>
          <a:solidFill>
            <a:srgbClr val="FFFFCC"/>
          </a:solidFill>
          <a:ln w="9525">
            <a:noFill/>
            <a:miter lim="800000"/>
            <a:headEnd/>
            <a:tailEnd/>
          </a:ln>
        </p:spPr>
        <p:txBody>
          <a:bodyPr/>
          <a:lstStyle/>
          <a:p>
            <a:pPr eaLnBrk="0" hangingPunct="0">
              <a:spcBef>
                <a:spcPct val="20000"/>
              </a:spcBef>
            </a:pPr>
            <a:endParaRPr lang="en-US" altLang="en-US">
              <a:sym typeface="Symbol" pitchFamily="18" charset="2"/>
            </a:endParaRPr>
          </a:p>
          <a:p>
            <a:pPr eaLnBrk="0" hangingPunct="0">
              <a:spcBef>
                <a:spcPct val="20000"/>
              </a:spcBef>
            </a:pPr>
            <a:endParaRPr lang="en-US" altLang="en-US">
              <a:sym typeface="Symbol" pitchFamily="18" charset="2"/>
            </a:endParaRPr>
          </a:p>
          <a:p>
            <a:pPr eaLnBrk="0" hangingPunct="0">
              <a:spcBef>
                <a:spcPts val="1800"/>
              </a:spcBef>
            </a:pPr>
            <a:r>
              <a:rPr lang="en-US" altLang="en-US">
                <a:sym typeface="Symbol" pitchFamily="18" charset="2"/>
              </a:rPr>
              <a:t>EXAMPLE: </a:t>
            </a:r>
            <a:r>
              <a:rPr lang="en-US" altLang="en-US">
                <a:solidFill>
                  <a:srgbClr val="000000"/>
                </a:solidFill>
                <a:cs typeface="Times New Roman" pitchFamily="18" charset="0"/>
              </a:rPr>
              <a:t>The relative velocity between S’ and S is 0.75</a:t>
            </a:r>
            <a:r>
              <a:rPr lang="en-US" altLang="en-US" i="1">
                <a:solidFill>
                  <a:srgbClr val="000000"/>
                </a:solidFill>
                <a:cs typeface="Times New Roman" pitchFamily="18" charset="0"/>
              </a:rPr>
              <a:t>c</a:t>
            </a:r>
            <a:r>
              <a:rPr lang="en-US" altLang="en-US">
                <a:solidFill>
                  <a:srgbClr val="000000"/>
                </a:solidFill>
                <a:cs typeface="Times New Roman" pitchFamily="18" charset="0"/>
              </a:rPr>
              <a:t>. A satellite is launched from S’ with a speed of 0.50</a:t>
            </a:r>
            <a:r>
              <a:rPr lang="en-US" altLang="en-US" i="1">
                <a:solidFill>
                  <a:srgbClr val="000000"/>
                </a:solidFill>
                <a:cs typeface="Times New Roman" pitchFamily="18" charset="0"/>
              </a:rPr>
              <a:t>c</a:t>
            </a:r>
            <a:r>
              <a:rPr lang="en-US" altLang="en-US">
                <a:solidFill>
                  <a:srgbClr val="000000"/>
                </a:solidFill>
                <a:cs typeface="Times New Roman" pitchFamily="18" charset="0"/>
              </a:rPr>
              <a:t> relative to S. Find the speed of the satellite relative to S’.</a:t>
            </a:r>
          </a:p>
          <a:p>
            <a:pPr eaLnBrk="0" hangingPunct="0">
              <a:spcBef>
                <a:spcPts val="400"/>
              </a:spcBef>
            </a:pPr>
            <a:r>
              <a:rPr lang="en-US" altLang="en-US">
                <a:solidFill>
                  <a:srgbClr val="000000"/>
                </a:solidFill>
                <a:cs typeface="Times New Roman" pitchFamily="18" charset="0"/>
              </a:rPr>
              <a:t>SOLUTION: Use </a:t>
            </a:r>
            <a:r>
              <a:rPr lang="en-US" altLang="en-US" i="1"/>
              <a:t>u’</a:t>
            </a:r>
            <a:r>
              <a:rPr lang="en-US" altLang="en-US"/>
              <a:t> = (</a:t>
            </a:r>
            <a:r>
              <a:rPr lang="en-US" altLang="en-US" i="1"/>
              <a:t>u – v</a:t>
            </a:r>
            <a:r>
              <a:rPr lang="en-US" altLang="en-US"/>
              <a:t>)</a:t>
            </a:r>
            <a:r>
              <a:rPr lang="en-US" altLang="en-US" i="1"/>
              <a:t> / </a:t>
            </a:r>
            <a:r>
              <a:rPr lang="en-US" altLang="en-US"/>
              <a:t>[1 – </a:t>
            </a:r>
            <a:r>
              <a:rPr lang="en-US" altLang="en-US" i="1"/>
              <a:t>uv / c</a:t>
            </a:r>
            <a:r>
              <a:rPr lang="en-US" altLang="en-US" baseline="30000"/>
              <a:t>2</a:t>
            </a:r>
            <a:r>
              <a:rPr lang="en-US" altLang="en-US" baseline="-25000"/>
              <a:t> </a:t>
            </a:r>
            <a:r>
              <a:rPr lang="en-US" altLang="en-US"/>
              <a:t>]</a:t>
            </a:r>
          </a:p>
          <a:p>
            <a:pPr eaLnBrk="0" hangingPunct="0">
              <a:spcBef>
                <a:spcPts val="400"/>
              </a:spcBef>
            </a:pPr>
            <a:r>
              <a:rPr lang="en-US" altLang="en-US">
                <a:solidFill>
                  <a:srgbClr val="000000"/>
                </a:solidFill>
                <a:cs typeface="Times New Roman" pitchFamily="18" charset="0"/>
                <a:sym typeface="Symbol" pitchFamily="18" charset="2"/>
              </a:rPr>
              <a:t></a:t>
            </a:r>
            <a:r>
              <a:rPr lang="en-US" altLang="en-US"/>
              <a:t>Note that </a:t>
            </a:r>
            <a:r>
              <a:rPr lang="en-US" altLang="en-US" i="1"/>
              <a:t>u</a:t>
            </a:r>
            <a:r>
              <a:rPr lang="en-US" altLang="en-US"/>
              <a:t> = 0.50</a:t>
            </a:r>
            <a:r>
              <a:rPr lang="en-US" altLang="en-US" i="1"/>
              <a:t>c</a:t>
            </a:r>
            <a:r>
              <a:rPr lang="en-US" altLang="en-US"/>
              <a:t> and </a:t>
            </a:r>
            <a:r>
              <a:rPr lang="en-US" altLang="en-US" i="1"/>
              <a:t>v</a:t>
            </a:r>
            <a:r>
              <a:rPr lang="en-US" altLang="en-US"/>
              <a:t> = 0.75</a:t>
            </a:r>
            <a:r>
              <a:rPr lang="en-US" altLang="en-US" i="1"/>
              <a:t>c</a:t>
            </a:r>
            <a:r>
              <a:rPr lang="en-US" altLang="en-US"/>
              <a:t>.</a:t>
            </a:r>
          </a:p>
          <a:p>
            <a:pPr eaLnBrk="0" hangingPunct="0">
              <a:spcBef>
                <a:spcPts val="400"/>
              </a:spcBef>
            </a:pPr>
            <a:r>
              <a:rPr lang="en-US" altLang="en-US" i="1"/>
              <a:t>      u’</a:t>
            </a:r>
            <a:r>
              <a:rPr lang="en-US" altLang="en-US"/>
              <a:t> 	= (</a:t>
            </a:r>
            <a:r>
              <a:rPr lang="en-US" altLang="en-US" i="1"/>
              <a:t>u – v</a:t>
            </a:r>
            <a:r>
              <a:rPr lang="en-US" altLang="en-US"/>
              <a:t>)</a:t>
            </a:r>
            <a:r>
              <a:rPr lang="en-US" altLang="en-US" i="1"/>
              <a:t> / </a:t>
            </a:r>
            <a:r>
              <a:rPr lang="en-US" altLang="en-US"/>
              <a:t>[1 – </a:t>
            </a:r>
            <a:r>
              <a:rPr lang="en-US" altLang="en-US" i="1"/>
              <a:t>uv / c</a:t>
            </a:r>
            <a:r>
              <a:rPr lang="en-US" altLang="en-US" baseline="30000"/>
              <a:t>2</a:t>
            </a:r>
            <a:r>
              <a:rPr lang="en-US" altLang="en-US" baseline="-25000"/>
              <a:t> </a:t>
            </a:r>
            <a:r>
              <a:rPr lang="en-US" altLang="en-US"/>
              <a:t>]</a:t>
            </a:r>
          </a:p>
          <a:p>
            <a:pPr eaLnBrk="0" hangingPunct="0">
              <a:spcBef>
                <a:spcPts val="400"/>
              </a:spcBef>
            </a:pPr>
            <a:r>
              <a:rPr lang="en-US" altLang="en-US"/>
              <a:t>	= (0.50</a:t>
            </a:r>
            <a:r>
              <a:rPr lang="en-US" altLang="en-US" i="1"/>
              <a:t>c –</a:t>
            </a:r>
            <a:r>
              <a:rPr lang="en-US" altLang="en-US"/>
              <a:t> 0.75</a:t>
            </a:r>
            <a:r>
              <a:rPr lang="en-US" altLang="en-US" i="1"/>
              <a:t>c</a:t>
            </a:r>
            <a:r>
              <a:rPr lang="en-US" altLang="en-US"/>
              <a:t>) </a:t>
            </a:r>
            <a:r>
              <a:rPr lang="en-US" altLang="en-US" i="1"/>
              <a:t>/ </a:t>
            </a:r>
            <a:r>
              <a:rPr lang="en-US" altLang="en-US"/>
              <a:t>[1 </a:t>
            </a:r>
            <a:r>
              <a:rPr lang="en-US" altLang="en-US" i="1"/>
              <a:t>–</a:t>
            </a:r>
            <a:r>
              <a:rPr lang="en-US" altLang="en-US"/>
              <a:t> 0.50</a:t>
            </a:r>
            <a:r>
              <a:rPr lang="en-US" altLang="en-US" i="1"/>
              <a:t>c</a:t>
            </a:r>
            <a:r>
              <a:rPr lang="en-US" altLang="en-US">
                <a:sym typeface="Symbol" pitchFamily="18" charset="2"/>
              </a:rPr>
              <a:t></a:t>
            </a:r>
            <a:r>
              <a:rPr lang="en-US" altLang="en-US"/>
              <a:t>0.75</a:t>
            </a:r>
            <a:r>
              <a:rPr lang="en-US" altLang="en-US" i="1"/>
              <a:t>c / c</a:t>
            </a:r>
            <a:r>
              <a:rPr lang="en-US" altLang="en-US" baseline="30000"/>
              <a:t>2</a:t>
            </a:r>
            <a:r>
              <a:rPr lang="en-US" altLang="en-US" baseline="-25000"/>
              <a:t> </a:t>
            </a:r>
            <a:r>
              <a:rPr lang="en-US" altLang="en-US"/>
              <a:t>] </a:t>
            </a:r>
          </a:p>
          <a:p>
            <a:pPr eaLnBrk="0" hangingPunct="0">
              <a:spcBef>
                <a:spcPts val="400"/>
              </a:spcBef>
            </a:pPr>
            <a:r>
              <a:rPr lang="en-US" altLang="en-US"/>
              <a:t>	= -0.25</a:t>
            </a:r>
            <a:r>
              <a:rPr lang="en-US" altLang="en-US" i="1"/>
              <a:t>c</a:t>
            </a:r>
            <a:r>
              <a:rPr lang="en-US" altLang="en-US"/>
              <a:t> </a:t>
            </a:r>
            <a:r>
              <a:rPr lang="en-US" altLang="en-US" i="1"/>
              <a:t>/ </a:t>
            </a:r>
            <a:r>
              <a:rPr lang="en-US" altLang="en-US"/>
              <a:t>[1 </a:t>
            </a:r>
            <a:r>
              <a:rPr lang="en-US" altLang="en-US" i="1"/>
              <a:t>–</a:t>
            </a:r>
            <a:r>
              <a:rPr lang="en-US" altLang="en-US"/>
              <a:t> 0.375]  = -0.40</a:t>
            </a:r>
            <a:r>
              <a:rPr lang="en-US" altLang="en-US" i="1"/>
              <a:t>c</a:t>
            </a:r>
            <a:r>
              <a:rPr lang="en-US" altLang="en-US"/>
              <a:t>.</a:t>
            </a:r>
          </a:p>
          <a:p>
            <a:pPr eaLnBrk="0" hangingPunct="0">
              <a:spcBef>
                <a:spcPts val="400"/>
              </a:spcBef>
            </a:pPr>
            <a:r>
              <a:rPr lang="en-US" altLang="en-US">
                <a:solidFill>
                  <a:srgbClr val="008080"/>
                </a:solidFill>
                <a:cs typeface="Times New Roman" pitchFamily="18" charset="0"/>
                <a:sym typeface="Symbol" pitchFamily="18" charset="2"/>
              </a:rPr>
              <a:t></a:t>
            </a:r>
            <a:r>
              <a:rPr lang="en-US" altLang="en-US">
                <a:solidFill>
                  <a:srgbClr val="008080"/>
                </a:solidFill>
              </a:rPr>
              <a:t>Note that it was launched </a:t>
            </a:r>
            <a:r>
              <a:rPr lang="en-US" altLang="en-US" i="1">
                <a:solidFill>
                  <a:srgbClr val="008080"/>
                </a:solidFill>
              </a:rPr>
              <a:t>toward</a:t>
            </a:r>
            <a:r>
              <a:rPr lang="en-US" altLang="en-US">
                <a:solidFill>
                  <a:srgbClr val="008080"/>
                </a:solidFill>
              </a:rPr>
              <a:t> S (the negative).</a:t>
            </a:r>
            <a:endParaRPr lang="en-US" altLang="en-US" baseline="-25000">
              <a:sym typeface="Symbol" pitchFamily="18" charset="2"/>
            </a:endParaRPr>
          </a:p>
        </p:txBody>
      </p:sp>
      <p:sp>
        <p:nvSpPr>
          <p:cNvPr id="58371" name="Rectangle 2"/>
          <p:cNvSpPr>
            <a:spLocks noChangeArrowheads="1"/>
          </p:cNvSpPr>
          <p:nvPr/>
        </p:nvSpPr>
        <p:spPr bwMode="auto">
          <a:xfrm>
            <a:off x="685800" y="1338263"/>
            <a:ext cx="7772400" cy="476250"/>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Velocity addition</a:t>
            </a:r>
            <a:endParaRPr lang="en-US" altLang="en-US" i="1">
              <a:solidFill>
                <a:srgbClr val="333399"/>
              </a:solidFill>
              <a:cs typeface="Times New Roman" pitchFamily="18" charset="0"/>
            </a:endParaRPr>
          </a:p>
          <a:p>
            <a:pPr>
              <a:spcBef>
                <a:spcPts val="25"/>
              </a:spcBef>
            </a:pPr>
            <a:endParaRPr lang="en-US" altLang="en-US">
              <a:solidFill>
                <a:srgbClr val="000000"/>
              </a:solidFill>
              <a:cs typeface="Times New Roman" pitchFamily="18" charset="0"/>
              <a:sym typeface="Symbol" pitchFamily="18" charset="2"/>
            </a:endParaRPr>
          </a:p>
        </p:txBody>
      </p:sp>
      <p:sp>
        <p:nvSpPr>
          <p:cNvPr id="58372"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pic>
        <p:nvPicPr>
          <p:cNvPr id="44" name="Picture 4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264150" y="1905000"/>
            <a:ext cx="809625" cy="600075"/>
          </a:xfrm>
          <a:prstGeom prst="rect">
            <a:avLst/>
          </a:prstGeom>
          <a:ln>
            <a:noFill/>
          </a:ln>
          <a:effectLst>
            <a:outerShdw blurRad="292100" dist="139700" dir="2700000" algn="tl" rotWithShape="0">
              <a:srgbClr val="333333">
                <a:alpha val="65000"/>
              </a:srgbClr>
            </a:outerShdw>
          </a:effectLst>
        </p:spPr>
      </p:pic>
      <p:pic>
        <p:nvPicPr>
          <p:cNvPr id="120836"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233738" y="1770063"/>
            <a:ext cx="2085975" cy="1181100"/>
          </a:xfrm>
          <a:prstGeom prst="rect">
            <a:avLst/>
          </a:prstGeom>
          <a:ln>
            <a:noFill/>
          </a:ln>
          <a:effectLst>
            <a:outerShdw blurRad="292100" dist="139700" dir="2700000" algn="tl" rotWithShape="0">
              <a:srgbClr val="333333">
                <a:alpha val="65000"/>
              </a:srgbClr>
            </a:outerShdw>
          </a:effectLst>
        </p:spPr>
      </p:pic>
      <p:pic>
        <p:nvPicPr>
          <p:cNvPr id="120837"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066800" y="1770063"/>
            <a:ext cx="2085975" cy="11811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
                                            <p:txEl>
                                              <p:pRg st="2" end="2"/>
                                            </p:txEl>
                                          </p:spTgt>
                                        </p:tgtEl>
                                        <p:attrNameLst>
                                          <p:attrName>style.visibility</p:attrName>
                                        </p:attrNameLst>
                                      </p:cBhvr>
                                      <p:to>
                                        <p:strVal val="visible"/>
                                      </p:to>
                                    </p:set>
                                    <p:anim calcmode="lin" valueType="num">
                                      <p:cBhvr additive="base">
                                        <p:cTn id="7"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20837"/>
                                        </p:tgtEl>
                                        <p:attrNameLst>
                                          <p:attrName>style.visibility</p:attrName>
                                        </p:attrNameLst>
                                      </p:cBhvr>
                                      <p:to>
                                        <p:strVal val="visible"/>
                                      </p:to>
                                    </p:set>
                                    <p:animEffect transition="in" filter="fade">
                                      <p:cBhvr>
                                        <p:cTn id="11" dur="2000"/>
                                        <p:tgtEl>
                                          <p:spTgt spid="120837"/>
                                        </p:tgtEl>
                                      </p:cBhvr>
                                    </p:animEffect>
                                  </p:childTnLst>
                                </p:cTn>
                              </p:par>
                              <p:par>
                                <p:cTn id="12" presetID="10" presetClass="entr" presetSubtype="0" fill="hold" nodeType="withEffect">
                                  <p:stCondLst>
                                    <p:cond delay="0"/>
                                  </p:stCondLst>
                                  <p:childTnLst>
                                    <p:set>
                                      <p:cBhvr>
                                        <p:cTn id="13" dur="1" fill="hold">
                                          <p:stCondLst>
                                            <p:cond delay="0"/>
                                          </p:stCondLst>
                                        </p:cTn>
                                        <p:tgtEl>
                                          <p:spTgt spid="120836"/>
                                        </p:tgtEl>
                                        <p:attrNameLst>
                                          <p:attrName>style.visibility</p:attrName>
                                        </p:attrNameLst>
                                      </p:cBhvr>
                                      <p:to>
                                        <p:strVal val="visible"/>
                                      </p:to>
                                    </p:set>
                                    <p:animEffect transition="in" filter="fade">
                                      <p:cBhvr>
                                        <p:cTn id="14" dur="2000"/>
                                        <p:tgtEl>
                                          <p:spTgt spid="120836"/>
                                        </p:tgtEl>
                                      </p:cBhvr>
                                    </p:animEffect>
                                  </p:childTnLst>
                                </p:cTn>
                              </p:par>
                              <p:par>
                                <p:cTn id="15" presetID="10"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20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63" presetClass="path" presetSubtype="0" repeatCount="indefinite" fill="hold" nodeType="clickEffect">
                                  <p:stCondLst>
                                    <p:cond delay="0"/>
                                  </p:stCondLst>
                                  <p:childTnLst>
                                    <p:animMotion origin="layout" path="M 0 0  L 0.25 0  E" pathEditMode="relative" ptsTypes="">
                                      <p:cBhvr>
                                        <p:cTn id="21" dur="5000" fill="hold"/>
                                        <p:tgtEl>
                                          <p:spTgt spid="120836"/>
                                        </p:tgtEl>
                                        <p:attrNameLst>
                                          <p:attrName>ppt_x</p:attrName>
                                          <p:attrName>ppt_y</p:attrName>
                                        </p:attrNameLst>
                                      </p:cBhvr>
                                    </p:animMotion>
                                  </p:childTnLst>
                                  <p:subTnLst>
                                    <p:audio>
                                      <p:cMediaNode>
                                        <p:cTn display="0" masterRel="sameClick">
                                          <p:stCondLst>
                                            <p:cond evt="begin" delay="0">
                                              <p:tn val="20"/>
                                            </p:cond>
                                          </p:stCondLst>
                                          <p:endCondLst>
                                            <p:cond evt="onStopAudio" delay="0">
                                              <p:tgtEl>
                                                <p:sldTgt/>
                                              </p:tgtEl>
                                            </p:cond>
                                          </p:endCondLst>
                                        </p:cTn>
                                        <p:tgtEl>
                                          <p:sndTgt r:embed="rId5" name="rocket.wav"/>
                                        </p:tgtEl>
                                      </p:cMediaNode>
                                    </p:audio>
                                  </p:subTnLst>
                                </p:cTn>
                              </p:par>
                              <p:par>
                                <p:cTn id="22" presetID="63" presetClass="path" presetSubtype="0" repeatCount="indefinite" fill="hold" nodeType="withEffect">
                                  <p:stCondLst>
                                    <p:cond delay="0"/>
                                  </p:stCondLst>
                                  <p:childTnLst>
                                    <p:animMotion origin="layout" path="M 4.72222E-6 -3.12673E-6 L 0.39913 -3.12673E-6 " pathEditMode="relative" rAng="0" ptsTypes="AA">
                                      <p:cBhvr>
                                        <p:cTn id="23" dur="5000" fill="hold"/>
                                        <p:tgtEl>
                                          <p:spTgt spid="44"/>
                                        </p:tgtEl>
                                        <p:attrNameLst>
                                          <p:attrName>ppt_x</p:attrName>
                                          <p:attrName>ppt_y</p:attrName>
                                        </p:attrNameLst>
                                      </p:cBhvr>
                                      <p:rCtr x="199" y="0"/>
                                    </p:animMotion>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9">
                                            <p:txEl>
                                              <p:pRg st="3" end="3"/>
                                            </p:txEl>
                                          </p:spTgt>
                                        </p:tgtEl>
                                        <p:attrNameLst>
                                          <p:attrName>style.visibility</p:attrName>
                                        </p:attrNameLst>
                                      </p:cBhvr>
                                      <p:to>
                                        <p:strVal val="visible"/>
                                      </p:to>
                                    </p:set>
                                    <p:anim calcmode="lin" valueType="num">
                                      <p:cBhvr additive="base">
                                        <p:cTn id="28" dur="500" fill="hold"/>
                                        <p:tgtEl>
                                          <p:spTgt spid="29">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29">
                                            <p:txEl>
                                              <p:pRg st="4" end="4"/>
                                            </p:txEl>
                                          </p:spTgt>
                                        </p:tgtEl>
                                        <p:attrNameLst>
                                          <p:attrName>style.visibility</p:attrName>
                                        </p:attrNameLst>
                                      </p:cBhvr>
                                      <p:to>
                                        <p:strVal val="visible"/>
                                      </p:to>
                                    </p:set>
                                    <p:anim calcmode="lin" valueType="num">
                                      <p:cBhvr additive="base">
                                        <p:cTn id="34" dur="500" fill="hold"/>
                                        <p:tgtEl>
                                          <p:spTgt spid="29">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29">
                                            <p:txEl>
                                              <p:pRg st="5" end="5"/>
                                            </p:txEl>
                                          </p:spTgt>
                                        </p:tgtEl>
                                        <p:attrNameLst>
                                          <p:attrName>style.visibility</p:attrName>
                                        </p:attrNameLst>
                                      </p:cBhvr>
                                      <p:to>
                                        <p:strVal val="visible"/>
                                      </p:to>
                                    </p:set>
                                    <p:anim calcmode="lin" valueType="num">
                                      <p:cBhvr additive="base">
                                        <p:cTn id="40" dur="500" fill="hold"/>
                                        <p:tgtEl>
                                          <p:spTgt spid="29">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29">
                                            <p:txEl>
                                              <p:pRg st="6" end="6"/>
                                            </p:txEl>
                                          </p:spTgt>
                                        </p:tgtEl>
                                        <p:attrNameLst>
                                          <p:attrName>style.visibility</p:attrName>
                                        </p:attrNameLst>
                                      </p:cBhvr>
                                      <p:to>
                                        <p:strVal val="visible"/>
                                      </p:to>
                                    </p:set>
                                    <p:anim calcmode="lin" valueType="num">
                                      <p:cBhvr additive="base">
                                        <p:cTn id="46" dur="500" fill="hold"/>
                                        <p:tgtEl>
                                          <p:spTgt spid="29">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9">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29">
                                            <p:txEl>
                                              <p:pRg st="7" end="7"/>
                                            </p:txEl>
                                          </p:spTgt>
                                        </p:tgtEl>
                                        <p:attrNameLst>
                                          <p:attrName>style.visibility</p:attrName>
                                        </p:attrNameLst>
                                      </p:cBhvr>
                                      <p:to>
                                        <p:strVal val="visible"/>
                                      </p:to>
                                    </p:set>
                                    <p:anim calcmode="lin" valueType="num">
                                      <p:cBhvr additive="base">
                                        <p:cTn id="52" dur="500" fill="hold"/>
                                        <p:tgtEl>
                                          <p:spTgt spid="29">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9">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29">
                                            <p:txEl>
                                              <p:pRg st="8" end="8"/>
                                            </p:txEl>
                                          </p:spTgt>
                                        </p:tgtEl>
                                        <p:attrNameLst>
                                          <p:attrName>style.visibility</p:attrName>
                                        </p:attrNameLst>
                                      </p:cBhvr>
                                      <p:to>
                                        <p:strVal val="visible"/>
                                      </p:to>
                                    </p:set>
                                    <p:anim calcmode="lin" valueType="num">
                                      <p:cBhvr additive="base">
                                        <p:cTn id="58" dur="500" fill="hold"/>
                                        <p:tgtEl>
                                          <p:spTgt spid="29">
                                            <p:txEl>
                                              <p:pRg st="8" end="8"/>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9">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14"/>
          <p:cNvSpPr>
            <a:spLocks noChangeArrowheads="1"/>
          </p:cNvSpPr>
          <p:nvPr/>
        </p:nvSpPr>
        <p:spPr bwMode="auto">
          <a:xfrm>
            <a:off x="674688" y="1785938"/>
            <a:ext cx="7772400" cy="5072062"/>
          </a:xfrm>
          <a:prstGeom prst="rect">
            <a:avLst/>
          </a:prstGeom>
          <a:solidFill>
            <a:srgbClr val="FFFFCC"/>
          </a:solidFill>
          <a:ln w="9525">
            <a:noFill/>
            <a:miter lim="800000"/>
            <a:headEnd/>
            <a:tailEnd/>
          </a:ln>
        </p:spPr>
        <p:txBody>
          <a:bodyPr/>
          <a:lstStyle/>
          <a:p>
            <a:pPr eaLnBrk="0" hangingPunct="0">
              <a:spcBef>
                <a:spcPts val="1800"/>
              </a:spcBef>
            </a:pPr>
            <a:r>
              <a:rPr lang="en-US" altLang="en-US">
                <a:sym typeface="Symbol" pitchFamily="18" charset="2"/>
              </a:rPr>
              <a:t>EXAMPLE: </a:t>
            </a:r>
            <a:r>
              <a:rPr lang="en-US" altLang="en-US">
                <a:solidFill>
                  <a:srgbClr val="000000"/>
                </a:solidFill>
                <a:cs typeface="Times New Roman" pitchFamily="18" charset="0"/>
              </a:rPr>
              <a:t>Two rockets take off from Earth and travel in opposite directions, each at 0.750</a:t>
            </a:r>
            <a:r>
              <a:rPr lang="en-US" altLang="en-US" i="1">
                <a:solidFill>
                  <a:srgbClr val="000000"/>
                </a:solidFill>
                <a:cs typeface="Times New Roman" pitchFamily="18" charset="0"/>
              </a:rPr>
              <a:t>c</a:t>
            </a:r>
            <a:r>
              <a:rPr lang="en-US" altLang="en-US">
                <a:solidFill>
                  <a:srgbClr val="000000"/>
                </a:solidFill>
                <a:cs typeface="Times New Roman" pitchFamily="18" charset="0"/>
              </a:rPr>
              <a:t> relative to Earth. How fast are they traveling relative to one another?</a:t>
            </a:r>
          </a:p>
          <a:p>
            <a:pPr eaLnBrk="0" hangingPunct="0">
              <a:spcBef>
                <a:spcPts val="400"/>
              </a:spcBef>
            </a:pPr>
            <a:endParaRPr lang="en-US" altLang="en-US">
              <a:solidFill>
                <a:srgbClr val="000000"/>
              </a:solidFill>
              <a:cs typeface="Times New Roman" pitchFamily="18" charset="0"/>
            </a:endParaRPr>
          </a:p>
          <a:p>
            <a:pPr eaLnBrk="0" hangingPunct="0">
              <a:spcBef>
                <a:spcPts val="400"/>
              </a:spcBef>
            </a:pPr>
            <a:endParaRPr lang="en-US" altLang="en-US">
              <a:solidFill>
                <a:srgbClr val="000000"/>
              </a:solidFill>
              <a:cs typeface="Times New Roman" pitchFamily="18" charset="0"/>
            </a:endParaRPr>
          </a:p>
          <a:p>
            <a:pPr eaLnBrk="0" hangingPunct="0">
              <a:spcBef>
                <a:spcPts val="400"/>
              </a:spcBef>
            </a:pPr>
            <a:endParaRPr lang="en-US" altLang="en-US">
              <a:solidFill>
                <a:srgbClr val="000000"/>
              </a:solidFill>
              <a:cs typeface="Times New Roman" pitchFamily="18" charset="0"/>
            </a:endParaRPr>
          </a:p>
          <a:p>
            <a:pPr eaLnBrk="0" hangingPunct="0">
              <a:spcBef>
                <a:spcPts val="400"/>
              </a:spcBef>
            </a:pPr>
            <a:endParaRPr lang="en-US" altLang="en-US">
              <a:solidFill>
                <a:srgbClr val="000000"/>
              </a:solidFill>
              <a:cs typeface="Times New Roman" pitchFamily="18" charset="0"/>
            </a:endParaRPr>
          </a:p>
          <a:p>
            <a:pPr eaLnBrk="0" hangingPunct="0">
              <a:spcBef>
                <a:spcPts val="400"/>
              </a:spcBef>
            </a:pPr>
            <a:r>
              <a:rPr lang="en-US" altLang="en-US">
                <a:solidFill>
                  <a:srgbClr val="000000"/>
                </a:solidFill>
                <a:cs typeface="Times New Roman" pitchFamily="18" charset="0"/>
              </a:rPr>
              <a:t>SOLUTION: Because there are three reference frames in this problem instead of just S and S’, we can treat the left rocket as S (and stationary), Earth as S’ (and moving at </a:t>
            </a:r>
            <a:r>
              <a:rPr lang="en-US" altLang="en-US" i="1">
                <a:solidFill>
                  <a:srgbClr val="000000"/>
                </a:solidFill>
                <a:cs typeface="Times New Roman" pitchFamily="18" charset="0"/>
              </a:rPr>
              <a:t>v </a:t>
            </a:r>
            <a:r>
              <a:rPr lang="en-US" altLang="en-US">
                <a:solidFill>
                  <a:srgbClr val="000000"/>
                </a:solidFill>
                <a:cs typeface="Times New Roman" pitchFamily="18" charset="0"/>
              </a:rPr>
              <a:t>= 0.750</a:t>
            </a:r>
            <a:r>
              <a:rPr lang="en-US" altLang="en-US" i="1">
                <a:solidFill>
                  <a:srgbClr val="000000"/>
                </a:solidFill>
                <a:cs typeface="Times New Roman" pitchFamily="18" charset="0"/>
              </a:rPr>
              <a:t>c </a:t>
            </a:r>
            <a:r>
              <a:rPr lang="en-US" altLang="en-US">
                <a:solidFill>
                  <a:srgbClr val="000000"/>
                </a:solidFill>
                <a:cs typeface="Times New Roman" pitchFamily="18" charset="0"/>
              </a:rPr>
              <a:t>to the right), and the other rocket as the “satellite” (launched from Earth) with </a:t>
            </a:r>
            <a:r>
              <a:rPr lang="en-US" altLang="en-US" i="1">
                <a:solidFill>
                  <a:srgbClr val="000000"/>
                </a:solidFill>
                <a:cs typeface="Times New Roman" pitchFamily="18" charset="0"/>
              </a:rPr>
              <a:t>u’</a:t>
            </a:r>
            <a:r>
              <a:rPr lang="en-US" altLang="en-US">
                <a:solidFill>
                  <a:srgbClr val="000000"/>
                </a:solidFill>
                <a:cs typeface="Times New Roman" pitchFamily="18" charset="0"/>
              </a:rPr>
              <a:t> = 0.750</a:t>
            </a:r>
            <a:r>
              <a:rPr lang="en-US" altLang="en-US" i="1">
                <a:solidFill>
                  <a:srgbClr val="000000"/>
                </a:solidFill>
                <a:cs typeface="Times New Roman" pitchFamily="18" charset="0"/>
              </a:rPr>
              <a:t>c</a:t>
            </a:r>
            <a:r>
              <a:rPr lang="en-US" altLang="en-US">
                <a:solidFill>
                  <a:srgbClr val="000000"/>
                </a:solidFill>
                <a:cs typeface="Times New Roman" pitchFamily="18" charset="0"/>
              </a:rPr>
              <a:t>. </a:t>
            </a:r>
          </a:p>
          <a:p>
            <a:pPr eaLnBrk="0" hangingPunct="0">
              <a:spcBef>
                <a:spcPts val="400"/>
              </a:spcBef>
            </a:pPr>
            <a:r>
              <a:rPr lang="en-US" altLang="en-US">
                <a:solidFill>
                  <a:srgbClr val="000000"/>
                </a:solidFill>
                <a:cs typeface="Times New Roman" pitchFamily="18" charset="0"/>
              </a:rPr>
              <a:t>The next slide shows the solution:</a:t>
            </a:r>
            <a:endParaRPr lang="en-US" altLang="en-US"/>
          </a:p>
        </p:txBody>
      </p:sp>
      <p:sp>
        <p:nvSpPr>
          <p:cNvPr id="59395" name="Rectangle 2"/>
          <p:cNvSpPr>
            <a:spLocks noChangeArrowheads="1"/>
          </p:cNvSpPr>
          <p:nvPr/>
        </p:nvSpPr>
        <p:spPr bwMode="auto">
          <a:xfrm>
            <a:off x="685800" y="1338263"/>
            <a:ext cx="7772400" cy="476250"/>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Velocity addition</a:t>
            </a:r>
            <a:endParaRPr lang="en-US" altLang="en-US" i="1">
              <a:solidFill>
                <a:srgbClr val="333399"/>
              </a:solidFill>
              <a:cs typeface="Times New Roman" pitchFamily="18" charset="0"/>
            </a:endParaRPr>
          </a:p>
          <a:p>
            <a:pPr>
              <a:spcBef>
                <a:spcPts val="25"/>
              </a:spcBef>
            </a:pPr>
            <a:endParaRPr lang="en-US" altLang="en-US">
              <a:solidFill>
                <a:srgbClr val="000000"/>
              </a:solidFill>
              <a:cs typeface="Times New Roman" pitchFamily="18" charset="0"/>
              <a:sym typeface="Symbol" pitchFamily="18" charset="2"/>
            </a:endParaRPr>
          </a:p>
        </p:txBody>
      </p:sp>
      <p:sp>
        <p:nvSpPr>
          <p:cNvPr id="59396"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pic>
        <p:nvPicPr>
          <p:cNvPr id="145413" name="Picture 5" descr="E:\Flash1_Backup_Main\PowerPoint pictures\Earth view-white background.bmp"/>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795713" y="2987675"/>
            <a:ext cx="1766887" cy="1709738"/>
          </a:xfrm>
          <a:prstGeom prst="rect">
            <a:avLst/>
          </a:prstGeom>
          <a:ln>
            <a:noFill/>
          </a:ln>
          <a:effectLst>
            <a:outerShdw blurRad="292100" dist="139700" dir="2700000" algn="tl" rotWithShape="0">
              <a:srgbClr val="333333">
                <a:alpha val="65000"/>
              </a:srgbClr>
            </a:outerShdw>
          </a:effectLst>
        </p:spPr>
      </p:pic>
      <p:pic>
        <p:nvPicPr>
          <p:cNvPr id="145414"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672138" y="3281363"/>
            <a:ext cx="1841500" cy="1009650"/>
          </a:xfrm>
          <a:prstGeom prst="rect">
            <a:avLst/>
          </a:prstGeom>
          <a:ln>
            <a:noFill/>
          </a:ln>
          <a:effectLst>
            <a:outerShdw blurRad="292100" dist="139700" dir="2700000" algn="tl" rotWithShape="0">
              <a:srgbClr val="333333">
                <a:alpha val="65000"/>
              </a:srgbClr>
            </a:outerShdw>
          </a:effectLst>
        </p:spPr>
      </p:pic>
      <p:pic>
        <p:nvPicPr>
          <p:cNvPr id="145415"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846263" y="3262313"/>
            <a:ext cx="1898650" cy="1039812"/>
          </a:xfrm>
          <a:prstGeom prst="rect">
            <a:avLst/>
          </a:prstGeom>
          <a:noFill/>
          <a:ln w="9525">
            <a:noFill/>
            <a:miter lim="800000"/>
            <a:headEnd/>
            <a:tailEnd/>
          </a:ln>
          <a:effectLst>
            <a:outerShdw dist="139700" dir="2700000" algn="tl" rotWithShape="0">
              <a:srgbClr val="333333">
                <a:alpha val="64999"/>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45415"/>
                                        </p:tgtEl>
                                        <p:attrNameLst>
                                          <p:attrName>style.visibility</p:attrName>
                                        </p:attrNameLst>
                                      </p:cBhvr>
                                      <p:to>
                                        <p:strVal val="visible"/>
                                      </p:to>
                                    </p:set>
                                    <p:animEffect transition="in" filter="fade">
                                      <p:cBhvr>
                                        <p:cTn id="11" dur="2000"/>
                                        <p:tgtEl>
                                          <p:spTgt spid="145415"/>
                                        </p:tgtEl>
                                      </p:cBhvr>
                                    </p:animEffect>
                                  </p:childTnLst>
                                </p:cTn>
                              </p:par>
                              <p:par>
                                <p:cTn id="12" presetID="10" presetClass="entr" presetSubtype="0" fill="hold" nodeType="withEffect">
                                  <p:stCondLst>
                                    <p:cond delay="0"/>
                                  </p:stCondLst>
                                  <p:childTnLst>
                                    <p:set>
                                      <p:cBhvr>
                                        <p:cTn id="13" dur="1" fill="hold">
                                          <p:stCondLst>
                                            <p:cond delay="0"/>
                                          </p:stCondLst>
                                        </p:cTn>
                                        <p:tgtEl>
                                          <p:spTgt spid="145413"/>
                                        </p:tgtEl>
                                        <p:attrNameLst>
                                          <p:attrName>style.visibility</p:attrName>
                                        </p:attrNameLst>
                                      </p:cBhvr>
                                      <p:to>
                                        <p:strVal val="visible"/>
                                      </p:to>
                                    </p:set>
                                    <p:animEffect transition="in" filter="fade">
                                      <p:cBhvr>
                                        <p:cTn id="14" dur="2000"/>
                                        <p:tgtEl>
                                          <p:spTgt spid="145413"/>
                                        </p:tgtEl>
                                      </p:cBhvr>
                                    </p:animEffect>
                                  </p:childTnLst>
                                </p:cTn>
                              </p:par>
                              <p:par>
                                <p:cTn id="15" presetID="10" presetClass="entr" presetSubtype="0" fill="hold" nodeType="withEffect">
                                  <p:stCondLst>
                                    <p:cond delay="0"/>
                                  </p:stCondLst>
                                  <p:childTnLst>
                                    <p:set>
                                      <p:cBhvr>
                                        <p:cTn id="16" dur="1" fill="hold">
                                          <p:stCondLst>
                                            <p:cond delay="0"/>
                                          </p:stCondLst>
                                        </p:cTn>
                                        <p:tgtEl>
                                          <p:spTgt spid="145414"/>
                                        </p:tgtEl>
                                        <p:attrNameLst>
                                          <p:attrName>style.visibility</p:attrName>
                                        </p:attrNameLst>
                                      </p:cBhvr>
                                      <p:to>
                                        <p:strVal val="visible"/>
                                      </p:to>
                                    </p:set>
                                    <p:animEffect transition="in" filter="fade">
                                      <p:cBhvr>
                                        <p:cTn id="17" dur="2000"/>
                                        <p:tgtEl>
                                          <p:spTgt spid="145414"/>
                                        </p:tgtEl>
                                      </p:cBhvr>
                                    </p:animEffect>
                                  </p:childTnLst>
                                </p:cTn>
                              </p:par>
                            </p:childTnLst>
                          </p:cTn>
                        </p:par>
                      </p:childTnLst>
                    </p:cTn>
                  </p:par>
                  <p:par>
                    <p:cTn id="18" fill="hold">
                      <p:stCondLst>
                        <p:cond delay="indefinite"/>
                      </p:stCondLst>
                      <p:childTnLst>
                        <p:par>
                          <p:cTn id="19" fill="hold">
                            <p:stCondLst>
                              <p:cond delay="0"/>
                            </p:stCondLst>
                            <p:childTnLst>
                              <p:par>
                                <p:cTn id="20" presetID="63" presetClass="path" presetSubtype="0" repeatCount="indefinite" fill="hold" nodeType="clickEffect">
                                  <p:stCondLst>
                                    <p:cond delay="0"/>
                                  </p:stCondLst>
                                  <p:childTnLst>
                                    <p:animMotion origin="layout" path="M 0 0  L 0.25 0  E" pathEditMode="relative" ptsTypes="">
                                      <p:cBhvr>
                                        <p:cTn id="21" dur="2000" fill="hold"/>
                                        <p:tgtEl>
                                          <p:spTgt spid="145414"/>
                                        </p:tgtEl>
                                        <p:attrNameLst>
                                          <p:attrName>ppt_x</p:attrName>
                                          <p:attrName>ppt_y</p:attrName>
                                        </p:attrNameLst>
                                      </p:cBhvr>
                                    </p:animMotion>
                                  </p:childTnLst>
                                </p:cTn>
                              </p:par>
                              <p:par>
                                <p:cTn id="22" presetID="35" presetClass="path" presetSubtype="0" repeatCount="indefinite" fill="hold" nodeType="withEffect">
                                  <p:stCondLst>
                                    <p:cond delay="0"/>
                                  </p:stCondLst>
                                  <p:childTnLst>
                                    <p:animMotion origin="layout" path="M 0 0  L -0.25 0  E" pathEditMode="relative" ptsTypes="">
                                      <p:cBhvr>
                                        <p:cTn id="23" dur="2000" fill="hold"/>
                                        <p:tgtEl>
                                          <p:spTgt spid="145415"/>
                                        </p:tgtEl>
                                        <p:attrNameLst>
                                          <p:attrName>ppt_x</p:attrName>
                                          <p:attrName>ppt_y</p:attrName>
                                        </p:attrNameLst>
                                      </p:cBhvr>
                                    </p:animMotion>
                                  </p:childTnLst>
                                  <p:subTnLst>
                                    <p:audio>
                                      <p:cMediaNode>
                                        <p:cTn display="0" masterRel="sameClick">
                                          <p:stCondLst>
                                            <p:cond evt="begin" delay="0">
                                              <p:tn val="22"/>
                                            </p:cond>
                                          </p:stCondLst>
                                          <p:endCondLst>
                                            <p:cond evt="onStopAudio" delay="0">
                                              <p:tgtEl>
                                                <p:sldTgt/>
                                              </p:tgtEl>
                                            </p:cond>
                                          </p:endCondLst>
                                        </p:cTn>
                                        <p:tgtEl>
                                          <p:sndTgt r:embed="rId5" name="rocket.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9">
                                            <p:txEl>
                                              <p:pRg st="5" end="5"/>
                                            </p:txEl>
                                          </p:spTgt>
                                        </p:tgtEl>
                                        <p:attrNameLst>
                                          <p:attrName>style.visibility</p:attrName>
                                        </p:attrNameLst>
                                      </p:cBhvr>
                                      <p:to>
                                        <p:strVal val="visible"/>
                                      </p:to>
                                    </p:set>
                                    <p:anim calcmode="lin" valueType="num">
                                      <p:cBhvr additive="base">
                                        <p:cTn id="28" dur="500" fill="hold"/>
                                        <p:tgtEl>
                                          <p:spTgt spid="29">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9">
                                            <p:txEl>
                                              <p:pRg st="6" end="6"/>
                                            </p:txEl>
                                          </p:spTgt>
                                        </p:tgtEl>
                                        <p:attrNameLst>
                                          <p:attrName>style.visibility</p:attrName>
                                        </p:attrNameLst>
                                      </p:cBhvr>
                                      <p:to>
                                        <p:strVal val="visible"/>
                                      </p:to>
                                    </p:set>
                                    <p:anim calcmode="lin" valueType="num">
                                      <p:cBhvr additive="base">
                                        <p:cTn id="34" dur="500" fill="hold"/>
                                        <p:tgtEl>
                                          <p:spTgt spid="29">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9">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14"/>
          <p:cNvSpPr>
            <a:spLocks noChangeArrowheads="1"/>
          </p:cNvSpPr>
          <p:nvPr/>
        </p:nvSpPr>
        <p:spPr bwMode="auto">
          <a:xfrm>
            <a:off x="674688" y="1785938"/>
            <a:ext cx="7772400" cy="5072062"/>
          </a:xfrm>
          <a:prstGeom prst="rect">
            <a:avLst/>
          </a:prstGeom>
          <a:solidFill>
            <a:srgbClr val="FFFFCC"/>
          </a:solidFill>
          <a:ln w="9525">
            <a:noFill/>
            <a:miter lim="800000"/>
            <a:headEnd/>
            <a:tailEnd/>
          </a:ln>
        </p:spPr>
        <p:txBody>
          <a:bodyPr/>
          <a:lstStyle/>
          <a:p>
            <a:pPr eaLnBrk="0" hangingPunct="0">
              <a:spcBef>
                <a:spcPts val="1800"/>
              </a:spcBef>
            </a:pPr>
            <a:r>
              <a:rPr lang="en-US" altLang="en-US">
                <a:sym typeface="Symbol" pitchFamily="18" charset="2"/>
              </a:rPr>
              <a:t>EXAMPLE: </a:t>
            </a:r>
            <a:r>
              <a:rPr lang="en-US" altLang="en-US">
                <a:solidFill>
                  <a:srgbClr val="000000"/>
                </a:solidFill>
                <a:cs typeface="Times New Roman" pitchFamily="18" charset="0"/>
              </a:rPr>
              <a:t>Two rockets take off from Earth and travel in opposite directions, each at 0.750</a:t>
            </a:r>
            <a:r>
              <a:rPr lang="en-US" altLang="en-US" i="1">
                <a:solidFill>
                  <a:srgbClr val="000000"/>
                </a:solidFill>
                <a:cs typeface="Times New Roman" pitchFamily="18" charset="0"/>
              </a:rPr>
              <a:t>c</a:t>
            </a:r>
            <a:r>
              <a:rPr lang="en-US" altLang="en-US">
                <a:solidFill>
                  <a:srgbClr val="000000"/>
                </a:solidFill>
                <a:cs typeface="Times New Roman" pitchFamily="18" charset="0"/>
              </a:rPr>
              <a:t> relative to Earth. How fast are they traveling relative to one another?</a:t>
            </a:r>
          </a:p>
          <a:p>
            <a:pPr eaLnBrk="0" hangingPunct="0">
              <a:spcBef>
                <a:spcPts val="400"/>
              </a:spcBef>
            </a:pPr>
            <a:endParaRPr lang="en-US" altLang="en-US">
              <a:solidFill>
                <a:srgbClr val="000000"/>
              </a:solidFill>
              <a:cs typeface="Times New Roman" pitchFamily="18" charset="0"/>
            </a:endParaRPr>
          </a:p>
          <a:p>
            <a:pPr eaLnBrk="0" hangingPunct="0">
              <a:spcBef>
                <a:spcPts val="400"/>
              </a:spcBef>
            </a:pPr>
            <a:endParaRPr lang="en-US" altLang="en-US">
              <a:solidFill>
                <a:srgbClr val="000000"/>
              </a:solidFill>
              <a:cs typeface="Times New Roman" pitchFamily="18" charset="0"/>
            </a:endParaRPr>
          </a:p>
          <a:p>
            <a:pPr eaLnBrk="0" hangingPunct="0">
              <a:spcBef>
                <a:spcPts val="400"/>
              </a:spcBef>
            </a:pPr>
            <a:endParaRPr lang="en-US" altLang="en-US">
              <a:solidFill>
                <a:srgbClr val="000000"/>
              </a:solidFill>
              <a:cs typeface="Times New Roman" pitchFamily="18" charset="0"/>
            </a:endParaRPr>
          </a:p>
          <a:p>
            <a:pPr eaLnBrk="0" hangingPunct="0">
              <a:spcBef>
                <a:spcPts val="400"/>
              </a:spcBef>
            </a:pPr>
            <a:endParaRPr lang="en-US" altLang="en-US">
              <a:solidFill>
                <a:srgbClr val="000000"/>
              </a:solidFill>
              <a:cs typeface="Times New Roman" pitchFamily="18" charset="0"/>
            </a:endParaRPr>
          </a:p>
          <a:p>
            <a:pPr eaLnBrk="0" hangingPunct="0">
              <a:spcBef>
                <a:spcPts val="400"/>
              </a:spcBef>
            </a:pPr>
            <a:r>
              <a:rPr lang="en-US" altLang="en-US">
                <a:solidFill>
                  <a:srgbClr val="000000"/>
                </a:solidFill>
                <a:cs typeface="Times New Roman" pitchFamily="18" charset="0"/>
              </a:rPr>
              <a:t>SOLUTION: </a:t>
            </a:r>
          </a:p>
          <a:p>
            <a:pPr eaLnBrk="0" hangingPunct="0">
              <a:spcBef>
                <a:spcPts val="400"/>
              </a:spcBef>
            </a:pPr>
            <a:r>
              <a:rPr lang="en-US" altLang="en-US" i="1"/>
              <a:t>       u</a:t>
            </a:r>
            <a:r>
              <a:rPr lang="en-US" altLang="en-US"/>
              <a:t> 	= (</a:t>
            </a:r>
            <a:r>
              <a:rPr lang="en-US" altLang="en-US" i="1"/>
              <a:t>u’ + v</a:t>
            </a:r>
            <a:r>
              <a:rPr lang="en-US" altLang="en-US"/>
              <a:t>)</a:t>
            </a:r>
            <a:r>
              <a:rPr lang="en-US" altLang="en-US" i="1"/>
              <a:t> / </a:t>
            </a:r>
            <a:r>
              <a:rPr lang="en-US" altLang="en-US"/>
              <a:t>[1 + </a:t>
            </a:r>
            <a:r>
              <a:rPr lang="en-US" altLang="en-US" i="1"/>
              <a:t>u’v / c</a:t>
            </a:r>
            <a:r>
              <a:rPr lang="en-US" altLang="en-US" baseline="30000"/>
              <a:t>2</a:t>
            </a:r>
            <a:r>
              <a:rPr lang="en-US" altLang="en-US" baseline="-25000"/>
              <a:t> </a:t>
            </a:r>
            <a:r>
              <a:rPr lang="en-US" altLang="en-US"/>
              <a:t>]</a:t>
            </a:r>
          </a:p>
          <a:p>
            <a:pPr eaLnBrk="0" hangingPunct="0">
              <a:spcBef>
                <a:spcPts val="400"/>
              </a:spcBef>
            </a:pPr>
            <a:r>
              <a:rPr lang="en-US" altLang="en-US"/>
              <a:t>	= (0.750</a:t>
            </a:r>
            <a:r>
              <a:rPr lang="en-US" altLang="en-US" i="1"/>
              <a:t>c +</a:t>
            </a:r>
            <a:r>
              <a:rPr lang="en-US" altLang="en-US"/>
              <a:t> 0.750</a:t>
            </a:r>
            <a:r>
              <a:rPr lang="en-US" altLang="en-US" i="1"/>
              <a:t>c</a:t>
            </a:r>
            <a:r>
              <a:rPr lang="en-US" altLang="en-US"/>
              <a:t>) </a:t>
            </a:r>
            <a:r>
              <a:rPr lang="en-US" altLang="en-US" i="1"/>
              <a:t>/ </a:t>
            </a:r>
            <a:r>
              <a:rPr lang="en-US" altLang="en-US"/>
              <a:t>[1 </a:t>
            </a:r>
            <a:r>
              <a:rPr lang="en-US" altLang="en-US" i="1"/>
              <a:t>+</a:t>
            </a:r>
            <a:r>
              <a:rPr lang="en-US" altLang="en-US"/>
              <a:t> 0.750</a:t>
            </a:r>
            <a:r>
              <a:rPr lang="en-US" altLang="en-US" i="1"/>
              <a:t>c</a:t>
            </a:r>
            <a:r>
              <a:rPr lang="en-US" altLang="en-US">
                <a:sym typeface="Symbol" pitchFamily="18" charset="2"/>
              </a:rPr>
              <a:t></a:t>
            </a:r>
            <a:r>
              <a:rPr lang="en-US" altLang="en-US"/>
              <a:t>0.750</a:t>
            </a:r>
            <a:r>
              <a:rPr lang="en-US" altLang="en-US" i="1"/>
              <a:t>c / c</a:t>
            </a:r>
            <a:r>
              <a:rPr lang="en-US" altLang="en-US" baseline="30000"/>
              <a:t>2</a:t>
            </a:r>
            <a:r>
              <a:rPr lang="en-US" altLang="en-US" baseline="-25000"/>
              <a:t> </a:t>
            </a:r>
            <a:r>
              <a:rPr lang="en-US" altLang="en-US"/>
              <a:t>] </a:t>
            </a:r>
          </a:p>
          <a:p>
            <a:pPr eaLnBrk="0" hangingPunct="0">
              <a:spcBef>
                <a:spcPts val="400"/>
              </a:spcBef>
            </a:pPr>
            <a:r>
              <a:rPr lang="en-US" altLang="en-US"/>
              <a:t>	= 1.50</a:t>
            </a:r>
            <a:r>
              <a:rPr lang="en-US" altLang="en-US" i="1"/>
              <a:t>c</a:t>
            </a:r>
            <a:r>
              <a:rPr lang="en-US" altLang="en-US"/>
              <a:t> </a:t>
            </a:r>
            <a:r>
              <a:rPr lang="en-US" altLang="en-US" i="1"/>
              <a:t>/ </a:t>
            </a:r>
            <a:r>
              <a:rPr lang="en-US" altLang="en-US"/>
              <a:t>[1 </a:t>
            </a:r>
            <a:r>
              <a:rPr lang="en-US" altLang="en-US" i="1"/>
              <a:t>+</a:t>
            </a:r>
            <a:r>
              <a:rPr lang="en-US" altLang="en-US"/>
              <a:t> 0.5625]  </a:t>
            </a:r>
          </a:p>
          <a:p>
            <a:pPr eaLnBrk="0" hangingPunct="0">
              <a:spcBef>
                <a:spcPts val="400"/>
              </a:spcBef>
            </a:pPr>
            <a:r>
              <a:rPr lang="en-US" altLang="en-US"/>
              <a:t>	= 0.960</a:t>
            </a:r>
            <a:r>
              <a:rPr lang="en-US" altLang="en-US" i="1"/>
              <a:t>c</a:t>
            </a:r>
            <a:r>
              <a:rPr lang="en-US" altLang="en-US"/>
              <a:t>.</a:t>
            </a:r>
          </a:p>
        </p:txBody>
      </p:sp>
      <p:sp>
        <p:nvSpPr>
          <p:cNvPr id="60419" name="Rectangle 2"/>
          <p:cNvSpPr>
            <a:spLocks noChangeArrowheads="1"/>
          </p:cNvSpPr>
          <p:nvPr/>
        </p:nvSpPr>
        <p:spPr bwMode="auto">
          <a:xfrm>
            <a:off x="685800" y="1338263"/>
            <a:ext cx="7772400" cy="476250"/>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Velocity addition</a:t>
            </a:r>
            <a:endParaRPr lang="en-US" altLang="en-US" i="1">
              <a:solidFill>
                <a:srgbClr val="333399"/>
              </a:solidFill>
              <a:cs typeface="Times New Roman" pitchFamily="18" charset="0"/>
            </a:endParaRPr>
          </a:p>
          <a:p>
            <a:pPr>
              <a:spcBef>
                <a:spcPts val="25"/>
              </a:spcBef>
            </a:pPr>
            <a:endParaRPr lang="en-US" altLang="en-US">
              <a:solidFill>
                <a:srgbClr val="000000"/>
              </a:solidFill>
              <a:cs typeface="Times New Roman" pitchFamily="18" charset="0"/>
              <a:sym typeface="Symbol" pitchFamily="18" charset="2"/>
            </a:endParaRPr>
          </a:p>
        </p:txBody>
      </p:sp>
      <p:sp>
        <p:nvSpPr>
          <p:cNvPr id="60420"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pic>
        <p:nvPicPr>
          <p:cNvPr id="145416"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52438" y="3279775"/>
            <a:ext cx="1744662" cy="944563"/>
          </a:xfrm>
          <a:prstGeom prst="rect">
            <a:avLst/>
          </a:prstGeom>
          <a:ln>
            <a:noFill/>
          </a:ln>
          <a:effectLst>
            <a:outerShdw blurRad="292100" dist="139700" dir="2700000" algn="tl" rotWithShape="0">
              <a:srgbClr val="333333">
                <a:alpha val="65000"/>
              </a:srgbClr>
            </a:outerShdw>
          </a:effectLst>
        </p:spPr>
      </p:pic>
      <p:pic>
        <p:nvPicPr>
          <p:cNvPr id="145420" name="Picture 1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273300" y="2914650"/>
            <a:ext cx="1806575" cy="1993900"/>
          </a:xfrm>
          <a:prstGeom prst="rect">
            <a:avLst/>
          </a:prstGeom>
          <a:ln>
            <a:noFill/>
          </a:ln>
          <a:effectLst>
            <a:outerShdw blurRad="292100" dist="139700" dir="2700000" algn="tl" rotWithShape="0">
              <a:srgbClr val="333333">
                <a:alpha val="65000"/>
              </a:srgbClr>
            </a:outerShdw>
          </a:effectLst>
        </p:spPr>
      </p:pic>
      <p:pic>
        <p:nvPicPr>
          <p:cNvPr id="145419" name="Picture 11"/>
          <p:cNvPicPr>
            <a:picLocks noChangeAspect="1" noChangeArrowheads="1"/>
          </p:cNvPicPr>
          <p:nvPr/>
        </p:nvPicPr>
        <p:blipFill>
          <a:blip r:embed="rId9" cstate="print">
            <a:clrChange>
              <a:clrFrom>
                <a:srgbClr val="FFFFFF"/>
              </a:clrFrom>
              <a:clrTo>
                <a:srgbClr val="FFFFFF">
                  <a:alpha val="0"/>
                </a:srgbClr>
              </a:clrTo>
            </a:clrChange>
          </a:blip>
          <a:stretch>
            <a:fillRect/>
          </a:stretch>
        </p:blipFill>
        <p:spPr bwMode="auto">
          <a:xfrm>
            <a:off x="4097338" y="3208338"/>
            <a:ext cx="1833562" cy="10398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5416"/>
                                        </p:tgtEl>
                                        <p:attrNameLst>
                                          <p:attrName>style.visibility</p:attrName>
                                        </p:attrNameLst>
                                      </p:cBhvr>
                                      <p:to>
                                        <p:strVal val="visible"/>
                                      </p:to>
                                    </p:set>
                                    <p:animEffect transition="in" filter="wipe(down)">
                                      <p:cBhvr>
                                        <p:cTn id="7" dur="580">
                                          <p:stCondLst>
                                            <p:cond delay="0"/>
                                          </p:stCondLst>
                                        </p:cTn>
                                        <p:tgtEl>
                                          <p:spTgt spid="145416"/>
                                        </p:tgtEl>
                                      </p:cBhvr>
                                    </p:animEffect>
                                    <p:anim calcmode="lin" valueType="num">
                                      <p:cBhvr>
                                        <p:cTn id="8" dur="1822" tmFilter="0,0; 0.14,0.36; 0.43,0.73; 0.71,0.91; 1.0,1.0">
                                          <p:stCondLst>
                                            <p:cond delay="0"/>
                                          </p:stCondLst>
                                        </p:cTn>
                                        <p:tgtEl>
                                          <p:spTgt spid="1454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54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54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54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54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45416"/>
                                        </p:tgtEl>
                                      </p:cBhvr>
                                      <p:to x="100000" y="60000"/>
                                    </p:animScale>
                                    <p:animScale>
                                      <p:cBhvr>
                                        <p:cTn id="14" dur="166" decel="50000">
                                          <p:stCondLst>
                                            <p:cond delay="676"/>
                                          </p:stCondLst>
                                        </p:cTn>
                                        <p:tgtEl>
                                          <p:spTgt spid="145416"/>
                                        </p:tgtEl>
                                      </p:cBhvr>
                                      <p:to x="100000" y="100000"/>
                                    </p:animScale>
                                    <p:animScale>
                                      <p:cBhvr>
                                        <p:cTn id="15" dur="26">
                                          <p:stCondLst>
                                            <p:cond delay="1312"/>
                                          </p:stCondLst>
                                        </p:cTn>
                                        <p:tgtEl>
                                          <p:spTgt spid="145416"/>
                                        </p:tgtEl>
                                      </p:cBhvr>
                                      <p:to x="100000" y="80000"/>
                                    </p:animScale>
                                    <p:animScale>
                                      <p:cBhvr>
                                        <p:cTn id="16" dur="166" decel="50000">
                                          <p:stCondLst>
                                            <p:cond delay="1338"/>
                                          </p:stCondLst>
                                        </p:cTn>
                                        <p:tgtEl>
                                          <p:spTgt spid="145416"/>
                                        </p:tgtEl>
                                      </p:cBhvr>
                                      <p:to x="100000" y="100000"/>
                                    </p:animScale>
                                    <p:animScale>
                                      <p:cBhvr>
                                        <p:cTn id="17" dur="26">
                                          <p:stCondLst>
                                            <p:cond delay="1642"/>
                                          </p:stCondLst>
                                        </p:cTn>
                                        <p:tgtEl>
                                          <p:spTgt spid="145416"/>
                                        </p:tgtEl>
                                      </p:cBhvr>
                                      <p:to x="100000" y="90000"/>
                                    </p:animScale>
                                    <p:animScale>
                                      <p:cBhvr>
                                        <p:cTn id="18" dur="166" decel="50000">
                                          <p:stCondLst>
                                            <p:cond delay="1668"/>
                                          </p:stCondLst>
                                        </p:cTn>
                                        <p:tgtEl>
                                          <p:spTgt spid="145416"/>
                                        </p:tgtEl>
                                      </p:cBhvr>
                                      <p:to x="100000" y="100000"/>
                                    </p:animScale>
                                    <p:animScale>
                                      <p:cBhvr>
                                        <p:cTn id="19" dur="26">
                                          <p:stCondLst>
                                            <p:cond delay="1808"/>
                                          </p:stCondLst>
                                        </p:cTn>
                                        <p:tgtEl>
                                          <p:spTgt spid="145416"/>
                                        </p:tgtEl>
                                      </p:cBhvr>
                                      <p:to x="100000" y="95000"/>
                                    </p:animScale>
                                    <p:animScale>
                                      <p:cBhvr>
                                        <p:cTn id="20" dur="166" decel="50000">
                                          <p:stCondLst>
                                            <p:cond delay="1834"/>
                                          </p:stCondLst>
                                        </p:cTn>
                                        <p:tgtEl>
                                          <p:spTgt spid="145416"/>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4" name="boing.wav"/>
                                        </p:tgtEl>
                                      </p:cMediaNode>
                                    </p:audio>
                                  </p:sub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45420"/>
                                        </p:tgtEl>
                                        <p:attrNameLst>
                                          <p:attrName>style.visibility</p:attrName>
                                        </p:attrNameLst>
                                      </p:cBhvr>
                                      <p:to>
                                        <p:strVal val="visible"/>
                                      </p:to>
                                    </p:set>
                                    <p:animEffect transition="in" filter="wipe(down)">
                                      <p:cBhvr>
                                        <p:cTn id="25" dur="580">
                                          <p:stCondLst>
                                            <p:cond delay="0"/>
                                          </p:stCondLst>
                                        </p:cTn>
                                        <p:tgtEl>
                                          <p:spTgt spid="145420"/>
                                        </p:tgtEl>
                                      </p:cBhvr>
                                    </p:animEffect>
                                    <p:anim calcmode="lin" valueType="num">
                                      <p:cBhvr>
                                        <p:cTn id="26" dur="1822" tmFilter="0,0; 0.14,0.36; 0.43,0.73; 0.71,0.91; 1.0,1.0">
                                          <p:stCondLst>
                                            <p:cond delay="0"/>
                                          </p:stCondLst>
                                        </p:cTn>
                                        <p:tgtEl>
                                          <p:spTgt spid="14542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542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542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542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5420"/>
                                        </p:tgtEl>
                                        <p:attrNameLst>
                                          <p:attrName>ppt_y</p:attrName>
                                        </p:attrNameLst>
                                      </p:cBhvr>
                                      <p:tavLst>
                                        <p:tav tm="0" fmla="#ppt_y-sin(pi*$)/81">
                                          <p:val>
                                            <p:fltVal val="0"/>
                                          </p:val>
                                        </p:tav>
                                        <p:tav tm="100000">
                                          <p:val>
                                            <p:fltVal val="1"/>
                                          </p:val>
                                        </p:tav>
                                      </p:tavLst>
                                    </p:anim>
                                    <p:animScale>
                                      <p:cBhvr>
                                        <p:cTn id="31" dur="26">
                                          <p:stCondLst>
                                            <p:cond delay="650"/>
                                          </p:stCondLst>
                                        </p:cTn>
                                        <p:tgtEl>
                                          <p:spTgt spid="145420"/>
                                        </p:tgtEl>
                                      </p:cBhvr>
                                      <p:to x="100000" y="60000"/>
                                    </p:animScale>
                                    <p:animScale>
                                      <p:cBhvr>
                                        <p:cTn id="32" dur="166" decel="50000">
                                          <p:stCondLst>
                                            <p:cond delay="676"/>
                                          </p:stCondLst>
                                        </p:cTn>
                                        <p:tgtEl>
                                          <p:spTgt spid="145420"/>
                                        </p:tgtEl>
                                      </p:cBhvr>
                                      <p:to x="100000" y="100000"/>
                                    </p:animScale>
                                    <p:animScale>
                                      <p:cBhvr>
                                        <p:cTn id="33" dur="26">
                                          <p:stCondLst>
                                            <p:cond delay="1312"/>
                                          </p:stCondLst>
                                        </p:cTn>
                                        <p:tgtEl>
                                          <p:spTgt spid="145420"/>
                                        </p:tgtEl>
                                      </p:cBhvr>
                                      <p:to x="100000" y="80000"/>
                                    </p:animScale>
                                    <p:animScale>
                                      <p:cBhvr>
                                        <p:cTn id="34" dur="166" decel="50000">
                                          <p:stCondLst>
                                            <p:cond delay="1338"/>
                                          </p:stCondLst>
                                        </p:cTn>
                                        <p:tgtEl>
                                          <p:spTgt spid="145420"/>
                                        </p:tgtEl>
                                      </p:cBhvr>
                                      <p:to x="100000" y="100000"/>
                                    </p:animScale>
                                    <p:animScale>
                                      <p:cBhvr>
                                        <p:cTn id="35" dur="26">
                                          <p:stCondLst>
                                            <p:cond delay="1642"/>
                                          </p:stCondLst>
                                        </p:cTn>
                                        <p:tgtEl>
                                          <p:spTgt spid="145420"/>
                                        </p:tgtEl>
                                      </p:cBhvr>
                                      <p:to x="100000" y="90000"/>
                                    </p:animScale>
                                    <p:animScale>
                                      <p:cBhvr>
                                        <p:cTn id="36" dur="166" decel="50000">
                                          <p:stCondLst>
                                            <p:cond delay="1668"/>
                                          </p:stCondLst>
                                        </p:cTn>
                                        <p:tgtEl>
                                          <p:spTgt spid="145420"/>
                                        </p:tgtEl>
                                      </p:cBhvr>
                                      <p:to x="100000" y="100000"/>
                                    </p:animScale>
                                    <p:animScale>
                                      <p:cBhvr>
                                        <p:cTn id="37" dur="26">
                                          <p:stCondLst>
                                            <p:cond delay="1808"/>
                                          </p:stCondLst>
                                        </p:cTn>
                                        <p:tgtEl>
                                          <p:spTgt spid="145420"/>
                                        </p:tgtEl>
                                      </p:cBhvr>
                                      <p:to x="100000" y="95000"/>
                                    </p:animScale>
                                    <p:animScale>
                                      <p:cBhvr>
                                        <p:cTn id="38" dur="166" decel="50000">
                                          <p:stCondLst>
                                            <p:cond delay="1834"/>
                                          </p:stCondLst>
                                        </p:cTn>
                                        <p:tgtEl>
                                          <p:spTgt spid="145420"/>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4" name="boing.wav"/>
                                        </p:tgtEl>
                                      </p:cMediaNode>
                                    </p:audio>
                                  </p:sub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45419"/>
                                        </p:tgtEl>
                                        <p:attrNameLst>
                                          <p:attrName>style.visibility</p:attrName>
                                        </p:attrNameLst>
                                      </p:cBhvr>
                                      <p:to>
                                        <p:strVal val="visible"/>
                                      </p:to>
                                    </p:set>
                                    <p:animEffect transition="in" filter="wipe(down)">
                                      <p:cBhvr>
                                        <p:cTn id="43" dur="580">
                                          <p:stCondLst>
                                            <p:cond delay="0"/>
                                          </p:stCondLst>
                                        </p:cTn>
                                        <p:tgtEl>
                                          <p:spTgt spid="145419"/>
                                        </p:tgtEl>
                                      </p:cBhvr>
                                    </p:animEffect>
                                    <p:anim calcmode="lin" valueType="num">
                                      <p:cBhvr>
                                        <p:cTn id="44" dur="1822" tmFilter="0,0; 0.14,0.36; 0.43,0.73; 0.71,0.91; 1.0,1.0">
                                          <p:stCondLst>
                                            <p:cond delay="0"/>
                                          </p:stCondLst>
                                        </p:cTn>
                                        <p:tgtEl>
                                          <p:spTgt spid="14541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4541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4541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4541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45419"/>
                                        </p:tgtEl>
                                        <p:attrNameLst>
                                          <p:attrName>ppt_y</p:attrName>
                                        </p:attrNameLst>
                                      </p:cBhvr>
                                      <p:tavLst>
                                        <p:tav tm="0" fmla="#ppt_y-sin(pi*$)/81">
                                          <p:val>
                                            <p:fltVal val="0"/>
                                          </p:val>
                                        </p:tav>
                                        <p:tav tm="100000">
                                          <p:val>
                                            <p:fltVal val="1"/>
                                          </p:val>
                                        </p:tav>
                                      </p:tavLst>
                                    </p:anim>
                                    <p:animScale>
                                      <p:cBhvr>
                                        <p:cTn id="49" dur="26">
                                          <p:stCondLst>
                                            <p:cond delay="650"/>
                                          </p:stCondLst>
                                        </p:cTn>
                                        <p:tgtEl>
                                          <p:spTgt spid="145419"/>
                                        </p:tgtEl>
                                      </p:cBhvr>
                                      <p:to x="100000" y="60000"/>
                                    </p:animScale>
                                    <p:animScale>
                                      <p:cBhvr>
                                        <p:cTn id="50" dur="166" decel="50000">
                                          <p:stCondLst>
                                            <p:cond delay="676"/>
                                          </p:stCondLst>
                                        </p:cTn>
                                        <p:tgtEl>
                                          <p:spTgt spid="145419"/>
                                        </p:tgtEl>
                                      </p:cBhvr>
                                      <p:to x="100000" y="100000"/>
                                    </p:animScale>
                                    <p:animScale>
                                      <p:cBhvr>
                                        <p:cTn id="51" dur="26">
                                          <p:stCondLst>
                                            <p:cond delay="1312"/>
                                          </p:stCondLst>
                                        </p:cTn>
                                        <p:tgtEl>
                                          <p:spTgt spid="145419"/>
                                        </p:tgtEl>
                                      </p:cBhvr>
                                      <p:to x="100000" y="80000"/>
                                    </p:animScale>
                                    <p:animScale>
                                      <p:cBhvr>
                                        <p:cTn id="52" dur="166" decel="50000">
                                          <p:stCondLst>
                                            <p:cond delay="1338"/>
                                          </p:stCondLst>
                                        </p:cTn>
                                        <p:tgtEl>
                                          <p:spTgt spid="145419"/>
                                        </p:tgtEl>
                                      </p:cBhvr>
                                      <p:to x="100000" y="100000"/>
                                    </p:animScale>
                                    <p:animScale>
                                      <p:cBhvr>
                                        <p:cTn id="53" dur="26">
                                          <p:stCondLst>
                                            <p:cond delay="1642"/>
                                          </p:stCondLst>
                                        </p:cTn>
                                        <p:tgtEl>
                                          <p:spTgt spid="145419"/>
                                        </p:tgtEl>
                                      </p:cBhvr>
                                      <p:to x="100000" y="90000"/>
                                    </p:animScale>
                                    <p:animScale>
                                      <p:cBhvr>
                                        <p:cTn id="54" dur="166" decel="50000">
                                          <p:stCondLst>
                                            <p:cond delay="1668"/>
                                          </p:stCondLst>
                                        </p:cTn>
                                        <p:tgtEl>
                                          <p:spTgt spid="145419"/>
                                        </p:tgtEl>
                                      </p:cBhvr>
                                      <p:to x="100000" y="100000"/>
                                    </p:animScale>
                                    <p:animScale>
                                      <p:cBhvr>
                                        <p:cTn id="55" dur="26">
                                          <p:stCondLst>
                                            <p:cond delay="1808"/>
                                          </p:stCondLst>
                                        </p:cTn>
                                        <p:tgtEl>
                                          <p:spTgt spid="145419"/>
                                        </p:tgtEl>
                                      </p:cBhvr>
                                      <p:to x="100000" y="95000"/>
                                    </p:animScale>
                                    <p:animScale>
                                      <p:cBhvr>
                                        <p:cTn id="56" dur="166" decel="50000">
                                          <p:stCondLst>
                                            <p:cond delay="1834"/>
                                          </p:stCondLst>
                                        </p:cTn>
                                        <p:tgtEl>
                                          <p:spTgt spid="145419"/>
                                        </p:tgtEl>
                                      </p:cBhvr>
                                      <p:to x="100000" y="100000"/>
                                    </p:animScale>
                                  </p:childTnLst>
                                  <p:subTnLst>
                                    <p:audio>
                                      <p:cMediaNode>
                                        <p:cTn display="0" masterRel="sameClick">
                                          <p:stCondLst>
                                            <p:cond evt="begin" delay="0">
                                              <p:tn val="41"/>
                                            </p:cond>
                                          </p:stCondLst>
                                          <p:endCondLst>
                                            <p:cond evt="onStopAudio" delay="0">
                                              <p:tgtEl>
                                                <p:sldTgt/>
                                              </p:tgtEl>
                                            </p:cond>
                                          </p:endCondLst>
                                        </p:cTn>
                                        <p:tgtEl>
                                          <p:sndTgt r:embed="rId4" name="boing.wav"/>
                                        </p:tgtEl>
                                      </p:cMediaNode>
                                    </p:audio>
                                  </p:subTnLst>
                                </p:cTn>
                              </p:par>
                            </p:childTnLst>
                          </p:cTn>
                        </p:par>
                      </p:childTnLst>
                    </p:cTn>
                  </p:par>
                  <p:par>
                    <p:cTn id="57" fill="hold">
                      <p:stCondLst>
                        <p:cond delay="indefinite"/>
                      </p:stCondLst>
                      <p:childTnLst>
                        <p:par>
                          <p:cTn id="58" fill="hold">
                            <p:stCondLst>
                              <p:cond delay="0"/>
                            </p:stCondLst>
                            <p:childTnLst>
                              <p:par>
                                <p:cTn id="59" presetID="63" presetClass="path" presetSubtype="0" repeatCount="indefinite" fill="hold" nodeType="clickEffect">
                                  <p:stCondLst>
                                    <p:cond delay="0"/>
                                  </p:stCondLst>
                                  <p:childTnLst>
                                    <p:animMotion origin="layout" path="M 0 0  L 0.25 0  E" pathEditMode="relative" ptsTypes="">
                                      <p:cBhvr>
                                        <p:cTn id="60" dur="2000" fill="hold"/>
                                        <p:tgtEl>
                                          <p:spTgt spid="145420"/>
                                        </p:tgtEl>
                                        <p:attrNameLst>
                                          <p:attrName>ppt_x</p:attrName>
                                          <p:attrName>ppt_y</p:attrName>
                                        </p:attrNameLst>
                                      </p:cBhvr>
                                    </p:animMotion>
                                  </p:childTnLst>
                                  <p:subTnLst>
                                    <p:audio>
                                      <p:cMediaNode>
                                        <p:cTn display="0" masterRel="sameClick">
                                          <p:stCondLst>
                                            <p:cond evt="begin" delay="0">
                                              <p:tn val="59"/>
                                            </p:cond>
                                          </p:stCondLst>
                                          <p:endCondLst>
                                            <p:cond evt="onStopAudio" delay="0">
                                              <p:tgtEl>
                                                <p:sldTgt/>
                                              </p:tgtEl>
                                            </p:cond>
                                          </p:endCondLst>
                                        </p:cTn>
                                        <p:tgtEl>
                                          <p:sndTgt r:embed="rId5" name="rocket.wav"/>
                                        </p:tgtEl>
                                      </p:cMediaNode>
                                    </p:audio>
                                  </p:subTnLst>
                                </p:cTn>
                              </p:par>
                              <p:par>
                                <p:cTn id="61" presetID="63" presetClass="path" presetSubtype="0" repeatCount="indefinite" fill="hold" nodeType="withEffect">
                                  <p:stCondLst>
                                    <p:cond delay="0"/>
                                  </p:stCondLst>
                                  <p:childTnLst>
                                    <p:animMotion origin="layout" path="M 0.00226 0.00185 L 0.41077 4.27382E-6 " pathEditMode="relative" rAng="0" ptsTypes="AA">
                                      <p:cBhvr>
                                        <p:cTn id="62" dur="2000" fill="hold"/>
                                        <p:tgtEl>
                                          <p:spTgt spid="145419"/>
                                        </p:tgtEl>
                                        <p:attrNameLst>
                                          <p:attrName>ppt_x</p:attrName>
                                          <p:attrName>ppt_y</p:attrName>
                                        </p:attrNameLst>
                                      </p:cBhvr>
                                      <p:rCtr x="204" y="-1"/>
                                    </p:animMotion>
                                  </p:childTnLst>
                                  <p:subTnLst>
                                    <p:audio>
                                      <p:cMediaNode>
                                        <p:cTn display="0" masterRel="sameClick">
                                          <p:stCondLst>
                                            <p:cond evt="begin" delay="0">
                                              <p:tn val="61"/>
                                            </p:cond>
                                          </p:stCondLst>
                                          <p:endCondLst>
                                            <p:cond evt="onStopAudio" delay="0">
                                              <p:tgtEl>
                                                <p:sldTgt/>
                                              </p:tgtEl>
                                            </p:cond>
                                          </p:endCondLst>
                                        </p:cTn>
                                        <p:tgtEl>
                                          <p:sndTgt r:embed="rId5" name="rocket.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9">
                                            <p:txEl>
                                              <p:pRg st="6" end="6"/>
                                            </p:txEl>
                                          </p:spTgt>
                                        </p:tgtEl>
                                        <p:attrNameLst>
                                          <p:attrName>style.visibility</p:attrName>
                                        </p:attrNameLst>
                                      </p:cBhvr>
                                      <p:to>
                                        <p:strVal val="visible"/>
                                      </p:to>
                                    </p:set>
                                    <p:anim calcmode="lin" valueType="num">
                                      <p:cBhvr additive="base">
                                        <p:cTn id="67" dur="500" fill="hold"/>
                                        <p:tgtEl>
                                          <p:spTgt spid="29">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9">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6"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29">
                                            <p:txEl>
                                              <p:pRg st="7" end="7"/>
                                            </p:txEl>
                                          </p:spTgt>
                                        </p:tgtEl>
                                        <p:attrNameLst>
                                          <p:attrName>style.visibility</p:attrName>
                                        </p:attrNameLst>
                                      </p:cBhvr>
                                      <p:to>
                                        <p:strVal val="visible"/>
                                      </p:to>
                                    </p:set>
                                    <p:anim calcmode="lin" valueType="num">
                                      <p:cBhvr additive="base">
                                        <p:cTn id="73" dur="500" fill="hold"/>
                                        <p:tgtEl>
                                          <p:spTgt spid="29">
                                            <p:txEl>
                                              <p:pRg st="7" end="7"/>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9">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6" name="arrow.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29">
                                            <p:txEl>
                                              <p:pRg st="8" end="8"/>
                                            </p:txEl>
                                          </p:spTgt>
                                        </p:tgtEl>
                                        <p:attrNameLst>
                                          <p:attrName>style.visibility</p:attrName>
                                        </p:attrNameLst>
                                      </p:cBhvr>
                                      <p:to>
                                        <p:strVal val="visible"/>
                                      </p:to>
                                    </p:set>
                                    <p:anim calcmode="lin" valueType="num">
                                      <p:cBhvr additive="base">
                                        <p:cTn id="79" dur="500" fill="hold"/>
                                        <p:tgtEl>
                                          <p:spTgt spid="29">
                                            <p:txEl>
                                              <p:pRg st="8" end="8"/>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9">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6" name="arrow.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9">
                                            <p:txEl>
                                              <p:pRg st="9" end="9"/>
                                            </p:txEl>
                                          </p:spTgt>
                                        </p:tgtEl>
                                        <p:attrNameLst>
                                          <p:attrName>style.visibility</p:attrName>
                                        </p:attrNameLst>
                                      </p:cBhvr>
                                      <p:to>
                                        <p:strVal val="visible"/>
                                      </p:to>
                                    </p:set>
                                    <p:anim calcmode="lin" valueType="num">
                                      <p:cBhvr additive="base">
                                        <p:cTn id="85" dur="500" fill="hold"/>
                                        <p:tgtEl>
                                          <p:spTgt spid="29">
                                            <p:txEl>
                                              <p:pRg st="9" end="9"/>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9">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6"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5186"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p:spPr>
        <p:txBody>
          <a:bodyPr/>
          <a:lstStyle/>
          <a:p>
            <a:pPr>
              <a:spcBef>
                <a:spcPct val="20000"/>
              </a:spcBef>
            </a:pPr>
            <a:r>
              <a:rPr lang="en-US" altLang="en-US" i="1" dirty="0">
                <a:solidFill>
                  <a:srgbClr val="333399"/>
                </a:solidFill>
              </a:rPr>
              <a:t>Invariant quantities </a:t>
            </a:r>
            <a:r>
              <a:rPr lang="en-US" altLang="en-US" dirty="0">
                <a:solidFill>
                  <a:srgbClr val="333399"/>
                </a:solidFill>
              </a:rPr>
              <a:t>– the </a:t>
            </a:r>
            <a:r>
              <a:rPr lang="en-US" altLang="en-US" dirty="0" err="1">
                <a:solidFill>
                  <a:srgbClr val="333399"/>
                </a:solidFill>
              </a:rPr>
              <a:t>spacetime</a:t>
            </a:r>
            <a:r>
              <a:rPr lang="en-US" altLang="en-US" dirty="0">
                <a:solidFill>
                  <a:srgbClr val="333399"/>
                </a:solidFill>
              </a:rPr>
              <a:t> interval</a:t>
            </a:r>
            <a:endParaRPr lang="en-US" altLang="en-US" i="1" dirty="0">
              <a:solidFill>
                <a:srgbClr val="333399"/>
              </a:solidFill>
              <a:cs typeface="Times New Roman" pitchFamily="18" charset="0"/>
            </a:endParaRPr>
          </a:p>
          <a:p>
            <a:pPr>
              <a:spcBef>
                <a:spcPct val="20000"/>
              </a:spcBef>
            </a:pPr>
            <a:r>
              <a:rPr lang="en-US" altLang="en-US" dirty="0">
                <a:solidFill>
                  <a:srgbClr val="000000"/>
                </a:solidFill>
                <a:cs typeface="Times New Roman" pitchFamily="18" charset="0"/>
                <a:sym typeface="Symbol" pitchFamily="18" charset="2"/>
              </a:rPr>
              <a:t>If we were in Newtonian space, the distance </a:t>
            </a:r>
            <a:r>
              <a:rPr lang="en-US" altLang="en-US" i="1" dirty="0">
                <a:solidFill>
                  <a:srgbClr val="000000"/>
                </a:solidFill>
                <a:cs typeface="Times New Roman" pitchFamily="18" charset="0"/>
                <a:sym typeface="Symbol" pitchFamily="18" charset="2"/>
              </a:rPr>
              <a:t>s</a:t>
            </a:r>
            <a:r>
              <a:rPr lang="en-US" altLang="en-US" dirty="0">
                <a:solidFill>
                  <a:srgbClr val="000000"/>
                </a:solidFill>
                <a:cs typeface="Times New Roman" pitchFamily="18" charset="0"/>
                <a:sym typeface="Symbol" pitchFamily="18" charset="2"/>
              </a:rPr>
              <a:t> between two points in 3-space would be given by the Pythagorean theorem:</a:t>
            </a:r>
          </a:p>
          <a:p>
            <a:pPr>
              <a:spcBef>
                <a:spcPct val="20000"/>
              </a:spcBef>
            </a:pPr>
            <a:endParaRPr lang="en-US" altLang="en-US" dirty="0">
              <a:solidFill>
                <a:srgbClr val="000000"/>
              </a:solidFill>
              <a:cs typeface="Times New Roman" pitchFamily="18" charset="0"/>
              <a:sym typeface="Symbol" pitchFamily="18" charset="2"/>
            </a:endParaRPr>
          </a:p>
          <a:p>
            <a:pPr>
              <a:spcBef>
                <a:spcPct val="20000"/>
              </a:spcBef>
            </a:pPr>
            <a:r>
              <a:rPr lang="en-US" altLang="en-US" dirty="0">
                <a:solidFill>
                  <a:srgbClr val="000000"/>
                </a:solidFill>
                <a:cs typeface="Times New Roman" pitchFamily="18" charset="0"/>
                <a:sym typeface="Symbol" pitchFamily="18" charset="2"/>
              </a:rPr>
              <a:t>This formula would be valid an any IRF, regardless of relative speed. Thus the distance could be represented with primed letters, as well.</a:t>
            </a:r>
          </a:p>
          <a:p>
            <a:pPr>
              <a:spcBef>
                <a:spcPct val="20000"/>
              </a:spcBef>
            </a:pPr>
            <a:endParaRPr lang="en-US" altLang="en-US" dirty="0">
              <a:solidFill>
                <a:srgbClr val="000000"/>
              </a:solidFill>
              <a:cs typeface="Times New Roman" pitchFamily="18" charset="0"/>
              <a:sym typeface="Symbol" pitchFamily="18" charset="2"/>
            </a:endParaRPr>
          </a:p>
          <a:p>
            <a:pPr>
              <a:spcBef>
                <a:spcPct val="20000"/>
              </a:spcBef>
            </a:pPr>
            <a:r>
              <a:rPr lang="en-US" altLang="en-US" dirty="0">
                <a:solidFill>
                  <a:srgbClr val="000000"/>
                </a:solidFill>
                <a:cs typeface="Times New Roman" pitchFamily="18" charset="0"/>
                <a:sym typeface="Symbol" pitchFamily="18" charset="2"/>
              </a:rPr>
              <a:t>It is the case, in Newtonian space, </a:t>
            </a:r>
            <a:r>
              <a:rPr lang="en-US" altLang="en-US" dirty="0" smtClean="0">
                <a:solidFill>
                  <a:srgbClr val="000000"/>
                </a:solidFill>
                <a:cs typeface="Times New Roman" pitchFamily="18" charset="0"/>
                <a:sym typeface="Symbol" pitchFamily="18" charset="2"/>
              </a:rPr>
              <a:t>that (</a:t>
            </a:r>
            <a:r>
              <a:rPr lang="en-US" altLang="en-US" dirty="0">
                <a:solidFill>
                  <a:srgbClr val="000000"/>
                </a:solidFill>
                <a:cs typeface="Times New Roman" pitchFamily="18" charset="0"/>
                <a:sym typeface="Symbol" pitchFamily="18" charset="2"/>
              </a:rPr>
              <a:t></a:t>
            </a:r>
            <a:r>
              <a:rPr lang="en-US" altLang="en-US" i="1" dirty="0">
                <a:solidFill>
                  <a:srgbClr val="000000"/>
                </a:solidFill>
                <a:cs typeface="Times New Roman" pitchFamily="18" charset="0"/>
                <a:sym typeface="Symbol" pitchFamily="18" charset="2"/>
              </a:rPr>
              <a:t>s</a:t>
            </a:r>
            <a:r>
              <a:rPr lang="en-US" altLang="en-US" dirty="0">
                <a:solidFill>
                  <a:srgbClr val="000000"/>
                </a:solidFill>
                <a:cs typeface="Times New Roman" pitchFamily="18" charset="0"/>
                <a:sym typeface="Symbol" pitchFamily="18" charset="2"/>
              </a:rPr>
              <a:t>)</a:t>
            </a:r>
            <a:r>
              <a:rPr lang="en-US" altLang="en-US" baseline="30000" dirty="0">
                <a:solidFill>
                  <a:srgbClr val="000000"/>
                </a:solidFill>
                <a:cs typeface="Times New Roman" pitchFamily="18" charset="0"/>
                <a:sym typeface="Symbol" pitchFamily="18" charset="2"/>
              </a:rPr>
              <a:t>2</a:t>
            </a:r>
            <a:r>
              <a:rPr lang="en-US" altLang="en-US" i="1" dirty="0">
                <a:solidFill>
                  <a:srgbClr val="000000"/>
                </a:solidFill>
                <a:cs typeface="Times New Roman" pitchFamily="18" charset="0"/>
                <a:sym typeface="Symbol" pitchFamily="18" charset="2"/>
              </a:rPr>
              <a:t> = </a:t>
            </a:r>
            <a:r>
              <a:rPr lang="en-US" altLang="en-US" dirty="0">
                <a:solidFill>
                  <a:srgbClr val="000000"/>
                </a:solidFill>
                <a:cs typeface="Times New Roman" pitchFamily="18" charset="0"/>
                <a:sym typeface="Symbol" pitchFamily="18" charset="2"/>
              </a:rPr>
              <a:t>(</a:t>
            </a:r>
            <a:r>
              <a:rPr lang="en-US" altLang="en-US" i="1" dirty="0">
                <a:solidFill>
                  <a:srgbClr val="000000"/>
                </a:solidFill>
                <a:cs typeface="Times New Roman" pitchFamily="18" charset="0"/>
                <a:sym typeface="Symbol" pitchFamily="18" charset="2"/>
              </a:rPr>
              <a:t>s’</a:t>
            </a:r>
            <a:r>
              <a:rPr lang="en-US" altLang="en-US" dirty="0">
                <a:solidFill>
                  <a:srgbClr val="000000"/>
                </a:solidFill>
                <a:cs typeface="Times New Roman" pitchFamily="18" charset="0"/>
                <a:sym typeface="Symbol" pitchFamily="18" charset="2"/>
              </a:rPr>
              <a:t>)</a:t>
            </a:r>
            <a:r>
              <a:rPr lang="en-US" altLang="en-US" baseline="30000" dirty="0" smtClean="0">
                <a:solidFill>
                  <a:srgbClr val="000000"/>
                </a:solidFill>
                <a:cs typeface="Times New Roman" pitchFamily="18" charset="0"/>
                <a:sym typeface="Symbol" pitchFamily="18" charset="2"/>
              </a:rPr>
              <a:t>2</a:t>
            </a:r>
            <a:r>
              <a:rPr lang="en-US" altLang="en-US" i="1" dirty="0">
                <a:solidFill>
                  <a:srgbClr val="000000"/>
                </a:solidFill>
                <a:cs typeface="Times New Roman" pitchFamily="18" charset="0"/>
                <a:sym typeface="Symbol" pitchFamily="18" charset="2"/>
              </a:rPr>
              <a:t> </a:t>
            </a:r>
            <a:r>
              <a:rPr lang="en-US" altLang="en-US" dirty="0" smtClean="0">
                <a:solidFill>
                  <a:srgbClr val="000000"/>
                </a:solidFill>
                <a:cs typeface="Times New Roman" pitchFamily="18" charset="0"/>
                <a:sym typeface="Symbol" pitchFamily="18" charset="2"/>
              </a:rPr>
              <a:t>and </a:t>
            </a:r>
            <a:r>
              <a:rPr lang="en-US" altLang="en-US" dirty="0">
                <a:solidFill>
                  <a:srgbClr val="000000"/>
                </a:solidFill>
                <a:cs typeface="Times New Roman" pitchFamily="18" charset="0"/>
                <a:sym typeface="Symbol" pitchFamily="18" charset="2"/>
              </a:rPr>
              <a:t>we say that the</a:t>
            </a:r>
            <a:r>
              <a:rPr lang="en-US" altLang="en-US" b="1" dirty="0">
                <a:solidFill>
                  <a:srgbClr val="000000"/>
                </a:solidFill>
                <a:cs typeface="Times New Roman" pitchFamily="18" charset="0"/>
                <a:sym typeface="Symbol" pitchFamily="18" charset="2"/>
              </a:rPr>
              <a:t> space interval is invariant </a:t>
            </a:r>
            <a:r>
              <a:rPr lang="en-US" altLang="en-US" dirty="0">
                <a:solidFill>
                  <a:srgbClr val="000000"/>
                </a:solidFill>
                <a:cs typeface="Times New Roman" pitchFamily="18" charset="0"/>
                <a:sym typeface="Symbol" pitchFamily="18" charset="2"/>
              </a:rPr>
              <a:t>in Newtonian space</a:t>
            </a:r>
            <a:r>
              <a:rPr lang="en-US" altLang="en-US" dirty="0" smtClean="0">
                <a:solidFill>
                  <a:srgbClr val="000000"/>
                </a:solidFill>
                <a:cs typeface="Times New Roman" pitchFamily="18" charset="0"/>
                <a:sym typeface="Symbol" pitchFamily="18" charset="2"/>
              </a:rPr>
              <a:t>. Observers in both IRFs would agree on their respective measurements of the space interval.</a:t>
            </a:r>
            <a:endParaRPr lang="en-US" altLang="en-US" dirty="0">
              <a:solidFill>
                <a:srgbClr val="000000"/>
              </a:solidFill>
              <a:cs typeface="Times New Roman" pitchFamily="18" charset="0"/>
            </a:endParaRPr>
          </a:p>
        </p:txBody>
      </p:sp>
      <p:sp>
        <p:nvSpPr>
          <p:cNvPr id="61443"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grpSp>
        <p:nvGrpSpPr>
          <p:cNvPr id="2" name="Group 4"/>
          <p:cNvGrpSpPr>
            <a:grpSpLocks/>
          </p:cNvGrpSpPr>
          <p:nvPr/>
        </p:nvGrpSpPr>
        <p:grpSpPr bwMode="auto">
          <a:xfrm>
            <a:off x="857250" y="2938463"/>
            <a:ext cx="7366000" cy="457200"/>
            <a:chOff x="857250" y="6089870"/>
            <a:chExt cx="7366000" cy="457200"/>
          </a:xfrm>
        </p:grpSpPr>
        <p:sp>
          <p:nvSpPr>
            <p:cNvPr id="61449" name="Text Box 30"/>
            <p:cNvSpPr txBox="1">
              <a:spLocks noChangeArrowheads="1"/>
            </p:cNvSpPr>
            <p:nvPr/>
          </p:nvSpPr>
          <p:spPr bwMode="auto">
            <a:xfrm>
              <a:off x="5767754" y="6089870"/>
              <a:ext cx="2455496" cy="457200"/>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space interval</a:t>
              </a:r>
            </a:p>
          </p:txBody>
        </p:sp>
        <p:sp>
          <p:nvSpPr>
            <p:cNvPr id="61450" name="Rectangle 31"/>
            <p:cNvSpPr>
              <a:spLocks noChangeArrowheads="1"/>
            </p:cNvSpPr>
            <p:nvPr/>
          </p:nvSpPr>
          <p:spPr bwMode="auto">
            <a:xfrm>
              <a:off x="857250" y="6093045"/>
              <a:ext cx="7358063" cy="447675"/>
            </a:xfrm>
            <a:prstGeom prst="rect">
              <a:avLst/>
            </a:prstGeom>
            <a:noFill/>
            <a:ln w="12700">
              <a:solidFill>
                <a:schemeClr val="tx1"/>
              </a:solidFill>
              <a:miter lim="800000"/>
              <a:headEnd/>
              <a:tailEnd/>
            </a:ln>
          </p:spPr>
          <p:txBody>
            <a:bodyPr wrap="none" anchor="ctr"/>
            <a:lstStyle/>
            <a:p>
              <a:endParaRPr lang="en-US" altLang="en-US"/>
            </a:p>
          </p:txBody>
        </p:sp>
        <p:sp>
          <p:nvSpPr>
            <p:cNvPr id="61451" name="Rectangle 32"/>
            <p:cNvSpPr>
              <a:spLocks noChangeArrowheads="1"/>
            </p:cNvSpPr>
            <p:nvPr/>
          </p:nvSpPr>
          <p:spPr bwMode="auto">
            <a:xfrm>
              <a:off x="1125537" y="6104158"/>
              <a:ext cx="4571877" cy="423248"/>
            </a:xfrm>
            <a:prstGeom prst="rect">
              <a:avLst/>
            </a:prstGeom>
            <a:noFill/>
            <a:ln w="9525">
              <a:noFill/>
              <a:miter lim="800000"/>
              <a:headEnd/>
              <a:tailEnd/>
            </a:ln>
          </p:spPr>
          <p:txBody>
            <a:bodyPr/>
            <a:lstStyle/>
            <a:p>
              <a:pPr eaLnBrk="0" hangingPunct="0">
                <a:lnSpc>
                  <a:spcPct val="90000"/>
                </a:lnSpc>
                <a:spcBef>
                  <a:spcPct val="20000"/>
                </a:spcBef>
              </a:pP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s</a:t>
              </a:r>
              <a:r>
                <a:rPr lang="en-US" altLang="en-US">
                  <a:solidFill>
                    <a:srgbClr val="000000"/>
                  </a:solidFill>
                  <a:cs typeface="Times New Roman" pitchFamily="18" charset="0"/>
                  <a:sym typeface="Symbol" pitchFamily="18" charset="2"/>
                </a:rPr>
                <a:t>)</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 = </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x</a:t>
              </a:r>
              <a:r>
                <a:rPr lang="en-US" altLang="en-US">
                  <a:solidFill>
                    <a:srgbClr val="000000"/>
                  </a:solidFill>
                  <a:cs typeface="Times New Roman" pitchFamily="18" charset="0"/>
                  <a:sym typeface="Symbol" pitchFamily="18" charset="2"/>
                </a:rPr>
                <a:t>)</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 + </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y</a:t>
              </a:r>
              <a:r>
                <a:rPr lang="en-US" altLang="en-US">
                  <a:solidFill>
                    <a:srgbClr val="000000"/>
                  </a:solidFill>
                  <a:cs typeface="Times New Roman" pitchFamily="18" charset="0"/>
                  <a:sym typeface="Symbol" pitchFamily="18" charset="2"/>
                </a:rPr>
                <a:t>)</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 + </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z</a:t>
              </a:r>
              <a:r>
                <a:rPr lang="en-US" altLang="en-US">
                  <a:solidFill>
                    <a:srgbClr val="000000"/>
                  </a:solidFill>
                  <a:cs typeface="Times New Roman" pitchFamily="18" charset="0"/>
                  <a:sym typeface="Symbol" pitchFamily="18" charset="2"/>
                </a:rPr>
                <a:t>)</a:t>
              </a:r>
              <a:r>
                <a:rPr lang="en-US" altLang="en-US" baseline="30000">
                  <a:solidFill>
                    <a:srgbClr val="000000"/>
                  </a:solidFill>
                  <a:cs typeface="Times New Roman" pitchFamily="18" charset="0"/>
                  <a:sym typeface="Symbol" pitchFamily="18" charset="2"/>
                </a:rPr>
                <a:t>2</a:t>
              </a:r>
              <a:endParaRPr lang="en-US" altLang="en-US" baseline="-25000">
                <a:sym typeface="Symbol" pitchFamily="18" charset="2"/>
              </a:endParaRPr>
            </a:p>
          </p:txBody>
        </p:sp>
      </p:grpSp>
      <p:grpSp>
        <p:nvGrpSpPr>
          <p:cNvPr id="3" name="Group 8"/>
          <p:cNvGrpSpPr>
            <a:grpSpLocks/>
          </p:cNvGrpSpPr>
          <p:nvPr/>
        </p:nvGrpSpPr>
        <p:grpSpPr bwMode="auto">
          <a:xfrm>
            <a:off x="855663" y="4554538"/>
            <a:ext cx="7366000" cy="457200"/>
            <a:chOff x="857250" y="6089870"/>
            <a:chExt cx="7366000" cy="457200"/>
          </a:xfrm>
        </p:grpSpPr>
        <p:sp>
          <p:nvSpPr>
            <p:cNvPr id="61446" name="Text Box 30"/>
            <p:cNvSpPr txBox="1">
              <a:spLocks noChangeArrowheads="1"/>
            </p:cNvSpPr>
            <p:nvPr/>
          </p:nvSpPr>
          <p:spPr bwMode="auto">
            <a:xfrm>
              <a:off x="5767754" y="6089870"/>
              <a:ext cx="2455496" cy="457200"/>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space interval</a:t>
              </a:r>
            </a:p>
          </p:txBody>
        </p:sp>
        <p:sp>
          <p:nvSpPr>
            <p:cNvPr id="61447" name="Rectangle 31"/>
            <p:cNvSpPr>
              <a:spLocks noChangeArrowheads="1"/>
            </p:cNvSpPr>
            <p:nvPr/>
          </p:nvSpPr>
          <p:spPr bwMode="auto">
            <a:xfrm>
              <a:off x="857250" y="6093045"/>
              <a:ext cx="7358063" cy="447675"/>
            </a:xfrm>
            <a:prstGeom prst="rect">
              <a:avLst/>
            </a:prstGeom>
            <a:noFill/>
            <a:ln w="12700">
              <a:solidFill>
                <a:schemeClr val="tx1"/>
              </a:solidFill>
              <a:miter lim="800000"/>
              <a:headEnd/>
              <a:tailEnd/>
            </a:ln>
          </p:spPr>
          <p:txBody>
            <a:bodyPr wrap="none" anchor="ctr"/>
            <a:lstStyle/>
            <a:p>
              <a:endParaRPr lang="en-US" altLang="en-US"/>
            </a:p>
          </p:txBody>
        </p:sp>
        <p:sp>
          <p:nvSpPr>
            <p:cNvPr id="61448" name="Rectangle 32"/>
            <p:cNvSpPr>
              <a:spLocks noChangeArrowheads="1"/>
            </p:cNvSpPr>
            <p:nvPr/>
          </p:nvSpPr>
          <p:spPr bwMode="auto">
            <a:xfrm>
              <a:off x="1125537" y="6104158"/>
              <a:ext cx="4571877" cy="423248"/>
            </a:xfrm>
            <a:prstGeom prst="rect">
              <a:avLst/>
            </a:prstGeom>
            <a:noFill/>
            <a:ln w="9525">
              <a:noFill/>
              <a:miter lim="800000"/>
              <a:headEnd/>
              <a:tailEnd/>
            </a:ln>
          </p:spPr>
          <p:txBody>
            <a:bodyPr/>
            <a:lstStyle/>
            <a:p>
              <a:pPr eaLnBrk="0" hangingPunct="0">
                <a:lnSpc>
                  <a:spcPct val="90000"/>
                </a:lnSpc>
                <a:spcBef>
                  <a:spcPct val="20000"/>
                </a:spcBef>
              </a:pP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s’</a:t>
              </a:r>
              <a:r>
                <a:rPr lang="en-US" altLang="en-US">
                  <a:solidFill>
                    <a:srgbClr val="000000"/>
                  </a:solidFill>
                  <a:cs typeface="Times New Roman" pitchFamily="18" charset="0"/>
                  <a:sym typeface="Symbol" pitchFamily="18" charset="2"/>
                </a:rPr>
                <a:t>)</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 = </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x’</a:t>
              </a:r>
              <a:r>
                <a:rPr lang="en-US" altLang="en-US">
                  <a:solidFill>
                    <a:srgbClr val="000000"/>
                  </a:solidFill>
                  <a:cs typeface="Times New Roman" pitchFamily="18" charset="0"/>
                  <a:sym typeface="Symbol" pitchFamily="18" charset="2"/>
                </a:rPr>
                <a:t>)</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 + </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y’</a:t>
              </a:r>
              <a:r>
                <a:rPr lang="en-US" altLang="en-US">
                  <a:solidFill>
                    <a:srgbClr val="000000"/>
                  </a:solidFill>
                  <a:cs typeface="Times New Roman" pitchFamily="18" charset="0"/>
                  <a:sym typeface="Symbol" pitchFamily="18" charset="2"/>
                </a:rPr>
                <a:t>)</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 + </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z’</a:t>
              </a:r>
              <a:r>
                <a:rPr lang="en-US" altLang="en-US">
                  <a:solidFill>
                    <a:srgbClr val="000000"/>
                  </a:solidFill>
                  <a:cs typeface="Times New Roman" pitchFamily="18" charset="0"/>
                  <a:sym typeface="Symbol" pitchFamily="18" charset="2"/>
                </a:rPr>
                <a:t>)</a:t>
              </a:r>
              <a:r>
                <a:rPr lang="en-US" altLang="en-US" baseline="30000">
                  <a:solidFill>
                    <a:srgbClr val="000000"/>
                  </a:solidFill>
                  <a:cs typeface="Times New Roman" pitchFamily="18" charset="0"/>
                  <a:sym typeface="Symbol" pitchFamily="18" charset="2"/>
                </a:rPr>
                <a:t>2</a:t>
              </a:r>
              <a:endParaRPr lang="en-US" altLang="en-US" baseline="-25000">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45186">
                                            <p:txEl>
                                              <p:pRg st="0" end="0"/>
                                            </p:txEl>
                                          </p:spTgt>
                                        </p:tgtEl>
                                        <p:attrNameLst>
                                          <p:attrName>style.visibility</p:attrName>
                                        </p:attrNameLst>
                                      </p:cBhvr>
                                      <p:to>
                                        <p:strVal val="visible"/>
                                      </p:to>
                                    </p:set>
                                    <p:anim calcmode="lin" valueType="num">
                                      <p:cBhvr additive="base">
                                        <p:cTn id="7" dur="500" fill="hold"/>
                                        <p:tgtEl>
                                          <p:spTgt spid="12451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51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45186">
                                            <p:txEl>
                                              <p:pRg st="1" end="1"/>
                                            </p:txEl>
                                          </p:spTgt>
                                        </p:tgtEl>
                                        <p:attrNameLst>
                                          <p:attrName>style.visibility</p:attrName>
                                        </p:attrNameLst>
                                      </p:cBhvr>
                                      <p:to>
                                        <p:strVal val="visible"/>
                                      </p:to>
                                    </p:set>
                                    <p:anim calcmode="lin" valueType="num">
                                      <p:cBhvr additive="base">
                                        <p:cTn id="13" dur="500" fill="hold"/>
                                        <p:tgtEl>
                                          <p:spTgt spid="12451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451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245186">
                                            <p:txEl>
                                              <p:pRg st="3" end="3"/>
                                            </p:txEl>
                                          </p:spTgt>
                                        </p:tgtEl>
                                        <p:attrNameLst>
                                          <p:attrName>style.visibility</p:attrName>
                                        </p:attrNameLst>
                                      </p:cBhvr>
                                      <p:to>
                                        <p:strVal val="visible"/>
                                      </p:to>
                                    </p:set>
                                    <p:anim calcmode="lin" valueType="num">
                                      <p:cBhvr additive="base">
                                        <p:cTn id="26" dur="500" fill="hold"/>
                                        <p:tgtEl>
                                          <p:spTgt spid="1245186">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4518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245186">
                                            <p:txEl>
                                              <p:pRg st="5" end="5"/>
                                            </p:txEl>
                                          </p:spTgt>
                                        </p:tgtEl>
                                        <p:attrNameLst>
                                          <p:attrName>style.visibility</p:attrName>
                                        </p:attrNameLst>
                                      </p:cBhvr>
                                      <p:to>
                                        <p:strVal val="visible"/>
                                      </p:to>
                                    </p:set>
                                    <p:anim calcmode="lin" valueType="num">
                                      <p:cBhvr additive="base">
                                        <p:cTn id="39" dur="500" fill="hold"/>
                                        <p:tgtEl>
                                          <p:spTgt spid="1245186">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4518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5461000"/>
          </a:xfrm>
          <a:prstGeom prst="rect">
            <a:avLst/>
          </a:prstGeom>
          <a:solidFill>
            <a:srgbClr val="EAEAEA"/>
          </a:solidFill>
          <a:ln w="9525">
            <a:noFill/>
            <a:miter lim="800000"/>
            <a:headEnd/>
            <a:tailEnd/>
          </a:ln>
        </p:spPr>
        <p:txBody>
          <a:bodyPr/>
          <a:lstStyle/>
          <a:p>
            <a:pPr marL="625475" indent="-625475" eaLnBrk="0" hangingPunct="0">
              <a:spcBef>
                <a:spcPct val="20000"/>
              </a:spcBef>
            </a:pPr>
            <a:r>
              <a:rPr lang="en-US" altLang="en-US" b="1">
                <a:solidFill>
                  <a:srgbClr val="000000"/>
                </a:solidFill>
              </a:rPr>
              <a:t>Guidance:</a:t>
            </a:r>
            <a:r>
              <a:rPr lang="en-US" altLang="en-US">
                <a:solidFill>
                  <a:srgbClr val="000000"/>
                </a:solidFill>
              </a:rPr>
              <a:t> </a:t>
            </a:r>
          </a:p>
          <a:p>
            <a:pPr marL="625475" indent="-625475" eaLnBrk="0" hangingPunct="0">
              <a:spcBef>
                <a:spcPct val="20000"/>
              </a:spcBef>
            </a:pPr>
            <a:r>
              <a:rPr lang="en-US" altLang="en-US">
                <a:solidFill>
                  <a:srgbClr val="000000"/>
                </a:solidFill>
              </a:rPr>
              <a:t>• Problems will be limited to one dimension </a:t>
            </a:r>
          </a:p>
          <a:p>
            <a:pPr marL="625475" indent="-625475" eaLnBrk="0" hangingPunct="0">
              <a:spcBef>
                <a:spcPct val="20000"/>
              </a:spcBef>
            </a:pPr>
            <a:r>
              <a:rPr lang="en-US" altLang="en-US">
                <a:solidFill>
                  <a:srgbClr val="000000"/>
                </a:solidFill>
              </a:rPr>
              <a:t>• Derivation of the Lorentz transformation equations will not be examined </a:t>
            </a:r>
          </a:p>
          <a:p>
            <a:pPr marL="625475" indent="-625475" eaLnBrk="0" hangingPunct="0">
              <a:spcBef>
                <a:spcPct val="20000"/>
              </a:spcBef>
            </a:pPr>
            <a:r>
              <a:rPr lang="en-US" altLang="en-US">
                <a:solidFill>
                  <a:srgbClr val="000000"/>
                </a:solidFill>
              </a:rPr>
              <a:t>• Muon decay experiments can be used as evidence for both time dilation and length contraction</a:t>
            </a:r>
          </a:p>
          <a:p>
            <a:pPr marL="625475" indent="-625475"/>
            <a:r>
              <a:rPr lang="en-US" altLang="en-US" b="1">
                <a:solidFill>
                  <a:srgbClr val="FF0000"/>
                </a:solidFill>
              </a:rPr>
              <a:t>Data booklet reference: </a:t>
            </a:r>
            <a:endParaRPr lang="en-US" altLang="en-US">
              <a:solidFill>
                <a:srgbClr val="FF0000"/>
              </a:solidFill>
            </a:endParaRPr>
          </a:p>
          <a:p>
            <a:pPr marL="625475" indent="-625475"/>
            <a:r>
              <a:rPr lang="en-US" altLang="en-US">
                <a:solidFill>
                  <a:srgbClr val="FF0000"/>
                </a:solidFill>
              </a:rPr>
              <a:t>• </a:t>
            </a:r>
            <a:r>
              <a:rPr lang="en-US" altLang="en-US">
                <a:solidFill>
                  <a:srgbClr val="FF0000"/>
                </a:solidFill>
                <a:sym typeface="Symbol" pitchFamily="18" charset="2"/>
              </a:rPr>
              <a:t></a:t>
            </a:r>
            <a:r>
              <a:rPr lang="fr-FR" altLang="en-US">
                <a:solidFill>
                  <a:srgbClr val="FF0000"/>
                </a:solidFill>
              </a:rPr>
              <a:t> = (1 – </a:t>
            </a:r>
            <a:r>
              <a:rPr lang="fr-FR" altLang="en-US" i="1">
                <a:solidFill>
                  <a:srgbClr val="FF0000"/>
                </a:solidFill>
              </a:rPr>
              <a:t>v</a:t>
            </a:r>
            <a:r>
              <a:rPr lang="fr-FR" altLang="en-US" baseline="30000">
                <a:solidFill>
                  <a:srgbClr val="FF0000"/>
                </a:solidFill>
              </a:rPr>
              <a:t>2 </a:t>
            </a:r>
            <a:r>
              <a:rPr lang="fr-FR" altLang="en-US" i="1">
                <a:solidFill>
                  <a:srgbClr val="FF0000"/>
                </a:solidFill>
              </a:rPr>
              <a:t>/</a:t>
            </a:r>
            <a:r>
              <a:rPr lang="fr-FR" altLang="en-US">
                <a:solidFill>
                  <a:srgbClr val="FF0000"/>
                </a:solidFill>
              </a:rPr>
              <a:t> </a:t>
            </a:r>
            <a:r>
              <a:rPr lang="fr-FR" altLang="en-US" i="1">
                <a:solidFill>
                  <a:srgbClr val="FF0000"/>
                </a:solidFill>
              </a:rPr>
              <a:t>c</a:t>
            </a:r>
            <a:r>
              <a:rPr lang="fr-FR" altLang="en-US" baseline="30000">
                <a:solidFill>
                  <a:srgbClr val="FF0000"/>
                </a:solidFill>
              </a:rPr>
              <a:t>2</a:t>
            </a:r>
            <a:r>
              <a:rPr lang="fr-FR" altLang="en-US">
                <a:solidFill>
                  <a:srgbClr val="FF0000"/>
                </a:solidFill>
              </a:rPr>
              <a:t>)</a:t>
            </a:r>
            <a:r>
              <a:rPr lang="fr-FR" altLang="en-US" baseline="30000">
                <a:solidFill>
                  <a:srgbClr val="FF0000"/>
                </a:solidFill>
              </a:rPr>
              <a:t>-1/2</a:t>
            </a:r>
            <a:endParaRPr lang="en-US" altLang="en-US">
              <a:solidFill>
                <a:srgbClr val="FF0000"/>
              </a:solidFill>
            </a:endParaRPr>
          </a:p>
          <a:p>
            <a:pPr marL="625475" indent="-625475"/>
            <a:r>
              <a:rPr lang="en-US" altLang="en-US">
                <a:solidFill>
                  <a:srgbClr val="FF0000"/>
                </a:solidFill>
              </a:rPr>
              <a:t>• </a:t>
            </a:r>
            <a:r>
              <a:rPr lang="fr-FR" altLang="en-US" i="1">
                <a:solidFill>
                  <a:srgbClr val="FF0000"/>
                </a:solidFill>
              </a:rPr>
              <a:t>x’</a:t>
            </a:r>
            <a:r>
              <a:rPr lang="fr-FR" altLang="en-US">
                <a:solidFill>
                  <a:srgbClr val="FF0000"/>
                </a:solidFill>
              </a:rPr>
              <a:t> = </a:t>
            </a:r>
            <a:r>
              <a:rPr lang="en-US" altLang="en-US">
                <a:solidFill>
                  <a:srgbClr val="FF0000"/>
                </a:solidFill>
                <a:sym typeface="Symbol" pitchFamily="18" charset="2"/>
              </a:rPr>
              <a:t> </a:t>
            </a:r>
            <a:r>
              <a:rPr lang="fr-FR" altLang="en-US">
                <a:solidFill>
                  <a:srgbClr val="FF0000"/>
                </a:solidFill>
              </a:rPr>
              <a:t>(</a:t>
            </a:r>
            <a:r>
              <a:rPr lang="fr-FR" altLang="en-US" i="1">
                <a:solidFill>
                  <a:srgbClr val="FF0000"/>
                </a:solidFill>
              </a:rPr>
              <a:t>x – vt</a:t>
            </a:r>
            <a:r>
              <a:rPr lang="fr-FR" altLang="en-US">
                <a:solidFill>
                  <a:srgbClr val="FF0000"/>
                </a:solidFill>
              </a:rPr>
              <a:t>);  ∆</a:t>
            </a:r>
            <a:r>
              <a:rPr lang="fr-FR" altLang="en-US" i="1">
                <a:solidFill>
                  <a:srgbClr val="FF0000"/>
                </a:solidFill>
              </a:rPr>
              <a:t>x’</a:t>
            </a:r>
            <a:r>
              <a:rPr lang="fr-FR" altLang="en-US">
                <a:solidFill>
                  <a:srgbClr val="FF0000"/>
                </a:solidFill>
              </a:rPr>
              <a:t> = </a:t>
            </a:r>
            <a:r>
              <a:rPr lang="en-US" altLang="en-US">
                <a:solidFill>
                  <a:srgbClr val="FF0000"/>
                </a:solidFill>
                <a:sym typeface="Symbol" pitchFamily="18" charset="2"/>
              </a:rPr>
              <a:t> </a:t>
            </a:r>
            <a:r>
              <a:rPr lang="fr-FR" altLang="en-US">
                <a:solidFill>
                  <a:srgbClr val="FF0000"/>
                </a:solidFill>
              </a:rPr>
              <a:t>(∆</a:t>
            </a:r>
            <a:r>
              <a:rPr lang="fr-FR" altLang="en-US" i="1">
                <a:solidFill>
                  <a:srgbClr val="FF0000"/>
                </a:solidFill>
              </a:rPr>
              <a:t>x – v</a:t>
            </a:r>
            <a:r>
              <a:rPr lang="fr-FR" altLang="en-US">
                <a:solidFill>
                  <a:srgbClr val="FF0000"/>
                </a:solidFill>
              </a:rPr>
              <a:t>∆</a:t>
            </a:r>
            <a:r>
              <a:rPr lang="fr-FR" altLang="en-US" i="1">
                <a:solidFill>
                  <a:srgbClr val="FF0000"/>
                </a:solidFill>
              </a:rPr>
              <a:t>t</a:t>
            </a:r>
            <a:r>
              <a:rPr lang="fr-FR" altLang="en-US">
                <a:solidFill>
                  <a:srgbClr val="FF0000"/>
                </a:solidFill>
              </a:rPr>
              <a:t>)</a:t>
            </a:r>
          </a:p>
          <a:p>
            <a:pPr marL="625475" indent="-625475"/>
            <a:r>
              <a:rPr lang="en-US" altLang="en-US">
                <a:solidFill>
                  <a:srgbClr val="FF0000"/>
                </a:solidFill>
              </a:rPr>
              <a:t>• </a:t>
            </a:r>
            <a:r>
              <a:rPr lang="fr-FR" altLang="en-US" i="1">
                <a:solidFill>
                  <a:srgbClr val="FF0000"/>
                </a:solidFill>
              </a:rPr>
              <a:t>t’</a:t>
            </a:r>
            <a:r>
              <a:rPr lang="fr-FR" altLang="en-US">
                <a:solidFill>
                  <a:srgbClr val="FF0000"/>
                </a:solidFill>
              </a:rPr>
              <a:t> = </a:t>
            </a:r>
            <a:r>
              <a:rPr lang="en-US" altLang="en-US">
                <a:solidFill>
                  <a:srgbClr val="FF0000"/>
                </a:solidFill>
                <a:sym typeface="Symbol" pitchFamily="18" charset="2"/>
              </a:rPr>
              <a:t> </a:t>
            </a:r>
            <a:r>
              <a:rPr lang="fr-FR" altLang="en-US">
                <a:solidFill>
                  <a:srgbClr val="FF0000"/>
                </a:solidFill>
              </a:rPr>
              <a:t>(</a:t>
            </a:r>
            <a:r>
              <a:rPr lang="fr-FR" altLang="en-US" i="1">
                <a:solidFill>
                  <a:srgbClr val="FF0000"/>
                </a:solidFill>
              </a:rPr>
              <a:t>t – vx /</a:t>
            </a:r>
            <a:r>
              <a:rPr lang="fr-FR" altLang="en-US">
                <a:solidFill>
                  <a:srgbClr val="FF0000"/>
                </a:solidFill>
              </a:rPr>
              <a:t> </a:t>
            </a:r>
            <a:r>
              <a:rPr lang="fr-FR" altLang="en-US" i="1">
                <a:solidFill>
                  <a:srgbClr val="FF0000"/>
                </a:solidFill>
              </a:rPr>
              <a:t>c</a:t>
            </a:r>
            <a:r>
              <a:rPr lang="fr-FR" altLang="en-US" baseline="30000">
                <a:solidFill>
                  <a:srgbClr val="FF0000"/>
                </a:solidFill>
              </a:rPr>
              <a:t>2</a:t>
            </a:r>
            <a:r>
              <a:rPr lang="fr-FR" altLang="en-US">
                <a:solidFill>
                  <a:srgbClr val="FF0000"/>
                </a:solidFill>
              </a:rPr>
              <a:t>);  ∆</a:t>
            </a:r>
            <a:r>
              <a:rPr lang="fr-FR" altLang="en-US" i="1">
                <a:solidFill>
                  <a:srgbClr val="FF0000"/>
                </a:solidFill>
              </a:rPr>
              <a:t>t’</a:t>
            </a:r>
            <a:r>
              <a:rPr lang="fr-FR" altLang="en-US">
                <a:solidFill>
                  <a:srgbClr val="FF0000"/>
                </a:solidFill>
              </a:rPr>
              <a:t> = </a:t>
            </a:r>
            <a:r>
              <a:rPr lang="en-US" altLang="en-US">
                <a:solidFill>
                  <a:srgbClr val="FF0000"/>
                </a:solidFill>
                <a:sym typeface="Symbol" pitchFamily="18" charset="2"/>
              </a:rPr>
              <a:t> </a:t>
            </a:r>
            <a:r>
              <a:rPr lang="fr-FR" altLang="en-US">
                <a:solidFill>
                  <a:srgbClr val="FF0000"/>
                </a:solidFill>
              </a:rPr>
              <a:t>(∆</a:t>
            </a:r>
            <a:r>
              <a:rPr lang="fr-FR" altLang="en-US" i="1">
                <a:solidFill>
                  <a:srgbClr val="FF0000"/>
                </a:solidFill>
              </a:rPr>
              <a:t>t – v</a:t>
            </a:r>
            <a:r>
              <a:rPr lang="fr-FR" altLang="en-US">
                <a:solidFill>
                  <a:srgbClr val="FF0000"/>
                </a:solidFill>
              </a:rPr>
              <a:t>∆</a:t>
            </a:r>
            <a:r>
              <a:rPr lang="fr-FR" altLang="en-US" i="1">
                <a:solidFill>
                  <a:srgbClr val="FF0000"/>
                </a:solidFill>
              </a:rPr>
              <a:t>x /</a:t>
            </a:r>
            <a:r>
              <a:rPr lang="fr-FR" altLang="en-US">
                <a:solidFill>
                  <a:srgbClr val="FF0000"/>
                </a:solidFill>
              </a:rPr>
              <a:t> </a:t>
            </a:r>
            <a:r>
              <a:rPr lang="fr-FR" altLang="en-US" i="1">
                <a:solidFill>
                  <a:srgbClr val="FF0000"/>
                </a:solidFill>
              </a:rPr>
              <a:t>c</a:t>
            </a:r>
            <a:r>
              <a:rPr lang="fr-FR" altLang="en-US" baseline="30000">
                <a:solidFill>
                  <a:srgbClr val="FF0000"/>
                </a:solidFill>
              </a:rPr>
              <a:t>2</a:t>
            </a:r>
            <a:r>
              <a:rPr lang="fr-FR" altLang="en-US">
                <a:solidFill>
                  <a:srgbClr val="FF0000"/>
                </a:solidFill>
              </a:rPr>
              <a:t>)</a:t>
            </a:r>
          </a:p>
          <a:p>
            <a:pPr marL="625475" indent="-625475"/>
            <a:r>
              <a:rPr lang="en-US" altLang="en-US">
                <a:solidFill>
                  <a:srgbClr val="FF0000"/>
                </a:solidFill>
              </a:rPr>
              <a:t>• </a:t>
            </a:r>
            <a:r>
              <a:rPr lang="fr-FR" altLang="en-US" i="1">
                <a:solidFill>
                  <a:srgbClr val="FF0000"/>
                </a:solidFill>
              </a:rPr>
              <a:t>u’</a:t>
            </a:r>
            <a:r>
              <a:rPr lang="fr-FR" altLang="en-US">
                <a:solidFill>
                  <a:srgbClr val="FF0000"/>
                </a:solidFill>
              </a:rPr>
              <a:t> = (</a:t>
            </a:r>
            <a:r>
              <a:rPr lang="fr-FR" altLang="en-US" i="1">
                <a:solidFill>
                  <a:srgbClr val="FF0000"/>
                </a:solidFill>
              </a:rPr>
              <a:t>u</a:t>
            </a:r>
            <a:r>
              <a:rPr lang="fr-FR" altLang="en-US">
                <a:solidFill>
                  <a:srgbClr val="FF0000"/>
                </a:solidFill>
              </a:rPr>
              <a:t> – </a:t>
            </a:r>
            <a:r>
              <a:rPr lang="fr-FR" altLang="en-US" i="1">
                <a:solidFill>
                  <a:srgbClr val="FF0000"/>
                </a:solidFill>
              </a:rPr>
              <a:t>v</a:t>
            </a:r>
            <a:r>
              <a:rPr lang="fr-FR" altLang="en-US">
                <a:solidFill>
                  <a:srgbClr val="FF0000"/>
                </a:solidFill>
              </a:rPr>
              <a:t>) </a:t>
            </a:r>
            <a:r>
              <a:rPr lang="fr-FR" altLang="en-US" i="1">
                <a:solidFill>
                  <a:srgbClr val="FF0000"/>
                </a:solidFill>
              </a:rPr>
              <a:t>/</a:t>
            </a:r>
            <a:r>
              <a:rPr lang="fr-FR" altLang="en-US">
                <a:solidFill>
                  <a:srgbClr val="FF0000"/>
                </a:solidFill>
              </a:rPr>
              <a:t> (1 – </a:t>
            </a:r>
            <a:r>
              <a:rPr lang="fr-FR" altLang="en-US" i="1">
                <a:solidFill>
                  <a:srgbClr val="FF0000"/>
                </a:solidFill>
              </a:rPr>
              <a:t>uv /</a:t>
            </a:r>
            <a:r>
              <a:rPr lang="fr-FR" altLang="en-US">
                <a:solidFill>
                  <a:srgbClr val="FF0000"/>
                </a:solidFill>
              </a:rPr>
              <a:t> </a:t>
            </a:r>
            <a:r>
              <a:rPr lang="fr-FR" altLang="en-US" i="1">
                <a:solidFill>
                  <a:srgbClr val="FF0000"/>
                </a:solidFill>
              </a:rPr>
              <a:t>c</a:t>
            </a:r>
            <a:r>
              <a:rPr lang="fr-FR" altLang="en-US" baseline="30000">
                <a:solidFill>
                  <a:srgbClr val="FF0000"/>
                </a:solidFill>
              </a:rPr>
              <a:t>2</a:t>
            </a:r>
            <a:r>
              <a:rPr lang="fr-FR" altLang="en-US">
                <a:solidFill>
                  <a:srgbClr val="FF0000"/>
                </a:solidFill>
              </a:rPr>
              <a:t>)</a:t>
            </a:r>
          </a:p>
          <a:p>
            <a:pPr marL="625475" indent="-625475"/>
            <a:r>
              <a:rPr lang="en-US" altLang="en-US">
                <a:solidFill>
                  <a:srgbClr val="FF0000"/>
                </a:solidFill>
              </a:rPr>
              <a:t>• </a:t>
            </a:r>
            <a:r>
              <a:rPr lang="fr-FR" altLang="en-US">
                <a:solidFill>
                  <a:srgbClr val="FF0000"/>
                </a:solidFill>
              </a:rPr>
              <a:t>∆</a:t>
            </a:r>
            <a:r>
              <a:rPr lang="fr-FR" altLang="en-US" i="1">
                <a:solidFill>
                  <a:srgbClr val="FF0000"/>
                </a:solidFill>
              </a:rPr>
              <a:t>t = </a:t>
            </a:r>
            <a:r>
              <a:rPr lang="en-US" altLang="en-US">
                <a:solidFill>
                  <a:srgbClr val="FF0000"/>
                </a:solidFill>
                <a:sym typeface="Symbol" pitchFamily="18" charset="2"/>
              </a:rPr>
              <a:t></a:t>
            </a:r>
            <a:r>
              <a:rPr lang="fr-FR" altLang="en-US">
                <a:solidFill>
                  <a:srgbClr val="FF0000"/>
                </a:solidFill>
              </a:rPr>
              <a:t>∆</a:t>
            </a:r>
            <a:r>
              <a:rPr lang="fr-FR" altLang="en-US" i="1">
                <a:solidFill>
                  <a:srgbClr val="FF0000"/>
                </a:solidFill>
              </a:rPr>
              <a:t>t</a:t>
            </a:r>
            <a:r>
              <a:rPr lang="fr-FR" altLang="en-US" baseline="-25000">
                <a:solidFill>
                  <a:srgbClr val="FF0000"/>
                </a:solidFill>
              </a:rPr>
              <a:t>0</a:t>
            </a:r>
          </a:p>
          <a:p>
            <a:pPr marL="625475" indent="-625475"/>
            <a:r>
              <a:rPr lang="en-US" altLang="en-US">
                <a:solidFill>
                  <a:srgbClr val="FF0000"/>
                </a:solidFill>
              </a:rPr>
              <a:t>• </a:t>
            </a:r>
            <a:r>
              <a:rPr lang="en-US" altLang="en-US" i="1">
                <a:solidFill>
                  <a:srgbClr val="FF0000"/>
                </a:solidFill>
              </a:rPr>
              <a:t>L</a:t>
            </a:r>
            <a:r>
              <a:rPr lang="en-US" altLang="en-US">
                <a:solidFill>
                  <a:srgbClr val="FF0000"/>
                </a:solidFill>
              </a:rPr>
              <a:t> = </a:t>
            </a:r>
            <a:r>
              <a:rPr lang="en-US" altLang="en-US" i="1">
                <a:solidFill>
                  <a:srgbClr val="FF0000"/>
                </a:solidFill>
              </a:rPr>
              <a:t>L</a:t>
            </a:r>
            <a:r>
              <a:rPr lang="en-US" altLang="en-US" baseline="-25000">
                <a:solidFill>
                  <a:srgbClr val="FF0000"/>
                </a:solidFill>
              </a:rPr>
              <a:t>0 </a:t>
            </a:r>
            <a:r>
              <a:rPr lang="en-US" altLang="en-US" i="1">
                <a:solidFill>
                  <a:srgbClr val="FF0000"/>
                </a:solidFill>
              </a:rPr>
              <a:t>/</a:t>
            </a:r>
            <a:r>
              <a:rPr lang="en-US" altLang="en-US">
                <a:solidFill>
                  <a:srgbClr val="FF0000"/>
                </a:solidFill>
              </a:rPr>
              <a:t> </a:t>
            </a:r>
            <a:r>
              <a:rPr lang="en-US" altLang="en-US">
                <a:solidFill>
                  <a:srgbClr val="FF0000"/>
                </a:solidFill>
                <a:sym typeface="Symbol" pitchFamily="18" charset="2"/>
              </a:rPr>
              <a:t></a:t>
            </a:r>
          </a:p>
          <a:p>
            <a:pPr marL="625475" indent="-625475"/>
            <a:r>
              <a:rPr lang="en-US" altLang="en-US">
                <a:solidFill>
                  <a:srgbClr val="FF0000"/>
                </a:solidFill>
              </a:rPr>
              <a:t>• (</a:t>
            </a:r>
            <a:r>
              <a:rPr lang="en-US" altLang="en-US" i="1">
                <a:solidFill>
                  <a:srgbClr val="FF0000"/>
                </a:solidFill>
              </a:rPr>
              <a:t>ct’ </a:t>
            </a:r>
            <a:r>
              <a:rPr lang="en-US" altLang="en-US">
                <a:solidFill>
                  <a:srgbClr val="FF0000"/>
                </a:solidFill>
              </a:rPr>
              <a:t>)</a:t>
            </a:r>
            <a:r>
              <a:rPr lang="en-US" altLang="en-US" baseline="30000">
                <a:solidFill>
                  <a:srgbClr val="FF0000"/>
                </a:solidFill>
              </a:rPr>
              <a:t>2</a:t>
            </a:r>
            <a:r>
              <a:rPr lang="en-US" altLang="en-US">
                <a:solidFill>
                  <a:srgbClr val="FF0000"/>
                </a:solidFill>
              </a:rPr>
              <a:t> – (</a:t>
            </a:r>
            <a:r>
              <a:rPr lang="en-US" altLang="en-US" i="1">
                <a:solidFill>
                  <a:srgbClr val="FF0000"/>
                </a:solidFill>
              </a:rPr>
              <a:t>x’ </a:t>
            </a:r>
            <a:r>
              <a:rPr lang="en-US" altLang="en-US">
                <a:solidFill>
                  <a:srgbClr val="FF0000"/>
                </a:solidFill>
              </a:rPr>
              <a:t>)</a:t>
            </a:r>
            <a:r>
              <a:rPr lang="en-US" altLang="en-US" baseline="30000">
                <a:solidFill>
                  <a:srgbClr val="FF0000"/>
                </a:solidFill>
              </a:rPr>
              <a:t>2</a:t>
            </a:r>
            <a:r>
              <a:rPr lang="en-US" altLang="en-US">
                <a:solidFill>
                  <a:srgbClr val="FF0000"/>
                </a:solidFill>
              </a:rPr>
              <a:t> = (</a:t>
            </a:r>
            <a:r>
              <a:rPr lang="en-US" altLang="en-US" i="1">
                <a:solidFill>
                  <a:srgbClr val="FF0000"/>
                </a:solidFill>
              </a:rPr>
              <a:t>ct</a:t>
            </a:r>
            <a:r>
              <a:rPr lang="en-US" altLang="en-US">
                <a:solidFill>
                  <a:srgbClr val="FF0000"/>
                </a:solidFill>
              </a:rPr>
              <a:t>)</a:t>
            </a:r>
            <a:r>
              <a:rPr lang="en-US" altLang="en-US" baseline="30000">
                <a:solidFill>
                  <a:srgbClr val="FF0000"/>
                </a:solidFill>
              </a:rPr>
              <a:t>2</a:t>
            </a:r>
            <a:r>
              <a:rPr lang="en-US" altLang="en-US">
                <a:solidFill>
                  <a:srgbClr val="FF0000"/>
                </a:solidFill>
              </a:rPr>
              <a:t> – (</a:t>
            </a:r>
            <a:r>
              <a:rPr lang="en-US" altLang="en-US" i="1">
                <a:solidFill>
                  <a:srgbClr val="FF0000"/>
                </a:solidFill>
              </a:rPr>
              <a:t>x</a:t>
            </a:r>
            <a:r>
              <a:rPr lang="en-US" altLang="en-US">
                <a:solidFill>
                  <a:srgbClr val="FF0000"/>
                </a:solidFill>
              </a:rPr>
              <a:t>)</a:t>
            </a:r>
            <a:r>
              <a:rPr lang="en-US" altLang="en-US" baseline="30000">
                <a:solidFill>
                  <a:srgbClr val="FF0000"/>
                </a:solidFill>
              </a:rPr>
              <a:t>2</a:t>
            </a:r>
            <a:endParaRPr lang="fr-FR" altLang="en-US">
              <a:solidFill>
                <a:srgbClr val="FF0000"/>
              </a:solidFill>
            </a:endParaRPr>
          </a:p>
        </p:txBody>
      </p:sp>
      <p:sp>
        <p:nvSpPr>
          <p:cNvPr id="7171"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A: Relativity</a:t>
            </a:r>
            <a:br>
              <a:rPr lang="en-US" altLang="en-US" sz="2800" b="1" smtClean="0"/>
            </a:br>
            <a:r>
              <a:rPr lang="en-US" altLang="en-US" sz="2800" smtClean="0">
                <a:solidFill>
                  <a:schemeClr val="tx1"/>
                </a:solidFill>
              </a:rPr>
              <a:t>A.2 – Lorentz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93187">
                                            <p:txEl>
                                              <p:pRg st="8" end="8"/>
                                            </p:txEl>
                                          </p:spTgt>
                                        </p:tgtEl>
                                        <p:attrNameLst>
                                          <p:attrName>style.visibility</p:attrName>
                                        </p:attrNameLst>
                                      </p:cBhvr>
                                      <p:to>
                                        <p:strVal val="visible"/>
                                      </p:to>
                                    </p:set>
                                    <p:anim calcmode="lin" valueType="num">
                                      <p:cBhvr additive="base">
                                        <p:cTn id="55"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93187">
                                            <p:txEl>
                                              <p:pRg st="9" end="9"/>
                                            </p:txEl>
                                          </p:spTgt>
                                        </p:tgtEl>
                                        <p:attrNameLst>
                                          <p:attrName>style.visibility</p:attrName>
                                        </p:attrNameLst>
                                      </p:cBhvr>
                                      <p:to>
                                        <p:strVal val="visible"/>
                                      </p:to>
                                    </p:set>
                                    <p:anim calcmode="lin" valueType="num">
                                      <p:cBhvr additive="base">
                                        <p:cTn id="61" dur="500" fill="hold"/>
                                        <p:tgtEl>
                                          <p:spTgt spid="9318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3187">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93187">
                                            <p:txEl>
                                              <p:pRg st="10" end="10"/>
                                            </p:txEl>
                                          </p:spTgt>
                                        </p:tgtEl>
                                        <p:attrNameLst>
                                          <p:attrName>style.visibility</p:attrName>
                                        </p:attrNameLst>
                                      </p:cBhvr>
                                      <p:to>
                                        <p:strVal val="visible"/>
                                      </p:to>
                                    </p:set>
                                    <p:anim calcmode="lin" valueType="num">
                                      <p:cBhvr additive="base">
                                        <p:cTn id="67" dur="500" fill="hold"/>
                                        <p:tgtEl>
                                          <p:spTgt spid="93187">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3187">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93187">
                                            <p:txEl>
                                              <p:pRg st="11" end="11"/>
                                            </p:txEl>
                                          </p:spTgt>
                                        </p:tgtEl>
                                        <p:attrNameLst>
                                          <p:attrName>style.visibility</p:attrName>
                                        </p:attrNameLst>
                                      </p:cBhvr>
                                      <p:to>
                                        <p:strVal val="visible"/>
                                      </p:to>
                                    </p:set>
                                    <p:anim calcmode="lin" valueType="num">
                                      <p:cBhvr additive="base">
                                        <p:cTn id="73" dur="500" fill="hold"/>
                                        <p:tgtEl>
                                          <p:spTgt spid="93187">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93187">
                                            <p:txEl>
                                              <p:pRg st="11" end="1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5186"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p:spPr>
        <p:txBody>
          <a:bodyPr/>
          <a:lstStyle/>
          <a:p>
            <a:pPr>
              <a:spcBef>
                <a:spcPct val="20000"/>
              </a:spcBef>
            </a:pPr>
            <a:r>
              <a:rPr lang="en-US" altLang="en-US" i="1" dirty="0">
                <a:solidFill>
                  <a:srgbClr val="333399"/>
                </a:solidFill>
              </a:rPr>
              <a:t>Invariant quantities </a:t>
            </a:r>
            <a:r>
              <a:rPr lang="en-US" altLang="en-US" dirty="0">
                <a:solidFill>
                  <a:srgbClr val="333399"/>
                </a:solidFill>
              </a:rPr>
              <a:t>– the </a:t>
            </a:r>
            <a:r>
              <a:rPr lang="en-US" altLang="en-US" dirty="0" err="1">
                <a:solidFill>
                  <a:srgbClr val="333399"/>
                </a:solidFill>
              </a:rPr>
              <a:t>spacetime</a:t>
            </a:r>
            <a:r>
              <a:rPr lang="en-US" altLang="en-US" dirty="0">
                <a:solidFill>
                  <a:srgbClr val="333399"/>
                </a:solidFill>
              </a:rPr>
              <a:t> interval</a:t>
            </a:r>
            <a:endParaRPr lang="en-US" altLang="en-US" i="1" dirty="0">
              <a:solidFill>
                <a:srgbClr val="333399"/>
              </a:solidFill>
              <a:cs typeface="Times New Roman" pitchFamily="18" charset="0"/>
            </a:endParaRPr>
          </a:p>
          <a:p>
            <a:pPr>
              <a:spcBef>
                <a:spcPct val="20000"/>
              </a:spcBef>
            </a:pPr>
            <a:r>
              <a:rPr lang="en-US" altLang="en-US" dirty="0">
                <a:solidFill>
                  <a:srgbClr val="000000"/>
                </a:solidFill>
                <a:cs typeface="Times New Roman" pitchFamily="18" charset="0"/>
                <a:sym typeface="Symbol" pitchFamily="18" charset="2"/>
              </a:rPr>
              <a:t>Now that we know that space is not Newtonian (at least at high speeds), we know that the Newtonian space interval formula fails.</a:t>
            </a:r>
          </a:p>
          <a:p>
            <a:pPr>
              <a:spcBef>
                <a:spcPct val="20000"/>
              </a:spcBef>
            </a:pPr>
            <a:endParaRPr lang="en-US" altLang="en-US" dirty="0">
              <a:solidFill>
                <a:srgbClr val="000000"/>
              </a:solidFill>
              <a:cs typeface="Times New Roman" pitchFamily="18" charset="0"/>
              <a:sym typeface="Symbol" pitchFamily="18" charset="2"/>
            </a:endParaRPr>
          </a:p>
          <a:p>
            <a:pPr>
              <a:spcBef>
                <a:spcPct val="20000"/>
              </a:spcBef>
            </a:pPr>
            <a:r>
              <a:rPr lang="en-US" altLang="en-US" dirty="0">
                <a:solidFill>
                  <a:srgbClr val="000000"/>
                </a:solidFill>
                <a:cs typeface="Times New Roman" pitchFamily="18" charset="0"/>
                <a:sym typeface="Symbol" pitchFamily="18" charset="2"/>
              </a:rPr>
              <a:t>Instead we add a corrective factor to the Euclidean form of the Pythagorean theorem:</a:t>
            </a:r>
          </a:p>
          <a:p>
            <a:pPr>
              <a:spcBef>
                <a:spcPct val="20000"/>
              </a:spcBef>
            </a:pPr>
            <a:endParaRPr lang="en-US" altLang="en-US" dirty="0">
              <a:solidFill>
                <a:srgbClr val="000000"/>
              </a:solidFill>
              <a:cs typeface="Times New Roman" pitchFamily="18" charset="0"/>
              <a:sym typeface="Symbol" pitchFamily="18" charset="2"/>
            </a:endParaRPr>
          </a:p>
          <a:p>
            <a:pPr>
              <a:spcBef>
                <a:spcPct val="20000"/>
              </a:spcBef>
            </a:pPr>
            <a:endParaRPr lang="en-US" altLang="en-US" dirty="0">
              <a:solidFill>
                <a:srgbClr val="000000"/>
              </a:solidFill>
              <a:cs typeface="Times New Roman" pitchFamily="18" charset="0"/>
              <a:sym typeface="Symbol" pitchFamily="18" charset="2"/>
            </a:endParaRPr>
          </a:p>
          <a:p>
            <a:pPr>
              <a:spcBef>
                <a:spcPts val="0"/>
              </a:spcBef>
            </a:pPr>
            <a:r>
              <a:rPr lang="en-US" altLang="en-US" dirty="0">
                <a:solidFill>
                  <a:srgbClr val="000000"/>
                </a:solidFill>
                <a:cs typeface="Times New Roman" pitchFamily="18" charset="0"/>
                <a:sym typeface="Symbol" pitchFamily="18" charset="2"/>
              </a:rPr>
              <a:t>It is the case, in </a:t>
            </a:r>
            <a:r>
              <a:rPr lang="en-US" altLang="en-US" dirty="0" smtClean="0">
                <a:solidFill>
                  <a:srgbClr val="000000"/>
                </a:solidFill>
                <a:cs typeface="Times New Roman" pitchFamily="18" charset="0"/>
                <a:sym typeface="Symbol" pitchFamily="18" charset="2"/>
              </a:rPr>
              <a:t>“</a:t>
            </a:r>
            <a:r>
              <a:rPr lang="en-US" altLang="en-US" dirty="0" err="1" smtClean="0">
                <a:solidFill>
                  <a:srgbClr val="000000"/>
                </a:solidFill>
                <a:cs typeface="Times New Roman" pitchFamily="18" charset="0"/>
                <a:sym typeface="Symbol" pitchFamily="18" charset="2"/>
              </a:rPr>
              <a:t>Einsteinian</a:t>
            </a:r>
            <a:r>
              <a:rPr lang="en-US" altLang="en-US" dirty="0" smtClean="0">
                <a:solidFill>
                  <a:srgbClr val="000000"/>
                </a:solidFill>
                <a:cs typeface="Times New Roman" pitchFamily="18" charset="0"/>
                <a:sym typeface="Symbol" pitchFamily="18" charset="2"/>
              </a:rPr>
              <a:t>” </a:t>
            </a:r>
            <a:r>
              <a:rPr lang="en-US" altLang="en-US" dirty="0">
                <a:solidFill>
                  <a:srgbClr val="000000"/>
                </a:solidFill>
                <a:cs typeface="Times New Roman" pitchFamily="18" charset="0"/>
                <a:sym typeface="Symbol" pitchFamily="18" charset="2"/>
              </a:rPr>
              <a:t>space, </a:t>
            </a:r>
            <a:r>
              <a:rPr lang="en-US" altLang="en-US" dirty="0" smtClean="0">
                <a:solidFill>
                  <a:srgbClr val="000000"/>
                </a:solidFill>
                <a:cs typeface="Times New Roman" pitchFamily="18" charset="0"/>
                <a:sym typeface="Symbol" pitchFamily="18" charset="2"/>
              </a:rPr>
              <a:t>that (</a:t>
            </a:r>
            <a:r>
              <a:rPr lang="en-US" altLang="en-US" dirty="0">
                <a:solidFill>
                  <a:srgbClr val="000000"/>
                </a:solidFill>
                <a:cs typeface="Times New Roman" pitchFamily="18" charset="0"/>
                <a:sym typeface="Symbol" pitchFamily="18" charset="2"/>
              </a:rPr>
              <a:t></a:t>
            </a:r>
            <a:r>
              <a:rPr lang="en-US" altLang="en-US" i="1" dirty="0">
                <a:solidFill>
                  <a:srgbClr val="000000"/>
                </a:solidFill>
                <a:cs typeface="Times New Roman" pitchFamily="18" charset="0"/>
                <a:sym typeface="Symbol" pitchFamily="18" charset="2"/>
              </a:rPr>
              <a:t>s</a:t>
            </a:r>
            <a:r>
              <a:rPr lang="en-US" altLang="en-US" dirty="0">
                <a:solidFill>
                  <a:srgbClr val="000000"/>
                </a:solidFill>
                <a:cs typeface="Times New Roman" pitchFamily="18" charset="0"/>
                <a:sym typeface="Symbol" pitchFamily="18" charset="2"/>
              </a:rPr>
              <a:t>)</a:t>
            </a:r>
            <a:r>
              <a:rPr lang="en-US" altLang="en-US" baseline="30000" dirty="0">
                <a:solidFill>
                  <a:srgbClr val="000000"/>
                </a:solidFill>
                <a:cs typeface="Times New Roman" pitchFamily="18" charset="0"/>
                <a:sym typeface="Symbol" pitchFamily="18" charset="2"/>
              </a:rPr>
              <a:t>2</a:t>
            </a:r>
            <a:r>
              <a:rPr lang="en-US" altLang="en-US" i="1" dirty="0">
                <a:solidFill>
                  <a:srgbClr val="000000"/>
                </a:solidFill>
                <a:cs typeface="Times New Roman" pitchFamily="18" charset="0"/>
                <a:sym typeface="Symbol" pitchFamily="18" charset="2"/>
              </a:rPr>
              <a:t> = </a:t>
            </a:r>
            <a:r>
              <a:rPr lang="en-US" altLang="en-US" dirty="0">
                <a:solidFill>
                  <a:srgbClr val="000000"/>
                </a:solidFill>
                <a:cs typeface="Times New Roman" pitchFamily="18" charset="0"/>
                <a:sym typeface="Symbol" pitchFamily="18" charset="2"/>
              </a:rPr>
              <a:t>(</a:t>
            </a:r>
            <a:r>
              <a:rPr lang="en-US" altLang="en-US" i="1" dirty="0">
                <a:solidFill>
                  <a:srgbClr val="000000"/>
                </a:solidFill>
                <a:cs typeface="Times New Roman" pitchFamily="18" charset="0"/>
                <a:sym typeface="Symbol" pitchFamily="18" charset="2"/>
              </a:rPr>
              <a:t>s’</a:t>
            </a:r>
            <a:r>
              <a:rPr lang="en-US" altLang="en-US" dirty="0">
                <a:solidFill>
                  <a:srgbClr val="000000"/>
                </a:solidFill>
                <a:cs typeface="Times New Roman" pitchFamily="18" charset="0"/>
                <a:sym typeface="Symbol" pitchFamily="18" charset="2"/>
              </a:rPr>
              <a:t>)</a:t>
            </a:r>
            <a:r>
              <a:rPr lang="en-US" altLang="en-US" baseline="30000" dirty="0" smtClean="0">
                <a:solidFill>
                  <a:srgbClr val="000000"/>
                </a:solidFill>
                <a:cs typeface="Times New Roman" pitchFamily="18" charset="0"/>
                <a:sym typeface="Symbol" pitchFamily="18" charset="2"/>
              </a:rPr>
              <a:t>2</a:t>
            </a:r>
            <a:r>
              <a:rPr lang="en-US" altLang="en-US" i="1" dirty="0" smtClean="0">
                <a:solidFill>
                  <a:srgbClr val="000000"/>
                </a:solidFill>
                <a:cs typeface="Times New Roman" pitchFamily="18" charset="0"/>
                <a:sym typeface="Symbol" pitchFamily="18" charset="2"/>
              </a:rPr>
              <a:t> </a:t>
            </a:r>
            <a:r>
              <a:rPr lang="en-US" altLang="en-US" dirty="0" smtClean="0">
                <a:solidFill>
                  <a:srgbClr val="000000"/>
                </a:solidFill>
                <a:cs typeface="Times New Roman" pitchFamily="18" charset="0"/>
                <a:sym typeface="Symbol" pitchFamily="18" charset="2"/>
              </a:rPr>
              <a:t>and </a:t>
            </a:r>
            <a:r>
              <a:rPr lang="en-US" altLang="en-US" dirty="0">
                <a:solidFill>
                  <a:srgbClr val="000000"/>
                </a:solidFill>
                <a:cs typeface="Times New Roman" pitchFamily="18" charset="0"/>
                <a:sym typeface="Symbol" pitchFamily="18" charset="2"/>
              </a:rPr>
              <a:t>we say that the </a:t>
            </a:r>
            <a:r>
              <a:rPr lang="en-US" altLang="en-US" b="1" dirty="0" err="1">
                <a:solidFill>
                  <a:srgbClr val="000000"/>
                </a:solidFill>
                <a:cs typeface="Times New Roman" pitchFamily="18" charset="0"/>
                <a:sym typeface="Symbol" pitchFamily="18" charset="2"/>
              </a:rPr>
              <a:t>spacetime</a:t>
            </a:r>
            <a:r>
              <a:rPr lang="en-US" altLang="en-US" b="1" dirty="0">
                <a:solidFill>
                  <a:srgbClr val="000000"/>
                </a:solidFill>
                <a:cs typeface="Times New Roman" pitchFamily="18" charset="0"/>
                <a:sym typeface="Symbol" pitchFamily="18" charset="2"/>
              </a:rPr>
              <a:t> interval is invariant </a:t>
            </a:r>
            <a:r>
              <a:rPr lang="en-US" altLang="en-US" dirty="0">
                <a:solidFill>
                  <a:srgbClr val="000000"/>
                </a:solidFill>
                <a:cs typeface="Times New Roman" pitchFamily="18" charset="0"/>
                <a:sym typeface="Symbol" pitchFamily="18" charset="2"/>
              </a:rPr>
              <a:t>in </a:t>
            </a:r>
            <a:r>
              <a:rPr lang="en-US" altLang="en-US" dirty="0" smtClean="0">
                <a:solidFill>
                  <a:srgbClr val="000000"/>
                </a:solidFill>
                <a:cs typeface="Times New Roman" pitchFamily="18" charset="0"/>
                <a:sym typeface="Symbol" pitchFamily="18" charset="2"/>
              </a:rPr>
              <a:t>“</a:t>
            </a:r>
            <a:r>
              <a:rPr lang="en-US" altLang="en-US" dirty="0" err="1" smtClean="0">
                <a:solidFill>
                  <a:srgbClr val="000000"/>
                </a:solidFill>
                <a:cs typeface="Times New Roman" pitchFamily="18" charset="0"/>
                <a:sym typeface="Symbol" pitchFamily="18" charset="2"/>
              </a:rPr>
              <a:t>Einsteinian</a:t>
            </a:r>
            <a:r>
              <a:rPr lang="en-US" altLang="en-US" dirty="0" smtClean="0">
                <a:solidFill>
                  <a:srgbClr val="000000"/>
                </a:solidFill>
                <a:cs typeface="Times New Roman" pitchFamily="18" charset="0"/>
                <a:sym typeface="Symbol" pitchFamily="18" charset="2"/>
              </a:rPr>
              <a:t>” </a:t>
            </a:r>
            <a:r>
              <a:rPr lang="en-US" altLang="en-US" dirty="0">
                <a:solidFill>
                  <a:srgbClr val="000000"/>
                </a:solidFill>
                <a:cs typeface="Times New Roman" pitchFamily="18" charset="0"/>
                <a:sym typeface="Symbol" pitchFamily="18" charset="2"/>
              </a:rPr>
              <a:t>space</a:t>
            </a:r>
            <a:r>
              <a:rPr lang="en-US" altLang="en-US" dirty="0" smtClean="0">
                <a:solidFill>
                  <a:srgbClr val="000000"/>
                </a:solidFill>
                <a:cs typeface="Times New Roman" pitchFamily="18" charset="0"/>
                <a:sym typeface="Symbol" pitchFamily="18" charset="2"/>
              </a:rPr>
              <a:t>. </a:t>
            </a:r>
            <a:r>
              <a:rPr lang="en-US" altLang="en-US" dirty="0">
                <a:solidFill>
                  <a:srgbClr val="000000"/>
                </a:solidFill>
                <a:cs typeface="Times New Roman" pitchFamily="18" charset="0"/>
                <a:sym typeface="Symbol" pitchFamily="18" charset="2"/>
              </a:rPr>
              <a:t>Observers in both IRFs would agree on their respective measurements of the </a:t>
            </a:r>
            <a:r>
              <a:rPr lang="en-US" altLang="en-US" dirty="0" err="1" smtClean="0">
                <a:solidFill>
                  <a:srgbClr val="000000"/>
                </a:solidFill>
                <a:cs typeface="Times New Roman" pitchFamily="18" charset="0"/>
                <a:sym typeface="Symbol" pitchFamily="18" charset="2"/>
              </a:rPr>
              <a:t>spacetime</a:t>
            </a:r>
            <a:r>
              <a:rPr lang="en-US" altLang="en-US" dirty="0" smtClean="0">
                <a:solidFill>
                  <a:srgbClr val="000000"/>
                </a:solidFill>
                <a:cs typeface="Times New Roman" pitchFamily="18" charset="0"/>
                <a:sym typeface="Symbol" pitchFamily="18" charset="2"/>
              </a:rPr>
              <a:t> </a:t>
            </a:r>
            <a:r>
              <a:rPr lang="en-US" altLang="en-US" dirty="0">
                <a:solidFill>
                  <a:srgbClr val="000000"/>
                </a:solidFill>
                <a:cs typeface="Times New Roman" pitchFamily="18" charset="0"/>
                <a:sym typeface="Symbol" pitchFamily="18" charset="2"/>
              </a:rPr>
              <a:t>interval.</a:t>
            </a:r>
            <a:endParaRPr lang="en-US" altLang="en-US" dirty="0">
              <a:solidFill>
                <a:srgbClr val="000000"/>
              </a:solidFill>
              <a:cs typeface="Times New Roman" pitchFamily="18" charset="0"/>
            </a:endParaRPr>
          </a:p>
        </p:txBody>
      </p:sp>
      <p:sp>
        <p:nvSpPr>
          <p:cNvPr id="62467"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grpSp>
        <p:nvGrpSpPr>
          <p:cNvPr id="2" name="Group 4"/>
          <p:cNvGrpSpPr>
            <a:grpSpLocks/>
          </p:cNvGrpSpPr>
          <p:nvPr/>
        </p:nvGrpSpPr>
        <p:grpSpPr bwMode="auto">
          <a:xfrm>
            <a:off x="857250" y="2938463"/>
            <a:ext cx="7366000" cy="457200"/>
            <a:chOff x="857250" y="6089870"/>
            <a:chExt cx="7366000" cy="457200"/>
          </a:xfrm>
        </p:grpSpPr>
        <p:sp>
          <p:nvSpPr>
            <p:cNvPr id="62474" name="Text Box 30"/>
            <p:cNvSpPr txBox="1">
              <a:spLocks noChangeArrowheads="1"/>
            </p:cNvSpPr>
            <p:nvPr/>
          </p:nvSpPr>
          <p:spPr bwMode="auto">
            <a:xfrm>
              <a:off x="5767754" y="6089870"/>
              <a:ext cx="2455496" cy="457200"/>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space interval</a:t>
              </a:r>
            </a:p>
          </p:txBody>
        </p:sp>
        <p:sp>
          <p:nvSpPr>
            <p:cNvPr id="62475" name="Rectangle 31"/>
            <p:cNvSpPr>
              <a:spLocks noChangeArrowheads="1"/>
            </p:cNvSpPr>
            <p:nvPr/>
          </p:nvSpPr>
          <p:spPr bwMode="auto">
            <a:xfrm>
              <a:off x="857250" y="6093045"/>
              <a:ext cx="7358063" cy="447675"/>
            </a:xfrm>
            <a:prstGeom prst="rect">
              <a:avLst/>
            </a:prstGeom>
            <a:noFill/>
            <a:ln w="12700">
              <a:solidFill>
                <a:schemeClr val="tx1"/>
              </a:solidFill>
              <a:miter lim="800000"/>
              <a:headEnd/>
              <a:tailEnd/>
            </a:ln>
          </p:spPr>
          <p:txBody>
            <a:bodyPr wrap="none" anchor="ctr"/>
            <a:lstStyle/>
            <a:p>
              <a:endParaRPr lang="en-US" altLang="en-US"/>
            </a:p>
          </p:txBody>
        </p:sp>
        <p:sp>
          <p:nvSpPr>
            <p:cNvPr id="62476" name="Rectangle 32"/>
            <p:cNvSpPr>
              <a:spLocks noChangeArrowheads="1"/>
            </p:cNvSpPr>
            <p:nvPr/>
          </p:nvSpPr>
          <p:spPr bwMode="auto">
            <a:xfrm>
              <a:off x="1125537" y="6104158"/>
              <a:ext cx="4571877" cy="423248"/>
            </a:xfrm>
            <a:prstGeom prst="rect">
              <a:avLst/>
            </a:prstGeom>
            <a:noFill/>
            <a:ln w="9525">
              <a:noFill/>
              <a:miter lim="800000"/>
              <a:headEnd/>
              <a:tailEnd/>
            </a:ln>
          </p:spPr>
          <p:txBody>
            <a:bodyPr/>
            <a:lstStyle/>
            <a:p>
              <a:pPr eaLnBrk="0" hangingPunct="0">
                <a:lnSpc>
                  <a:spcPct val="90000"/>
                </a:lnSpc>
                <a:spcBef>
                  <a:spcPct val="20000"/>
                </a:spcBef>
              </a:pP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s</a:t>
              </a:r>
              <a:r>
                <a:rPr lang="en-US" altLang="en-US">
                  <a:solidFill>
                    <a:srgbClr val="000000"/>
                  </a:solidFill>
                  <a:cs typeface="Times New Roman" pitchFamily="18" charset="0"/>
                  <a:sym typeface="Symbol" pitchFamily="18" charset="2"/>
                </a:rPr>
                <a:t>)</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 = </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x</a:t>
              </a:r>
              <a:r>
                <a:rPr lang="en-US" altLang="en-US">
                  <a:solidFill>
                    <a:srgbClr val="000000"/>
                  </a:solidFill>
                  <a:cs typeface="Times New Roman" pitchFamily="18" charset="0"/>
                  <a:sym typeface="Symbol" pitchFamily="18" charset="2"/>
                </a:rPr>
                <a:t>)</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 + </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y</a:t>
              </a:r>
              <a:r>
                <a:rPr lang="en-US" altLang="en-US">
                  <a:solidFill>
                    <a:srgbClr val="000000"/>
                  </a:solidFill>
                  <a:cs typeface="Times New Roman" pitchFamily="18" charset="0"/>
                  <a:sym typeface="Symbol" pitchFamily="18" charset="2"/>
                </a:rPr>
                <a:t>)</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 + </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z</a:t>
              </a:r>
              <a:r>
                <a:rPr lang="en-US" altLang="en-US">
                  <a:solidFill>
                    <a:srgbClr val="000000"/>
                  </a:solidFill>
                  <a:cs typeface="Times New Roman" pitchFamily="18" charset="0"/>
                  <a:sym typeface="Symbol" pitchFamily="18" charset="2"/>
                </a:rPr>
                <a:t>)</a:t>
              </a:r>
              <a:r>
                <a:rPr lang="en-US" altLang="en-US" baseline="30000">
                  <a:solidFill>
                    <a:srgbClr val="000000"/>
                  </a:solidFill>
                  <a:cs typeface="Times New Roman" pitchFamily="18" charset="0"/>
                  <a:sym typeface="Symbol" pitchFamily="18" charset="2"/>
                </a:rPr>
                <a:t>2</a:t>
              </a:r>
              <a:endParaRPr lang="en-US" altLang="en-US" baseline="-25000">
                <a:sym typeface="Symbol" pitchFamily="18" charset="2"/>
              </a:endParaRPr>
            </a:p>
          </p:txBody>
        </p:sp>
      </p:grpSp>
      <p:grpSp>
        <p:nvGrpSpPr>
          <p:cNvPr id="3" name="Group 13"/>
          <p:cNvGrpSpPr>
            <a:grpSpLocks/>
          </p:cNvGrpSpPr>
          <p:nvPr/>
        </p:nvGrpSpPr>
        <p:grpSpPr bwMode="auto">
          <a:xfrm>
            <a:off x="855663" y="4188045"/>
            <a:ext cx="7366000" cy="831850"/>
            <a:chOff x="854906" y="4202491"/>
            <a:chExt cx="7365998" cy="830997"/>
          </a:xfrm>
        </p:grpSpPr>
        <p:sp>
          <p:nvSpPr>
            <p:cNvPr id="62470" name="Text Box 30"/>
            <p:cNvSpPr txBox="1">
              <a:spLocks noChangeArrowheads="1"/>
            </p:cNvSpPr>
            <p:nvPr/>
          </p:nvSpPr>
          <p:spPr bwMode="auto">
            <a:xfrm>
              <a:off x="6513341" y="4202491"/>
              <a:ext cx="1707563" cy="830997"/>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spacetime interval</a:t>
              </a:r>
            </a:p>
          </p:txBody>
        </p:sp>
        <p:sp>
          <p:nvSpPr>
            <p:cNvPr id="62471" name="Rectangle 31"/>
            <p:cNvSpPr>
              <a:spLocks noChangeArrowheads="1"/>
            </p:cNvSpPr>
            <p:nvPr/>
          </p:nvSpPr>
          <p:spPr bwMode="auto">
            <a:xfrm>
              <a:off x="854906" y="4205666"/>
              <a:ext cx="7358063" cy="816500"/>
            </a:xfrm>
            <a:prstGeom prst="rect">
              <a:avLst/>
            </a:prstGeom>
            <a:noFill/>
            <a:ln w="12700">
              <a:solidFill>
                <a:schemeClr val="tx1"/>
              </a:solidFill>
              <a:miter lim="800000"/>
              <a:headEnd/>
              <a:tailEnd/>
            </a:ln>
          </p:spPr>
          <p:txBody>
            <a:bodyPr wrap="none" anchor="ctr"/>
            <a:lstStyle/>
            <a:p>
              <a:endParaRPr lang="en-US" altLang="en-US"/>
            </a:p>
          </p:txBody>
        </p:sp>
        <p:sp>
          <p:nvSpPr>
            <p:cNvPr id="62472" name="Rectangle 32"/>
            <p:cNvSpPr>
              <a:spLocks noChangeArrowheads="1"/>
            </p:cNvSpPr>
            <p:nvPr/>
          </p:nvSpPr>
          <p:spPr bwMode="auto">
            <a:xfrm>
              <a:off x="1012876" y="4216779"/>
              <a:ext cx="5219113" cy="423248"/>
            </a:xfrm>
            <a:prstGeom prst="rect">
              <a:avLst/>
            </a:prstGeom>
            <a:noFill/>
            <a:ln w="9525">
              <a:noFill/>
              <a:miter lim="800000"/>
              <a:headEnd/>
              <a:tailEnd/>
            </a:ln>
          </p:spPr>
          <p:txBody>
            <a:bodyPr/>
            <a:lstStyle/>
            <a:p>
              <a:pPr eaLnBrk="0" hangingPunct="0">
                <a:lnSpc>
                  <a:spcPct val="90000"/>
                </a:lnSpc>
                <a:spcBef>
                  <a:spcPct val="20000"/>
                </a:spcBef>
              </a:pP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s</a:t>
              </a:r>
              <a:r>
                <a:rPr lang="en-US" altLang="en-US">
                  <a:solidFill>
                    <a:srgbClr val="000000"/>
                  </a:solidFill>
                  <a:cs typeface="Times New Roman" pitchFamily="18" charset="0"/>
                  <a:sym typeface="Symbol" pitchFamily="18" charset="2"/>
                </a:rPr>
                <a:t>)</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 = </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x</a:t>
              </a:r>
              <a:r>
                <a:rPr lang="en-US" altLang="en-US">
                  <a:solidFill>
                    <a:srgbClr val="000000"/>
                  </a:solidFill>
                  <a:cs typeface="Times New Roman" pitchFamily="18" charset="0"/>
                  <a:sym typeface="Symbol" pitchFamily="18" charset="2"/>
                </a:rPr>
                <a:t>)</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 + </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y</a:t>
              </a:r>
              <a:r>
                <a:rPr lang="en-US" altLang="en-US">
                  <a:solidFill>
                    <a:srgbClr val="000000"/>
                  </a:solidFill>
                  <a:cs typeface="Times New Roman" pitchFamily="18" charset="0"/>
                  <a:sym typeface="Symbol" pitchFamily="18" charset="2"/>
                </a:rPr>
                <a:t>)</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 + </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z</a:t>
              </a:r>
              <a:r>
                <a:rPr lang="en-US" altLang="en-US">
                  <a:solidFill>
                    <a:srgbClr val="000000"/>
                  </a:solidFill>
                  <a:cs typeface="Times New Roman" pitchFamily="18" charset="0"/>
                  <a:sym typeface="Symbol" pitchFamily="18" charset="2"/>
                </a:rPr>
                <a:t>)</a:t>
              </a:r>
              <a:r>
                <a:rPr lang="en-US" altLang="en-US" baseline="30000">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c</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t</a:t>
              </a:r>
              <a:r>
                <a:rPr lang="en-US" altLang="en-US">
                  <a:solidFill>
                    <a:srgbClr val="000000"/>
                  </a:solidFill>
                  <a:cs typeface="Times New Roman" pitchFamily="18" charset="0"/>
                  <a:sym typeface="Symbol" pitchFamily="18" charset="2"/>
                </a:rPr>
                <a:t>)</a:t>
              </a:r>
              <a:r>
                <a:rPr lang="en-US" altLang="en-US" baseline="30000">
                  <a:solidFill>
                    <a:srgbClr val="000000"/>
                  </a:solidFill>
                  <a:cs typeface="Times New Roman" pitchFamily="18" charset="0"/>
                  <a:sym typeface="Symbol" pitchFamily="18" charset="2"/>
                </a:rPr>
                <a:t>2</a:t>
              </a:r>
              <a:endParaRPr lang="en-US" altLang="en-US" baseline="-25000">
                <a:sym typeface="Symbol" pitchFamily="18" charset="2"/>
              </a:endParaRPr>
            </a:p>
          </p:txBody>
        </p:sp>
        <p:sp>
          <p:nvSpPr>
            <p:cNvPr id="62473" name="Rectangle 32"/>
            <p:cNvSpPr>
              <a:spLocks noChangeArrowheads="1"/>
            </p:cNvSpPr>
            <p:nvPr/>
          </p:nvSpPr>
          <p:spPr bwMode="auto">
            <a:xfrm>
              <a:off x="954257" y="4594263"/>
              <a:ext cx="5460611" cy="423248"/>
            </a:xfrm>
            <a:prstGeom prst="rect">
              <a:avLst/>
            </a:prstGeom>
            <a:noFill/>
            <a:ln w="9525">
              <a:noFill/>
              <a:miter lim="800000"/>
              <a:headEnd/>
              <a:tailEnd/>
            </a:ln>
          </p:spPr>
          <p:txBody>
            <a:bodyPr/>
            <a:lstStyle/>
            <a:p>
              <a:pPr eaLnBrk="0" hangingPunct="0">
                <a:lnSpc>
                  <a:spcPct val="90000"/>
                </a:lnSpc>
                <a:spcBef>
                  <a:spcPct val="20000"/>
                </a:spcBef>
              </a:pP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s’</a:t>
              </a:r>
              <a:r>
                <a:rPr lang="en-US" altLang="en-US">
                  <a:solidFill>
                    <a:srgbClr val="000000"/>
                  </a:solidFill>
                  <a:cs typeface="Times New Roman" pitchFamily="18" charset="0"/>
                  <a:sym typeface="Symbol" pitchFamily="18" charset="2"/>
                </a:rPr>
                <a:t>)</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 = </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x’</a:t>
              </a:r>
              <a:r>
                <a:rPr lang="en-US" altLang="en-US">
                  <a:solidFill>
                    <a:srgbClr val="000000"/>
                  </a:solidFill>
                  <a:cs typeface="Times New Roman" pitchFamily="18" charset="0"/>
                  <a:sym typeface="Symbol" pitchFamily="18" charset="2"/>
                </a:rPr>
                <a:t>)</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 + </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y’</a:t>
              </a:r>
              <a:r>
                <a:rPr lang="en-US" altLang="en-US">
                  <a:solidFill>
                    <a:srgbClr val="000000"/>
                  </a:solidFill>
                  <a:cs typeface="Times New Roman" pitchFamily="18" charset="0"/>
                  <a:sym typeface="Symbol" pitchFamily="18" charset="2"/>
                </a:rPr>
                <a:t>)</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 + </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z’</a:t>
              </a:r>
              <a:r>
                <a:rPr lang="en-US" altLang="en-US">
                  <a:solidFill>
                    <a:srgbClr val="000000"/>
                  </a:solidFill>
                  <a:cs typeface="Times New Roman" pitchFamily="18" charset="0"/>
                  <a:sym typeface="Symbol" pitchFamily="18" charset="2"/>
                </a:rPr>
                <a:t>)</a:t>
              </a:r>
              <a:r>
                <a:rPr lang="en-US" altLang="en-US" baseline="30000">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c</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t’</a:t>
              </a:r>
              <a:r>
                <a:rPr lang="en-US" altLang="en-US">
                  <a:solidFill>
                    <a:srgbClr val="000000"/>
                  </a:solidFill>
                  <a:cs typeface="Times New Roman" pitchFamily="18" charset="0"/>
                  <a:sym typeface="Symbol" pitchFamily="18" charset="2"/>
                </a:rPr>
                <a:t>)</a:t>
              </a:r>
              <a:r>
                <a:rPr lang="en-US" altLang="en-US" baseline="30000">
                  <a:solidFill>
                    <a:srgbClr val="000000"/>
                  </a:solidFill>
                  <a:cs typeface="Times New Roman" pitchFamily="18" charset="0"/>
                  <a:sym typeface="Symbol" pitchFamily="18" charset="2"/>
                </a:rPr>
                <a:t>2</a:t>
              </a:r>
              <a:endParaRPr lang="en-US" altLang="en-US" baseline="-25000">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45186">
                                            <p:txEl>
                                              <p:pRg st="1" end="1"/>
                                            </p:txEl>
                                          </p:spTgt>
                                        </p:tgtEl>
                                        <p:attrNameLst>
                                          <p:attrName>style.visibility</p:attrName>
                                        </p:attrNameLst>
                                      </p:cBhvr>
                                      <p:to>
                                        <p:strVal val="visible"/>
                                      </p:to>
                                    </p:set>
                                    <p:anim calcmode="lin" valueType="num">
                                      <p:cBhvr additive="base">
                                        <p:cTn id="7" dur="500" fill="hold"/>
                                        <p:tgtEl>
                                          <p:spTgt spid="12451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51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245186">
                                            <p:txEl>
                                              <p:pRg st="3" end="3"/>
                                            </p:txEl>
                                          </p:spTgt>
                                        </p:tgtEl>
                                        <p:attrNameLst>
                                          <p:attrName>style.visibility</p:attrName>
                                        </p:attrNameLst>
                                      </p:cBhvr>
                                      <p:to>
                                        <p:strVal val="visible"/>
                                      </p:to>
                                    </p:set>
                                    <p:anim calcmode="lin" valueType="num">
                                      <p:cBhvr additive="base">
                                        <p:cTn id="20" dur="500" fill="hold"/>
                                        <p:tgtEl>
                                          <p:spTgt spid="1245186">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4518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245186">
                                            <p:txEl>
                                              <p:pRg st="6" end="6"/>
                                            </p:txEl>
                                          </p:spTgt>
                                        </p:tgtEl>
                                        <p:attrNameLst>
                                          <p:attrName>style.visibility</p:attrName>
                                        </p:attrNameLst>
                                      </p:cBhvr>
                                      <p:to>
                                        <p:strVal val="visible"/>
                                      </p:to>
                                    </p:set>
                                    <p:anim calcmode="lin" valueType="num">
                                      <p:cBhvr additive="base">
                                        <p:cTn id="33" dur="500" fill="hold"/>
                                        <p:tgtEl>
                                          <p:spTgt spid="1245186">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4518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2"/>
          <p:cNvSpPr>
            <a:spLocks noChangeArrowheads="1"/>
          </p:cNvSpPr>
          <p:nvPr/>
        </p:nvSpPr>
        <p:spPr bwMode="auto">
          <a:xfrm>
            <a:off x="682625" y="4656406"/>
            <a:ext cx="7764463" cy="1617785"/>
          </a:xfrm>
          <a:prstGeom prst="rect">
            <a:avLst/>
          </a:prstGeom>
          <a:solidFill>
            <a:srgbClr val="FFCCCC"/>
          </a:solidFill>
          <a:ln w="9525">
            <a:noFill/>
            <a:miter lim="800000"/>
            <a:headEnd/>
            <a:tailEnd/>
          </a:ln>
        </p:spPr>
        <p:txBody>
          <a:bodyPr/>
          <a:lstStyle/>
          <a:p>
            <a:pPr eaLnBrk="0" hangingPunct="0">
              <a:spcBef>
                <a:spcPts val="600"/>
              </a:spcBef>
            </a:pPr>
            <a:r>
              <a:rPr lang="en-US" altLang="en-US" b="1" i="1" dirty="0"/>
              <a:t>FYI</a:t>
            </a:r>
          </a:p>
          <a:p>
            <a:pPr eaLnBrk="0" hangingPunct="0">
              <a:spcBef>
                <a:spcPts val="600"/>
              </a:spcBef>
            </a:pPr>
            <a:r>
              <a:rPr lang="en-US" altLang="en-US" b="1" dirty="0" smtClean="0">
                <a:sym typeface="Symbol" pitchFamily="18" charset="2"/>
              </a:rPr>
              <a:t></a:t>
            </a:r>
            <a:r>
              <a:rPr lang="en-US" altLang="en-US" dirty="0">
                <a:sym typeface="Symbol" pitchFamily="18" charset="2"/>
              </a:rPr>
              <a:t>The meaning of the above formulas is that in either IRF (primed or unprimed) both observers would agree on the value of the </a:t>
            </a:r>
            <a:r>
              <a:rPr lang="en-US" altLang="en-US" dirty="0" err="1">
                <a:sym typeface="Symbol" pitchFamily="18" charset="2"/>
              </a:rPr>
              <a:t>spacetime</a:t>
            </a:r>
            <a:r>
              <a:rPr lang="en-US" altLang="en-US" dirty="0">
                <a:sym typeface="Symbol" pitchFamily="18" charset="2"/>
              </a:rPr>
              <a:t> </a:t>
            </a:r>
            <a:r>
              <a:rPr lang="en-US" altLang="en-US" dirty="0" smtClean="0">
                <a:sym typeface="Symbol" pitchFamily="18" charset="2"/>
              </a:rPr>
              <a:t>interval.</a:t>
            </a:r>
          </a:p>
        </p:txBody>
      </p:sp>
      <p:sp>
        <p:nvSpPr>
          <p:cNvPr id="1245186" name="Rectangle 2"/>
          <p:cNvSpPr>
            <a:spLocks noChangeArrowheads="1"/>
          </p:cNvSpPr>
          <p:nvPr/>
        </p:nvSpPr>
        <p:spPr bwMode="auto">
          <a:xfrm>
            <a:off x="685800" y="1338263"/>
            <a:ext cx="7772400" cy="3332211"/>
          </a:xfrm>
          <a:prstGeom prst="rect">
            <a:avLst/>
          </a:prstGeom>
          <a:solidFill>
            <a:srgbClr val="EAEAEA"/>
          </a:solidFill>
          <a:ln w="9525">
            <a:noFill/>
            <a:miter lim="800000"/>
            <a:headEnd/>
            <a:tailEnd/>
          </a:ln>
        </p:spPr>
        <p:txBody>
          <a:bodyPr/>
          <a:lstStyle/>
          <a:p>
            <a:pPr>
              <a:spcBef>
                <a:spcPct val="20000"/>
              </a:spcBef>
            </a:pPr>
            <a:r>
              <a:rPr lang="en-US" altLang="en-US" i="1" dirty="0">
                <a:solidFill>
                  <a:srgbClr val="333399"/>
                </a:solidFill>
              </a:rPr>
              <a:t>Invariant quantities </a:t>
            </a:r>
            <a:r>
              <a:rPr lang="en-US" altLang="en-US" dirty="0">
                <a:solidFill>
                  <a:srgbClr val="333399"/>
                </a:solidFill>
              </a:rPr>
              <a:t>– the </a:t>
            </a:r>
            <a:r>
              <a:rPr lang="en-US" altLang="en-US" dirty="0" err="1">
                <a:solidFill>
                  <a:srgbClr val="333399"/>
                </a:solidFill>
              </a:rPr>
              <a:t>spacetime</a:t>
            </a:r>
            <a:r>
              <a:rPr lang="en-US" altLang="en-US" dirty="0">
                <a:solidFill>
                  <a:srgbClr val="333399"/>
                </a:solidFill>
              </a:rPr>
              <a:t> interval</a:t>
            </a:r>
            <a:endParaRPr lang="en-US" altLang="en-US" i="1" dirty="0">
              <a:solidFill>
                <a:srgbClr val="333399"/>
              </a:solidFill>
              <a:cs typeface="Times New Roman" pitchFamily="18" charset="0"/>
            </a:endParaRPr>
          </a:p>
          <a:p>
            <a:pPr>
              <a:spcBef>
                <a:spcPct val="20000"/>
              </a:spcBef>
            </a:pPr>
            <a:r>
              <a:rPr lang="en-US" altLang="en-US" dirty="0" smtClean="0">
                <a:solidFill>
                  <a:srgbClr val="000000"/>
                </a:solidFill>
                <a:cs typeface="Times New Roman" pitchFamily="18" charset="0"/>
                <a:sym typeface="Symbol" pitchFamily="18" charset="2"/>
              </a:rPr>
              <a:t>The data booklet assumes no </a:t>
            </a:r>
            <a:r>
              <a:rPr lang="en-US" altLang="en-US" i="1" dirty="0" smtClean="0">
                <a:solidFill>
                  <a:srgbClr val="000000"/>
                </a:solidFill>
                <a:cs typeface="Times New Roman" pitchFamily="18" charset="0"/>
                <a:sym typeface="Symbol" pitchFamily="18" charset="2"/>
              </a:rPr>
              <a:t>y</a:t>
            </a:r>
            <a:r>
              <a:rPr lang="en-US" altLang="en-US" dirty="0" smtClean="0">
                <a:solidFill>
                  <a:srgbClr val="000000"/>
                </a:solidFill>
                <a:cs typeface="Times New Roman" pitchFamily="18" charset="0"/>
                <a:sym typeface="Symbol" pitchFamily="18" charset="2"/>
              </a:rPr>
              <a:t> and </a:t>
            </a:r>
            <a:r>
              <a:rPr lang="en-US" altLang="en-US" i="1" dirty="0" smtClean="0">
                <a:solidFill>
                  <a:srgbClr val="000000"/>
                </a:solidFill>
                <a:cs typeface="Times New Roman" pitchFamily="18" charset="0"/>
                <a:sym typeface="Symbol" pitchFamily="18" charset="2"/>
              </a:rPr>
              <a:t>z</a:t>
            </a:r>
            <a:r>
              <a:rPr lang="en-US" altLang="en-US" dirty="0" smtClean="0">
                <a:solidFill>
                  <a:srgbClr val="000000"/>
                </a:solidFill>
                <a:cs typeface="Times New Roman" pitchFamily="18" charset="0"/>
                <a:sym typeface="Symbol" pitchFamily="18" charset="2"/>
              </a:rPr>
              <a:t> components.</a:t>
            </a:r>
          </a:p>
          <a:p>
            <a:pPr>
              <a:spcBef>
                <a:spcPct val="20000"/>
              </a:spcBef>
            </a:pPr>
            <a:endParaRPr lang="en-US" altLang="en-US" dirty="0">
              <a:solidFill>
                <a:srgbClr val="000000"/>
              </a:solidFill>
              <a:cs typeface="Times New Roman" pitchFamily="18" charset="0"/>
              <a:sym typeface="Symbol" pitchFamily="18" charset="2"/>
            </a:endParaRPr>
          </a:p>
          <a:p>
            <a:pPr>
              <a:spcBef>
                <a:spcPct val="20000"/>
              </a:spcBef>
            </a:pPr>
            <a:endParaRPr lang="en-US" altLang="en-US" dirty="0" smtClean="0">
              <a:solidFill>
                <a:srgbClr val="000000"/>
              </a:solidFill>
              <a:cs typeface="Times New Roman" pitchFamily="18" charset="0"/>
              <a:sym typeface="Symbol" pitchFamily="18" charset="2"/>
            </a:endParaRPr>
          </a:p>
          <a:p>
            <a:pPr>
              <a:spcBef>
                <a:spcPts val="2400"/>
              </a:spcBef>
            </a:pPr>
            <a:r>
              <a:rPr lang="en-US" altLang="en-US" dirty="0" smtClean="0">
                <a:solidFill>
                  <a:srgbClr val="000000"/>
                </a:solidFill>
                <a:cs typeface="Times New Roman" pitchFamily="18" charset="0"/>
                <a:sym typeface="Symbol" pitchFamily="18" charset="2"/>
              </a:rPr>
              <a:t>In fact the formulas are valid even for single times and positions in their respective IRFs:</a:t>
            </a:r>
            <a:endParaRPr lang="en-US" altLang="en-US" dirty="0">
              <a:solidFill>
                <a:srgbClr val="000000"/>
              </a:solidFill>
              <a:cs typeface="Times New Roman" pitchFamily="18" charset="0"/>
            </a:endParaRPr>
          </a:p>
        </p:txBody>
      </p:sp>
      <p:sp>
        <p:nvSpPr>
          <p:cNvPr id="63492"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grpSp>
        <p:nvGrpSpPr>
          <p:cNvPr id="17" name="Group 16"/>
          <p:cNvGrpSpPr/>
          <p:nvPr/>
        </p:nvGrpSpPr>
        <p:grpSpPr>
          <a:xfrm>
            <a:off x="881455" y="2188600"/>
            <a:ext cx="7366000" cy="1199371"/>
            <a:chOff x="881455" y="3103000"/>
            <a:chExt cx="7366000" cy="1199371"/>
          </a:xfrm>
        </p:grpSpPr>
        <p:sp>
          <p:nvSpPr>
            <p:cNvPr id="11" name="Text Box 30"/>
            <p:cNvSpPr txBox="1">
              <a:spLocks noChangeArrowheads="1"/>
            </p:cNvSpPr>
            <p:nvPr/>
          </p:nvSpPr>
          <p:spPr bwMode="auto">
            <a:xfrm>
              <a:off x="6539892" y="3103000"/>
              <a:ext cx="1707563" cy="1173578"/>
            </a:xfrm>
            <a:prstGeom prst="rect">
              <a:avLst/>
            </a:prstGeom>
            <a:solidFill>
              <a:srgbClr val="FF0000"/>
            </a:solidFill>
            <a:ln w="9525">
              <a:noFill/>
              <a:miter lim="800000"/>
              <a:headEnd/>
              <a:tailEnd/>
            </a:ln>
          </p:spPr>
          <p:txBody>
            <a:bodyPr>
              <a:spAutoFit/>
            </a:bodyPr>
            <a:lstStyle/>
            <a:p>
              <a:pPr algn="ctr">
                <a:spcBef>
                  <a:spcPct val="50000"/>
                </a:spcBef>
              </a:pPr>
              <a:r>
                <a:rPr lang="en-US" altLang="en-US" dirty="0" err="1">
                  <a:solidFill>
                    <a:schemeClr val="bg1"/>
                  </a:solidFill>
                </a:rPr>
                <a:t>spacetime</a:t>
              </a:r>
              <a:r>
                <a:rPr lang="en-US" altLang="en-US" dirty="0">
                  <a:solidFill>
                    <a:schemeClr val="bg1"/>
                  </a:solidFill>
                </a:rPr>
                <a:t> interval</a:t>
              </a:r>
            </a:p>
          </p:txBody>
        </p:sp>
        <p:sp>
          <p:nvSpPr>
            <p:cNvPr id="12" name="Rectangle 31"/>
            <p:cNvSpPr>
              <a:spLocks noChangeArrowheads="1"/>
            </p:cNvSpPr>
            <p:nvPr/>
          </p:nvSpPr>
          <p:spPr bwMode="auto">
            <a:xfrm>
              <a:off x="881455" y="3107484"/>
              <a:ext cx="7358065" cy="1153105"/>
            </a:xfrm>
            <a:prstGeom prst="rect">
              <a:avLst/>
            </a:prstGeom>
            <a:noFill/>
            <a:ln w="12700">
              <a:solidFill>
                <a:schemeClr val="tx1"/>
              </a:solidFill>
              <a:miter lim="800000"/>
              <a:headEnd/>
              <a:tailEnd/>
            </a:ln>
          </p:spPr>
          <p:txBody>
            <a:bodyPr wrap="none" anchor="ctr"/>
            <a:lstStyle/>
            <a:p>
              <a:endParaRPr lang="en-US" altLang="en-US"/>
            </a:p>
          </p:txBody>
        </p:sp>
        <p:sp>
          <p:nvSpPr>
            <p:cNvPr id="13" name="Rectangle 32"/>
            <p:cNvSpPr>
              <a:spLocks noChangeArrowheads="1"/>
            </p:cNvSpPr>
            <p:nvPr/>
          </p:nvSpPr>
          <p:spPr bwMode="auto">
            <a:xfrm>
              <a:off x="1039425" y="3109110"/>
              <a:ext cx="5219114" cy="597733"/>
            </a:xfrm>
            <a:prstGeom prst="rect">
              <a:avLst/>
            </a:prstGeom>
            <a:noFill/>
            <a:ln w="9525">
              <a:noFill/>
              <a:miter lim="800000"/>
              <a:headEnd/>
              <a:tailEnd/>
            </a:ln>
          </p:spPr>
          <p:txBody>
            <a:bodyPr/>
            <a:lstStyle/>
            <a:p>
              <a:pPr eaLnBrk="0" hangingPunct="0">
                <a:lnSpc>
                  <a:spcPct val="90000"/>
                </a:lnSpc>
                <a:spcBef>
                  <a:spcPct val="20000"/>
                </a:spcBef>
              </a:pPr>
              <a:r>
                <a:rPr lang="en-US" altLang="en-US" dirty="0" smtClean="0">
                  <a:solidFill>
                    <a:srgbClr val="000000"/>
                  </a:solidFill>
                  <a:cs typeface="Times New Roman" pitchFamily="18" charset="0"/>
                  <a:sym typeface="Symbol" pitchFamily="18" charset="2"/>
                </a:rPr>
                <a:t>             (</a:t>
              </a:r>
              <a:r>
                <a:rPr lang="en-US" altLang="en-US" dirty="0">
                  <a:solidFill>
                    <a:srgbClr val="000000"/>
                  </a:solidFill>
                  <a:cs typeface="Times New Roman" pitchFamily="18" charset="0"/>
                  <a:sym typeface="Symbol" pitchFamily="18" charset="2"/>
                </a:rPr>
                <a:t></a:t>
              </a:r>
              <a:r>
                <a:rPr lang="en-US" altLang="en-US" i="1" dirty="0">
                  <a:solidFill>
                    <a:srgbClr val="000000"/>
                  </a:solidFill>
                  <a:cs typeface="Times New Roman" pitchFamily="18" charset="0"/>
                  <a:sym typeface="Symbol" pitchFamily="18" charset="2"/>
                </a:rPr>
                <a:t>s</a:t>
              </a:r>
              <a:r>
                <a:rPr lang="en-US" altLang="en-US" dirty="0">
                  <a:solidFill>
                    <a:srgbClr val="000000"/>
                  </a:solidFill>
                  <a:cs typeface="Times New Roman" pitchFamily="18" charset="0"/>
                  <a:sym typeface="Symbol" pitchFamily="18" charset="2"/>
                </a:rPr>
                <a:t>)</a:t>
              </a:r>
              <a:r>
                <a:rPr lang="en-US" altLang="en-US" baseline="30000" dirty="0">
                  <a:solidFill>
                    <a:srgbClr val="000000"/>
                  </a:solidFill>
                  <a:cs typeface="Times New Roman" pitchFamily="18" charset="0"/>
                  <a:sym typeface="Symbol" pitchFamily="18" charset="2"/>
                </a:rPr>
                <a:t>2</a:t>
              </a:r>
              <a:r>
                <a:rPr lang="en-US" altLang="en-US" i="1" dirty="0">
                  <a:solidFill>
                    <a:srgbClr val="000000"/>
                  </a:solidFill>
                  <a:cs typeface="Times New Roman" pitchFamily="18" charset="0"/>
                  <a:sym typeface="Symbol" pitchFamily="18" charset="2"/>
                </a:rPr>
                <a:t> = </a:t>
              </a:r>
              <a:r>
                <a:rPr lang="en-US" altLang="en-US" i="1" baseline="-25000" dirty="0" smtClean="0">
                  <a:solidFill>
                    <a:srgbClr val="000000"/>
                  </a:solidFill>
                  <a:cs typeface="Times New Roman" pitchFamily="18" charset="0"/>
                  <a:sym typeface="Symbol" pitchFamily="18" charset="2"/>
                </a:rPr>
                <a:t> </a:t>
              </a:r>
              <a:r>
                <a:rPr lang="en-US" altLang="en-US" dirty="0" smtClean="0">
                  <a:solidFill>
                    <a:srgbClr val="000000"/>
                  </a:solidFill>
                  <a:cs typeface="Times New Roman" pitchFamily="18" charset="0"/>
                  <a:sym typeface="Symbol" pitchFamily="18" charset="2"/>
                </a:rPr>
                <a:t>(</a:t>
              </a:r>
              <a:r>
                <a:rPr lang="en-US" altLang="en-US" dirty="0">
                  <a:solidFill>
                    <a:srgbClr val="000000"/>
                  </a:solidFill>
                  <a:cs typeface="Times New Roman" pitchFamily="18" charset="0"/>
                  <a:sym typeface="Symbol" pitchFamily="18" charset="2"/>
                </a:rPr>
                <a:t></a:t>
              </a:r>
              <a:r>
                <a:rPr lang="en-US" altLang="en-US" i="1" dirty="0">
                  <a:solidFill>
                    <a:srgbClr val="000000"/>
                  </a:solidFill>
                  <a:cs typeface="Times New Roman" pitchFamily="18" charset="0"/>
                  <a:sym typeface="Symbol" pitchFamily="18" charset="2"/>
                </a:rPr>
                <a:t>x</a:t>
              </a:r>
              <a:r>
                <a:rPr lang="en-US" altLang="en-US" dirty="0">
                  <a:solidFill>
                    <a:srgbClr val="000000"/>
                  </a:solidFill>
                  <a:cs typeface="Times New Roman" pitchFamily="18" charset="0"/>
                  <a:sym typeface="Symbol" pitchFamily="18" charset="2"/>
                </a:rPr>
                <a:t>)</a:t>
              </a:r>
              <a:r>
                <a:rPr lang="en-US" altLang="en-US" baseline="30000" dirty="0">
                  <a:solidFill>
                    <a:srgbClr val="000000"/>
                  </a:solidFill>
                  <a:cs typeface="Times New Roman" pitchFamily="18" charset="0"/>
                  <a:sym typeface="Symbol" pitchFamily="18" charset="2"/>
                </a:rPr>
                <a:t>2</a:t>
              </a:r>
              <a:r>
                <a:rPr lang="en-US" altLang="en-US" i="1" dirty="0">
                  <a:solidFill>
                    <a:srgbClr val="000000"/>
                  </a:solidFill>
                  <a:cs typeface="Times New Roman" pitchFamily="18" charset="0"/>
                  <a:sym typeface="Symbol" pitchFamily="18" charset="2"/>
                </a:rPr>
                <a:t> </a:t>
              </a:r>
              <a:r>
                <a:rPr lang="en-US" altLang="en-US" i="1" dirty="0" smtClean="0">
                  <a:solidFill>
                    <a:srgbClr val="000000"/>
                  </a:solidFill>
                  <a:cs typeface="Times New Roman" pitchFamily="18" charset="0"/>
                  <a:sym typeface="Symbol" pitchFamily="18" charset="2"/>
                </a:rPr>
                <a:t>– </a:t>
              </a:r>
              <a:r>
                <a:rPr lang="en-US" altLang="en-US" dirty="0">
                  <a:solidFill>
                    <a:srgbClr val="000000"/>
                  </a:solidFill>
                  <a:cs typeface="Times New Roman" pitchFamily="18" charset="0"/>
                  <a:sym typeface="Symbol" pitchFamily="18" charset="2"/>
                </a:rPr>
                <a:t>(</a:t>
              </a:r>
              <a:r>
                <a:rPr lang="en-US" altLang="en-US" i="1" dirty="0" err="1">
                  <a:solidFill>
                    <a:srgbClr val="000000"/>
                  </a:solidFill>
                  <a:cs typeface="Times New Roman" pitchFamily="18" charset="0"/>
                  <a:sym typeface="Symbol" pitchFamily="18" charset="2"/>
                </a:rPr>
                <a:t>c</a:t>
              </a:r>
              <a:r>
                <a:rPr lang="en-US" altLang="en-US" dirty="0" err="1">
                  <a:solidFill>
                    <a:srgbClr val="000000"/>
                  </a:solidFill>
                  <a:cs typeface="Times New Roman" pitchFamily="18" charset="0"/>
                  <a:sym typeface="Symbol" pitchFamily="18" charset="2"/>
                </a:rPr>
                <a:t></a:t>
              </a:r>
              <a:r>
                <a:rPr lang="en-US" altLang="en-US" i="1" dirty="0" err="1">
                  <a:solidFill>
                    <a:srgbClr val="000000"/>
                  </a:solidFill>
                  <a:cs typeface="Times New Roman" pitchFamily="18" charset="0"/>
                  <a:sym typeface="Symbol" pitchFamily="18" charset="2"/>
                </a:rPr>
                <a:t>t</a:t>
              </a:r>
              <a:r>
                <a:rPr lang="en-US" altLang="en-US" dirty="0">
                  <a:solidFill>
                    <a:srgbClr val="000000"/>
                  </a:solidFill>
                  <a:cs typeface="Times New Roman" pitchFamily="18" charset="0"/>
                  <a:sym typeface="Symbol" pitchFamily="18" charset="2"/>
                </a:rPr>
                <a:t>)</a:t>
              </a:r>
              <a:r>
                <a:rPr lang="en-US" altLang="en-US" baseline="30000" dirty="0">
                  <a:solidFill>
                    <a:srgbClr val="000000"/>
                  </a:solidFill>
                  <a:cs typeface="Times New Roman" pitchFamily="18" charset="0"/>
                  <a:sym typeface="Symbol" pitchFamily="18" charset="2"/>
                </a:rPr>
                <a:t>2</a:t>
              </a:r>
              <a:endParaRPr lang="en-US" altLang="en-US" baseline="-25000" dirty="0">
                <a:sym typeface="Symbol" pitchFamily="18" charset="2"/>
              </a:endParaRPr>
            </a:p>
          </p:txBody>
        </p:sp>
        <p:sp>
          <p:nvSpPr>
            <p:cNvPr id="15" name="Rectangle 32"/>
            <p:cNvSpPr>
              <a:spLocks noChangeArrowheads="1"/>
            </p:cNvSpPr>
            <p:nvPr/>
          </p:nvSpPr>
          <p:spPr bwMode="auto">
            <a:xfrm>
              <a:off x="966738" y="3473397"/>
              <a:ext cx="5460612" cy="451489"/>
            </a:xfrm>
            <a:prstGeom prst="rect">
              <a:avLst/>
            </a:prstGeom>
            <a:noFill/>
            <a:ln w="9525">
              <a:noFill/>
              <a:miter lim="800000"/>
              <a:headEnd/>
              <a:tailEnd/>
            </a:ln>
          </p:spPr>
          <p:txBody>
            <a:bodyPr/>
            <a:lstStyle/>
            <a:p>
              <a:pPr eaLnBrk="0" hangingPunct="0">
                <a:lnSpc>
                  <a:spcPct val="90000"/>
                </a:lnSpc>
                <a:spcBef>
                  <a:spcPct val="20000"/>
                </a:spcBef>
              </a:pPr>
              <a:r>
                <a:rPr lang="en-US" altLang="en-US" dirty="0" smtClean="0">
                  <a:solidFill>
                    <a:srgbClr val="000000"/>
                  </a:solidFill>
                  <a:cs typeface="Times New Roman" pitchFamily="18" charset="0"/>
                  <a:sym typeface="Symbol" pitchFamily="18" charset="2"/>
                </a:rPr>
                <a:t>             (</a:t>
              </a:r>
              <a:r>
                <a:rPr lang="en-US" altLang="en-US" dirty="0">
                  <a:solidFill>
                    <a:srgbClr val="000000"/>
                  </a:solidFill>
                  <a:cs typeface="Times New Roman" pitchFamily="18" charset="0"/>
                  <a:sym typeface="Symbol" pitchFamily="18" charset="2"/>
                </a:rPr>
                <a:t></a:t>
              </a:r>
              <a:r>
                <a:rPr lang="en-US" altLang="en-US" i="1" dirty="0">
                  <a:solidFill>
                    <a:srgbClr val="000000"/>
                  </a:solidFill>
                  <a:cs typeface="Times New Roman" pitchFamily="18" charset="0"/>
                  <a:sym typeface="Symbol" pitchFamily="18" charset="2"/>
                </a:rPr>
                <a:t>s’</a:t>
              </a:r>
              <a:r>
                <a:rPr lang="en-US" altLang="en-US" dirty="0">
                  <a:solidFill>
                    <a:srgbClr val="000000"/>
                  </a:solidFill>
                  <a:cs typeface="Times New Roman" pitchFamily="18" charset="0"/>
                  <a:sym typeface="Symbol" pitchFamily="18" charset="2"/>
                </a:rPr>
                <a:t>)</a:t>
              </a:r>
              <a:r>
                <a:rPr lang="en-US" altLang="en-US" baseline="30000" dirty="0">
                  <a:solidFill>
                    <a:srgbClr val="000000"/>
                  </a:solidFill>
                  <a:cs typeface="Times New Roman" pitchFamily="18" charset="0"/>
                  <a:sym typeface="Symbol" pitchFamily="18" charset="2"/>
                </a:rPr>
                <a:t>2</a:t>
              </a:r>
              <a:r>
                <a:rPr lang="en-US" altLang="en-US" i="1" dirty="0">
                  <a:solidFill>
                    <a:srgbClr val="000000"/>
                  </a:solidFill>
                  <a:cs typeface="Times New Roman" pitchFamily="18" charset="0"/>
                  <a:sym typeface="Symbol" pitchFamily="18" charset="2"/>
                </a:rPr>
                <a:t> </a:t>
              </a:r>
              <a:r>
                <a:rPr lang="en-US" altLang="en-US" i="1" dirty="0" smtClean="0">
                  <a:solidFill>
                    <a:srgbClr val="000000"/>
                  </a:solidFill>
                  <a:cs typeface="Times New Roman" pitchFamily="18" charset="0"/>
                  <a:sym typeface="Symbol" pitchFamily="18" charset="2"/>
                </a:rPr>
                <a:t>= </a:t>
              </a:r>
              <a:r>
                <a:rPr lang="en-US" altLang="en-US" dirty="0" smtClean="0">
                  <a:solidFill>
                    <a:srgbClr val="000000"/>
                  </a:solidFill>
                  <a:cs typeface="Times New Roman" pitchFamily="18" charset="0"/>
                  <a:sym typeface="Symbol" pitchFamily="18" charset="2"/>
                </a:rPr>
                <a:t>(</a:t>
              </a:r>
              <a:r>
                <a:rPr lang="en-US" altLang="en-US" i="1" dirty="0" smtClean="0">
                  <a:solidFill>
                    <a:srgbClr val="000000"/>
                  </a:solidFill>
                  <a:cs typeface="Times New Roman" pitchFamily="18" charset="0"/>
                  <a:sym typeface="Symbol" pitchFamily="18" charset="2"/>
                </a:rPr>
                <a:t>x’</a:t>
              </a:r>
              <a:r>
                <a:rPr lang="en-US" altLang="en-US" dirty="0" smtClean="0">
                  <a:solidFill>
                    <a:srgbClr val="000000"/>
                  </a:solidFill>
                  <a:cs typeface="Times New Roman" pitchFamily="18" charset="0"/>
                  <a:sym typeface="Symbol" pitchFamily="18" charset="2"/>
                </a:rPr>
                <a:t>)</a:t>
              </a:r>
              <a:r>
                <a:rPr lang="en-US" altLang="en-US" baseline="30000" dirty="0" smtClean="0">
                  <a:solidFill>
                    <a:srgbClr val="000000"/>
                  </a:solidFill>
                  <a:cs typeface="Times New Roman" pitchFamily="18" charset="0"/>
                  <a:sym typeface="Symbol" pitchFamily="18" charset="2"/>
                </a:rPr>
                <a:t>2 </a:t>
              </a:r>
              <a:r>
                <a:rPr lang="en-US" altLang="en-US" i="1" dirty="0" smtClean="0">
                  <a:solidFill>
                    <a:srgbClr val="000000"/>
                  </a:solidFill>
                  <a:cs typeface="Times New Roman" pitchFamily="18" charset="0"/>
                  <a:sym typeface="Symbol" pitchFamily="18" charset="2"/>
                </a:rPr>
                <a:t>– </a:t>
              </a:r>
              <a:r>
                <a:rPr lang="en-US" altLang="en-US" dirty="0">
                  <a:solidFill>
                    <a:srgbClr val="000000"/>
                  </a:solidFill>
                  <a:cs typeface="Times New Roman" pitchFamily="18" charset="0"/>
                  <a:sym typeface="Symbol" pitchFamily="18" charset="2"/>
                </a:rPr>
                <a:t>(</a:t>
              </a:r>
              <a:r>
                <a:rPr lang="en-US" altLang="en-US" i="1" dirty="0" err="1">
                  <a:solidFill>
                    <a:srgbClr val="000000"/>
                  </a:solidFill>
                  <a:cs typeface="Times New Roman" pitchFamily="18" charset="0"/>
                  <a:sym typeface="Symbol" pitchFamily="18" charset="2"/>
                </a:rPr>
                <a:t>c</a:t>
              </a:r>
              <a:r>
                <a:rPr lang="en-US" altLang="en-US" dirty="0" err="1">
                  <a:solidFill>
                    <a:srgbClr val="000000"/>
                  </a:solidFill>
                  <a:cs typeface="Times New Roman" pitchFamily="18" charset="0"/>
                  <a:sym typeface="Symbol" pitchFamily="18" charset="2"/>
                </a:rPr>
                <a:t></a:t>
              </a:r>
              <a:r>
                <a:rPr lang="en-US" altLang="en-US" i="1" dirty="0" err="1">
                  <a:solidFill>
                    <a:srgbClr val="000000"/>
                  </a:solidFill>
                  <a:cs typeface="Times New Roman" pitchFamily="18" charset="0"/>
                  <a:sym typeface="Symbol" pitchFamily="18" charset="2"/>
                </a:rPr>
                <a:t>t</a:t>
              </a:r>
              <a:r>
                <a:rPr lang="en-US" altLang="en-US" i="1"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sym typeface="Symbol" pitchFamily="18" charset="2"/>
                </a:rPr>
                <a:t>)</a:t>
              </a:r>
              <a:r>
                <a:rPr lang="en-US" altLang="en-US" baseline="30000" dirty="0">
                  <a:solidFill>
                    <a:srgbClr val="000000"/>
                  </a:solidFill>
                  <a:cs typeface="Times New Roman" pitchFamily="18" charset="0"/>
                  <a:sym typeface="Symbol" pitchFamily="18" charset="2"/>
                </a:rPr>
                <a:t>2</a:t>
              </a:r>
              <a:endParaRPr lang="en-US" altLang="en-US" baseline="-25000" dirty="0">
                <a:sym typeface="Symbol" pitchFamily="18" charset="2"/>
              </a:endParaRPr>
            </a:p>
          </p:txBody>
        </p:sp>
        <p:sp>
          <p:nvSpPr>
            <p:cNvPr id="16" name="Rectangle 32"/>
            <p:cNvSpPr>
              <a:spLocks noChangeArrowheads="1"/>
            </p:cNvSpPr>
            <p:nvPr/>
          </p:nvSpPr>
          <p:spPr bwMode="auto">
            <a:xfrm>
              <a:off x="992527" y="3850882"/>
              <a:ext cx="5460612" cy="451489"/>
            </a:xfrm>
            <a:prstGeom prst="rect">
              <a:avLst/>
            </a:prstGeom>
            <a:noFill/>
            <a:ln w="9525">
              <a:noFill/>
              <a:miter lim="800000"/>
              <a:headEnd/>
              <a:tailEnd/>
            </a:ln>
          </p:spPr>
          <p:txBody>
            <a:bodyPr/>
            <a:lstStyle/>
            <a:p>
              <a:pPr eaLnBrk="0" hangingPunct="0">
                <a:lnSpc>
                  <a:spcPct val="90000"/>
                </a:lnSpc>
                <a:spcBef>
                  <a:spcPct val="20000"/>
                </a:spcBef>
              </a:pPr>
              <a:r>
                <a:rPr lang="en-US" altLang="en-US" dirty="0">
                  <a:solidFill>
                    <a:srgbClr val="000000"/>
                  </a:solidFill>
                  <a:cs typeface="Times New Roman" pitchFamily="18" charset="0"/>
                  <a:sym typeface="Symbol" pitchFamily="18" charset="2"/>
                </a:rPr>
                <a:t>(</a:t>
              </a:r>
              <a:r>
                <a:rPr lang="en-US" altLang="en-US" i="1" dirty="0">
                  <a:solidFill>
                    <a:srgbClr val="000000"/>
                  </a:solidFill>
                  <a:cs typeface="Times New Roman" pitchFamily="18" charset="0"/>
                  <a:sym typeface="Symbol" pitchFamily="18" charset="2"/>
                </a:rPr>
                <a:t>x</a:t>
              </a:r>
              <a:r>
                <a:rPr lang="en-US" altLang="en-US" dirty="0">
                  <a:solidFill>
                    <a:srgbClr val="000000"/>
                  </a:solidFill>
                  <a:cs typeface="Times New Roman" pitchFamily="18" charset="0"/>
                  <a:sym typeface="Symbol" pitchFamily="18" charset="2"/>
                </a:rPr>
                <a:t>)</a:t>
              </a:r>
              <a:r>
                <a:rPr lang="en-US" altLang="en-US" baseline="30000" dirty="0">
                  <a:solidFill>
                    <a:srgbClr val="000000"/>
                  </a:solidFill>
                  <a:cs typeface="Times New Roman" pitchFamily="18" charset="0"/>
                  <a:sym typeface="Symbol" pitchFamily="18" charset="2"/>
                </a:rPr>
                <a:t>2</a:t>
              </a:r>
              <a:r>
                <a:rPr lang="en-US" altLang="en-US" i="1" dirty="0">
                  <a:solidFill>
                    <a:srgbClr val="000000"/>
                  </a:solidFill>
                  <a:cs typeface="Times New Roman" pitchFamily="18" charset="0"/>
                  <a:sym typeface="Symbol" pitchFamily="18" charset="2"/>
                </a:rPr>
                <a:t> – </a:t>
              </a:r>
              <a:r>
                <a:rPr lang="en-US" altLang="en-US" dirty="0">
                  <a:solidFill>
                    <a:srgbClr val="000000"/>
                  </a:solidFill>
                  <a:cs typeface="Times New Roman" pitchFamily="18" charset="0"/>
                  <a:sym typeface="Symbol" pitchFamily="18" charset="2"/>
                </a:rPr>
                <a:t>(</a:t>
              </a:r>
              <a:r>
                <a:rPr lang="en-US" altLang="en-US" i="1" dirty="0" err="1">
                  <a:solidFill>
                    <a:srgbClr val="000000"/>
                  </a:solidFill>
                  <a:cs typeface="Times New Roman" pitchFamily="18" charset="0"/>
                  <a:sym typeface="Symbol" pitchFamily="18" charset="2"/>
                </a:rPr>
                <a:t>c</a:t>
              </a:r>
              <a:r>
                <a:rPr lang="en-US" altLang="en-US" dirty="0" err="1">
                  <a:solidFill>
                    <a:srgbClr val="000000"/>
                  </a:solidFill>
                  <a:cs typeface="Times New Roman" pitchFamily="18" charset="0"/>
                  <a:sym typeface="Symbol" pitchFamily="18" charset="2"/>
                </a:rPr>
                <a:t></a:t>
              </a:r>
              <a:r>
                <a:rPr lang="en-US" altLang="en-US" i="1" dirty="0" err="1" smtClean="0">
                  <a:solidFill>
                    <a:srgbClr val="000000"/>
                  </a:solidFill>
                  <a:cs typeface="Times New Roman" pitchFamily="18" charset="0"/>
                  <a:sym typeface="Symbol" pitchFamily="18" charset="2"/>
                </a:rPr>
                <a:t>t</a:t>
              </a:r>
              <a:r>
                <a:rPr lang="en-US" altLang="en-US" dirty="0" smtClean="0">
                  <a:solidFill>
                    <a:srgbClr val="000000"/>
                  </a:solidFill>
                  <a:cs typeface="Times New Roman" pitchFamily="18" charset="0"/>
                  <a:sym typeface="Symbol" pitchFamily="18" charset="2"/>
                </a:rPr>
                <a:t>)</a:t>
              </a:r>
              <a:r>
                <a:rPr lang="en-US" altLang="en-US" baseline="30000" dirty="0" smtClean="0">
                  <a:solidFill>
                    <a:srgbClr val="000000"/>
                  </a:solidFill>
                  <a:cs typeface="Times New Roman" pitchFamily="18" charset="0"/>
                  <a:sym typeface="Symbol" pitchFamily="18" charset="2"/>
                </a:rPr>
                <a:t>2</a:t>
              </a:r>
              <a:r>
                <a:rPr lang="en-US" altLang="en-US" baseline="-25000" dirty="0">
                  <a:sym typeface="Symbol" pitchFamily="18" charset="2"/>
                </a:rPr>
                <a:t> </a:t>
              </a:r>
              <a:r>
                <a:rPr lang="en-US" altLang="en-US" dirty="0" smtClean="0">
                  <a:sym typeface="Symbol" pitchFamily="18" charset="2"/>
                </a:rPr>
                <a:t> </a:t>
              </a:r>
              <a:r>
                <a:rPr lang="en-US" altLang="en-US" i="1" dirty="0" smtClean="0">
                  <a:solidFill>
                    <a:srgbClr val="000000"/>
                  </a:solidFill>
                  <a:cs typeface="Times New Roman" pitchFamily="18" charset="0"/>
                  <a:sym typeface="Symbol" pitchFamily="18" charset="2"/>
                </a:rPr>
                <a:t>= </a:t>
              </a:r>
              <a:r>
                <a:rPr lang="en-US" altLang="en-US" dirty="0" smtClean="0">
                  <a:solidFill>
                    <a:srgbClr val="000000"/>
                  </a:solidFill>
                  <a:cs typeface="Times New Roman" pitchFamily="18" charset="0"/>
                  <a:sym typeface="Symbol" pitchFamily="18" charset="2"/>
                </a:rPr>
                <a:t>(</a:t>
              </a:r>
              <a:r>
                <a:rPr lang="en-US" altLang="en-US" i="1" dirty="0" smtClean="0">
                  <a:solidFill>
                    <a:srgbClr val="000000"/>
                  </a:solidFill>
                  <a:cs typeface="Times New Roman" pitchFamily="18" charset="0"/>
                  <a:sym typeface="Symbol" pitchFamily="18" charset="2"/>
                </a:rPr>
                <a:t>x’</a:t>
              </a:r>
              <a:r>
                <a:rPr lang="en-US" altLang="en-US" dirty="0" smtClean="0">
                  <a:solidFill>
                    <a:srgbClr val="000000"/>
                  </a:solidFill>
                  <a:cs typeface="Times New Roman" pitchFamily="18" charset="0"/>
                  <a:sym typeface="Symbol" pitchFamily="18" charset="2"/>
                </a:rPr>
                <a:t>)</a:t>
              </a:r>
              <a:r>
                <a:rPr lang="en-US" altLang="en-US" baseline="30000" dirty="0" smtClean="0">
                  <a:solidFill>
                    <a:srgbClr val="000000"/>
                  </a:solidFill>
                  <a:cs typeface="Times New Roman" pitchFamily="18" charset="0"/>
                  <a:sym typeface="Symbol" pitchFamily="18" charset="2"/>
                </a:rPr>
                <a:t>2 </a:t>
              </a:r>
              <a:r>
                <a:rPr lang="en-US" altLang="en-US" i="1" dirty="0" smtClean="0">
                  <a:solidFill>
                    <a:srgbClr val="000000"/>
                  </a:solidFill>
                  <a:cs typeface="Times New Roman" pitchFamily="18" charset="0"/>
                  <a:sym typeface="Symbol" pitchFamily="18" charset="2"/>
                </a:rPr>
                <a:t>– </a:t>
              </a:r>
              <a:r>
                <a:rPr lang="en-US" altLang="en-US" dirty="0">
                  <a:solidFill>
                    <a:srgbClr val="000000"/>
                  </a:solidFill>
                  <a:cs typeface="Times New Roman" pitchFamily="18" charset="0"/>
                  <a:sym typeface="Symbol" pitchFamily="18" charset="2"/>
                </a:rPr>
                <a:t>(</a:t>
              </a:r>
              <a:r>
                <a:rPr lang="en-US" altLang="en-US" i="1" dirty="0" err="1">
                  <a:solidFill>
                    <a:srgbClr val="000000"/>
                  </a:solidFill>
                  <a:cs typeface="Times New Roman" pitchFamily="18" charset="0"/>
                  <a:sym typeface="Symbol" pitchFamily="18" charset="2"/>
                </a:rPr>
                <a:t>c</a:t>
              </a:r>
              <a:r>
                <a:rPr lang="en-US" altLang="en-US" dirty="0" err="1">
                  <a:solidFill>
                    <a:srgbClr val="000000"/>
                  </a:solidFill>
                  <a:cs typeface="Times New Roman" pitchFamily="18" charset="0"/>
                  <a:sym typeface="Symbol" pitchFamily="18" charset="2"/>
                </a:rPr>
                <a:t></a:t>
              </a:r>
              <a:r>
                <a:rPr lang="en-US" altLang="en-US" i="1" dirty="0" err="1">
                  <a:solidFill>
                    <a:srgbClr val="000000"/>
                  </a:solidFill>
                  <a:cs typeface="Times New Roman" pitchFamily="18" charset="0"/>
                  <a:sym typeface="Symbol" pitchFamily="18" charset="2"/>
                </a:rPr>
                <a:t>t</a:t>
              </a:r>
              <a:r>
                <a:rPr lang="en-US" altLang="en-US" i="1"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sym typeface="Symbol" pitchFamily="18" charset="2"/>
                </a:rPr>
                <a:t>)</a:t>
              </a:r>
              <a:r>
                <a:rPr lang="en-US" altLang="en-US" baseline="30000" dirty="0">
                  <a:solidFill>
                    <a:srgbClr val="000000"/>
                  </a:solidFill>
                  <a:cs typeface="Times New Roman" pitchFamily="18" charset="0"/>
                  <a:sym typeface="Symbol" pitchFamily="18" charset="2"/>
                </a:rPr>
                <a:t>2</a:t>
              </a:r>
              <a:endParaRPr lang="en-US" altLang="en-US" baseline="-25000" dirty="0">
                <a:sym typeface="Symbol" pitchFamily="18" charset="2"/>
              </a:endParaRPr>
            </a:p>
          </p:txBody>
        </p:sp>
      </p:grpSp>
      <p:grpSp>
        <p:nvGrpSpPr>
          <p:cNvPr id="18" name="Group 13"/>
          <p:cNvGrpSpPr>
            <a:grpSpLocks/>
          </p:cNvGrpSpPr>
          <p:nvPr/>
        </p:nvGrpSpPr>
        <p:grpSpPr bwMode="auto">
          <a:xfrm>
            <a:off x="869731" y="4118214"/>
            <a:ext cx="7366000" cy="468313"/>
            <a:chOff x="854906" y="4202491"/>
            <a:chExt cx="7365999" cy="467982"/>
          </a:xfrm>
        </p:grpSpPr>
        <p:sp>
          <p:nvSpPr>
            <p:cNvPr id="19" name="Text Box 30"/>
            <p:cNvSpPr txBox="1">
              <a:spLocks noChangeArrowheads="1"/>
            </p:cNvSpPr>
            <p:nvPr/>
          </p:nvSpPr>
          <p:spPr bwMode="auto">
            <a:xfrm>
              <a:off x="5359791" y="4202491"/>
              <a:ext cx="2861114" cy="461665"/>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spacetime interval</a:t>
              </a:r>
            </a:p>
          </p:txBody>
        </p:sp>
        <p:sp>
          <p:nvSpPr>
            <p:cNvPr id="20" name="Rectangle 31"/>
            <p:cNvSpPr>
              <a:spLocks noChangeArrowheads="1"/>
            </p:cNvSpPr>
            <p:nvPr/>
          </p:nvSpPr>
          <p:spPr bwMode="auto">
            <a:xfrm>
              <a:off x="854906" y="4205666"/>
              <a:ext cx="7358063" cy="464807"/>
            </a:xfrm>
            <a:prstGeom prst="rect">
              <a:avLst/>
            </a:prstGeom>
            <a:noFill/>
            <a:ln w="12700">
              <a:solidFill>
                <a:schemeClr val="tx1"/>
              </a:solidFill>
              <a:miter lim="800000"/>
              <a:headEnd/>
              <a:tailEnd/>
            </a:ln>
          </p:spPr>
          <p:txBody>
            <a:bodyPr wrap="none" anchor="ctr"/>
            <a:lstStyle/>
            <a:p>
              <a:endParaRPr lang="en-US" altLang="en-US"/>
            </a:p>
          </p:txBody>
        </p:sp>
        <p:sp>
          <p:nvSpPr>
            <p:cNvPr id="21" name="Rectangle 32"/>
            <p:cNvSpPr>
              <a:spLocks noChangeArrowheads="1"/>
            </p:cNvSpPr>
            <p:nvPr/>
          </p:nvSpPr>
          <p:spPr bwMode="auto">
            <a:xfrm>
              <a:off x="1012876" y="4216779"/>
              <a:ext cx="5219113" cy="423248"/>
            </a:xfrm>
            <a:prstGeom prst="rect">
              <a:avLst/>
            </a:prstGeom>
            <a:noFill/>
            <a:ln w="9525">
              <a:noFill/>
              <a:miter lim="800000"/>
              <a:headEnd/>
              <a:tailEnd/>
            </a:ln>
          </p:spPr>
          <p:txBody>
            <a:bodyPr/>
            <a:lstStyle/>
            <a:p>
              <a:pPr eaLnBrk="0" hangingPunct="0">
                <a:lnSpc>
                  <a:spcPct val="90000"/>
                </a:lnSpc>
                <a:spcBef>
                  <a:spcPct val="20000"/>
                </a:spcBef>
              </a:pP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x</a:t>
              </a:r>
              <a:r>
                <a:rPr lang="en-US" altLang="en-US">
                  <a:solidFill>
                    <a:srgbClr val="000000"/>
                  </a:solidFill>
                  <a:cs typeface="Times New Roman" pitchFamily="18" charset="0"/>
                  <a:sym typeface="Symbol" pitchFamily="18" charset="2"/>
                </a:rPr>
                <a:t>)</a:t>
              </a:r>
              <a:r>
                <a:rPr lang="en-US" altLang="en-US" baseline="30000">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ct</a:t>
              </a:r>
              <a:r>
                <a:rPr lang="en-US" altLang="en-US">
                  <a:solidFill>
                    <a:srgbClr val="000000"/>
                  </a:solidFill>
                  <a:cs typeface="Times New Roman" pitchFamily="18" charset="0"/>
                  <a:sym typeface="Symbol" pitchFamily="18" charset="2"/>
                </a:rPr>
                <a:t>)</a:t>
              </a:r>
              <a:r>
                <a:rPr lang="en-US" altLang="en-US" baseline="30000">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x’</a:t>
              </a:r>
              <a:r>
                <a:rPr lang="en-US" altLang="en-US">
                  <a:solidFill>
                    <a:srgbClr val="000000"/>
                  </a:solidFill>
                  <a:cs typeface="Times New Roman" pitchFamily="18" charset="0"/>
                  <a:sym typeface="Symbol" pitchFamily="18" charset="2"/>
                </a:rPr>
                <a:t>)</a:t>
              </a:r>
              <a:r>
                <a:rPr lang="en-US" altLang="en-US" baseline="30000">
                  <a:solidFill>
                    <a:srgbClr val="000000"/>
                  </a:solidFill>
                  <a:cs typeface="Times New Roman" pitchFamily="18" charset="0"/>
                  <a:sym typeface="Symbol" pitchFamily="18" charset="2"/>
                </a:rPr>
                <a:t>2 </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ct’</a:t>
              </a:r>
              <a:r>
                <a:rPr lang="en-US" altLang="en-US">
                  <a:solidFill>
                    <a:srgbClr val="000000"/>
                  </a:solidFill>
                  <a:cs typeface="Times New Roman" pitchFamily="18" charset="0"/>
                  <a:sym typeface="Symbol" pitchFamily="18" charset="2"/>
                </a:rPr>
                <a:t>)</a:t>
              </a:r>
              <a:r>
                <a:rPr lang="en-US" altLang="en-US" baseline="30000">
                  <a:solidFill>
                    <a:srgbClr val="000000"/>
                  </a:solidFill>
                  <a:cs typeface="Times New Roman" pitchFamily="18" charset="0"/>
                  <a:sym typeface="Symbol" pitchFamily="18" charset="2"/>
                </a:rPr>
                <a:t>2</a:t>
              </a:r>
              <a:endParaRPr lang="en-US" altLang="en-US" baseline="-25000">
                <a:sym typeface="Symbol" pitchFamily="18" charset="2"/>
              </a:endParaRPr>
            </a:p>
            <a:p>
              <a:pPr eaLnBrk="0" hangingPunct="0">
                <a:lnSpc>
                  <a:spcPct val="90000"/>
                </a:lnSpc>
                <a:spcBef>
                  <a:spcPct val="20000"/>
                </a:spcBef>
              </a:pPr>
              <a:endParaRPr lang="en-US" altLang="en-US" baseline="-25000">
                <a:sym typeface="Symbol" pitchFamily="18" charset="2"/>
              </a:endParaRPr>
            </a:p>
          </p:txBody>
        </p:sp>
      </p:grpSp>
      <p:sp>
        <p:nvSpPr>
          <p:cNvPr id="22" name="Text Box 92"/>
          <p:cNvSpPr txBox="1">
            <a:spLocks noChangeArrowheads="1"/>
          </p:cNvSpPr>
          <p:nvPr/>
        </p:nvSpPr>
        <p:spPr bwMode="auto">
          <a:xfrm>
            <a:off x="2634689" y="4627880"/>
            <a:ext cx="2841625" cy="457200"/>
          </a:xfrm>
          <a:prstGeom prst="rect">
            <a:avLst/>
          </a:prstGeom>
          <a:noFill/>
          <a:ln w="9525">
            <a:noFill/>
            <a:miter lim="800000"/>
            <a:headEnd/>
            <a:tailEnd/>
          </a:ln>
        </p:spPr>
        <p:txBody>
          <a:bodyPr wrap="none">
            <a:spAutoFit/>
          </a:bodyPr>
          <a:lstStyle/>
          <a:p>
            <a:r>
              <a:rPr lang="en-US" altLang="en-US" dirty="0">
                <a:solidFill>
                  <a:srgbClr val="008080"/>
                </a:solidFill>
                <a:sym typeface="Symbol" pitchFamily="18" charset="2"/>
              </a:rPr>
              <a:t>  </a:t>
            </a:r>
            <a:r>
              <a:rPr lang="en-US" altLang="en-US" i="1" dirty="0">
                <a:solidFill>
                  <a:srgbClr val="008080"/>
                </a:solidFill>
              </a:rPr>
              <a:t>In data booklet…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45186">
                                            <p:txEl>
                                              <p:pRg st="1" end="1"/>
                                            </p:txEl>
                                          </p:spTgt>
                                        </p:tgtEl>
                                        <p:attrNameLst>
                                          <p:attrName>style.visibility</p:attrName>
                                        </p:attrNameLst>
                                      </p:cBhvr>
                                      <p:to>
                                        <p:strVal val="visible"/>
                                      </p:to>
                                    </p:set>
                                    <p:anim calcmode="lin" valueType="num">
                                      <p:cBhvr additive="base">
                                        <p:cTn id="7" dur="500" fill="hold"/>
                                        <p:tgtEl>
                                          <p:spTgt spid="12451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51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245186">
                                            <p:txEl>
                                              <p:pRg st="4" end="4"/>
                                            </p:txEl>
                                          </p:spTgt>
                                        </p:tgtEl>
                                        <p:attrNameLst>
                                          <p:attrName>style.visibility</p:attrName>
                                        </p:attrNameLst>
                                      </p:cBhvr>
                                      <p:to>
                                        <p:strVal val="visible"/>
                                      </p:to>
                                    </p:set>
                                    <p:anim calcmode="lin" valueType="num">
                                      <p:cBhvr additive="base">
                                        <p:cTn id="20" dur="500" fill="hold"/>
                                        <p:tgtEl>
                                          <p:spTgt spid="1245186">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4518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4">
                                            <p:txEl>
                                              <p:pRg st="1" end="1"/>
                                            </p:txEl>
                                          </p:spTgt>
                                        </p:tgtEl>
                                        <p:attrNameLst>
                                          <p:attrName>style.visibility</p:attrName>
                                        </p:attrNameLst>
                                      </p:cBhvr>
                                      <p:to>
                                        <p:strVal val="visible"/>
                                      </p:to>
                                    </p:set>
                                    <p:anim calcmode="lin" valueType="num">
                                      <p:cBhvr additive="base">
                                        <p:cTn id="3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1+#ppt_w/2"/>
                                          </p:val>
                                        </p:tav>
                                        <p:tav tm="100000">
                                          <p:val>
                                            <p:strVal val="#ppt_x"/>
                                          </p:val>
                                        </p:tav>
                                      </p:tavLst>
                                    </p:anim>
                                    <p:anim calcmode="lin" valueType="num">
                                      <p:cBhvr additive="base">
                                        <p:cTn id="40" dur="500" fill="hold"/>
                                        <p:tgtEl>
                                          <p:spTgt spid="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674688" y="2320925"/>
            <a:ext cx="7772400" cy="4537075"/>
          </a:xfrm>
          <a:prstGeom prst="rect">
            <a:avLst/>
          </a:prstGeom>
          <a:solidFill>
            <a:srgbClr val="FFFFCC"/>
          </a:solidFill>
          <a:ln w="9525">
            <a:noFill/>
            <a:miter lim="800000"/>
            <a:headEnd/>
            <a:tailEnd/>
          </a:ln>
        </p:spPr>
        <p:txBody>
          <a:bodyPr/>
          <a:lstStyle/>
          <a:p>
            <a:pPr eaLnBrk="0" hangingPunct="0">
              <a:spcBef>
                <a:spcPct val="20000"/>
              </a:spcBef>
            </a:pPr>
            <a:r>
              <a:rPr lang="en-US" altLang="en-US" dirty="0">
                <a:sym typeface="Symbol" pitchFamily="18" charset="2"/>
              </a:rPr>
              <a:t>EXAMPLE: </a:t>
            </a:r>
            <a:r>
              <a:rPr lang="en-US" altLang="en-US" dirty="0">
                <a:solidFill>
                  <a:srgbClr val="000000"/>
                </a:solidFill>
              </a:rPr>
              <a:t>Prove the </a:t>
            </a:r>
            <a:r>
              <a:rPr lang="en-US" altLang="en-US" dirty="0" err="1">
                <a:solidFill>
                  <a:srgbClr val="000000"/>
                </a:solidFill>
              </a:rPr>
              <a:t>spacetime</a:t>
            </a:r>
            <a:r>
              <a:rPr lang="en-US" altLang="en-US" dirty="0">
                <a:solidFill>
                  <a:srgbClr val="000000"/>
                </a:solidFill>
              </a:rPr>
              <a:t> interval is invariant.</a:t>
            </a:r>
          </a:p>
          <a:p>
            <a:pPr eaLnBrk="0" hangingPunct="0">
              <a:spcBef>
                <a:spcPct val="20000"/>
              </a:spcBef>
            </a:pPr>
            <a:r>
              <a:rPr lang="en-US" altLang="en-US" dirty="0">
                <a:solidFill>
                  <a:srgbClr val="000000"/>
                </a:solidFill>
                <a:sym typeface="Symbol" pitchFamily="18" charset="2"/>
              </a:rPr>
              <a:t>SOLUTION: First off, note that </a:t>
            </a:r>
            <a:r>
              <a:rPr lang="en-US" altLang="en-US" baseline="30000" dirty="0">
                <a:solidFill>
                  <a:srgbClr val="000000"/>
                </a:solidFill>
                <a:sym typeface="Symbol" pitchFamily="18" charset="2"/>
              </a:rPr>
              <a:t>2</a:t>
            </a:r>
            <a:r>
              <a:rPr lang="en-US" altLang="en-US" dirty="0">
                <a:solidFill>
                  <a:srgbClr val="000000"/>
                </a:solidFill>
                <a:sym typeface="Symbol" pitchFamily="18" charset="2"/>
              </a:rPr>
              <a:t> = </a:t>
            </a:r>
            <a:r>
              <a:rPr lang="en-US" altLang="en-US" i="1" dirty="0">
                <a:solidFill>
                  <a:srgbClr val="000000"/>
                </a:solidFill>
                <a:sym typeface="Symbol" pitchFamily="18" charset="2"/>
              </a:rPr>
              <a:t>c</a:t>
            </a:r>
            <a:r>
              <a:rPr lang="en-US" altLang="en-US" baseline="30000" dirty="0">
                <a:solidFill>
                  <a:srgbClr val="000000"/>
                </a:solidFill>
                <a:sym typeface="Symbol" pitchFamily="18" charset="2"/>
              </a:rPr>
              <a:t>2</a:t>
            </a:r>
            <a:r>
              <a:rPr lang="en-US" altLang="en-US" dirty="0">
                <a:solidFill>
                  <a:srgbClr val="000000"/>
                </a:solidFill>
                <a:sym typeface="Symbol" pitchFamily="18" charset="2"/>
              </a:rPr>
              <a:t> </a:t>
            </a:r>
            <a:r>
              <a:rPr lang="en-US" altLang="en-US" i="1" dirty="0">
                <a:solidFill>
                  <a:srgbClr val="000000"/>
                </a:solidFill>
                <a:sym typeface="Symbol" pitchFamily="18" charset="2"/>
              </a:rPr>
              <a:t>/ </a:t>
            </a:r>
            <a:r>
              <a:rPr lang="en-US" altLang="en-US" dirty="0">
                <a:solidFill>
                  <a:srgbClr val="000000"/>
                </a:solidFill>
                <a:sym typeface="Symbol" pitchFamily="18" charset="2"/>
              </a:rPr>
              <a:t>(</a:t>
            </a:r>
            <a:r>
              <a:rPr lang="en-US" altLang="en-US" i="1" dirty="0">
                <a:solidFill>
                  <a:srgbClr val="000000"/>
                </a:solidFill>
                <a:sym typeface="Symbol" pitchFamily="18" charset="2"/>
              </a:rPr>
              <a:t>c</a:t>
            </a:r>
            <a:r>
              <a:rPr lang="en-US" altLang="en-US" baseline="30000" dirty="0">
                <a:solidFill>
                  <a:srgbClr val="000000"/>
                </a:solidFill>
                <a:sym typeface="Symbol" pitchFamily="18" charset="2"/>
              </a:rPr>
              <a:t>2</a:t>
            </a:r>
            <a:r>
              <a:rPr lang="en-US" altLang="en-US" dirty="0">
                <a:solidFill>
                  <a:srgbClr val="000000"/>
                </a:solidFill>
                <a:sym typeface="Symbol" pitchFamily="18" charset="2"/>
              </a:rPr>
              <a:t> – </a:t>
            </a:r>
            <a:r>
              <a:rPr lang="en-US" altLang="en-US" i="1" dirty="0">
                <a:solidFill>
                  <a:srgbClr val="000000"/>
                </a:solidFill>
                <a:sym typeface="Symbol" pitchFamily="18" charset="2"/>
              </a:rPr>
              <a:t>v</a:t>
            </a:r>
            <a:r>
              <a:rPr lang="en-US" altLang="en-US" baseline="30000" dirty="0">
                <a:solidFill>
                  <a:srgbClr val="000000"/>
                </a:solidFill>
                <a:sym typeface="Symbol" pitchFamily="18" charset="2"/>
              </a:rPr>
              <a:t>2</a:t>
            </a:r>
            <a:r>
              <a:rPr lang="en-US" altLang="en-US" dirty="0">
                <a:solidFill>
                  <a:srgbClr val="000000"/>
                </a:solidFill>
                <a:sym typeface="Symbol" pitchFamily="18" charset="2"/>
              </a:rPr>
              <a:t>).</a:t>
            </a:r>
          </a:p>
          <a:p>
            <a:pPr eaLnBrk="0" hangingPunct="0">
              <a:spcBef>
                <a:spcPct val="20000"/>
              </a:spcBef>
            </a:pPr>
            <a:r>
              <a:rPr lang="en-US" altLang="en-US" dirty="0">
                <a:solidFill>
                  <a:srgbClr val="000000"/>
                </a:solidFill>
                <a:cs typeface="Times New Roman" pitchFamily="18" charset="0"/>
                <a:sym typeface="Symbol" pitchFamily="18" charset="2"/>
              </a:rPr>
              <a:t>  (</a:t>
            </a:r>
            <a:r>
              <a:rPr lang="en-US" altLang="en-US" i="1" dirty="0">
                <a:solidFill>
                  <a:srgbClr val="000000"/>
                </a:solidFill>
                <a:cs typeface="Times New Roman" pitchFamily="18" charset="0"/>
                <a:sym typeface="Symbol" pitchFamily="18" charset="2"/>
              </a:rPr>
              <a:t>x’</a:t>
            </a:r>
            <a:r>
              <a:rPr lang="en-US" altLang="en-US" dirty="0">
                <a:solidFill>
                  <a:srgbClr val="000000"/>
                </a:solidFill>
                <a:cs typeface="Times New Roman" pitchFamily="18" charset="0"/>
                <a:sym typeface="Symbol" pitchFamily="18" charset="2"/>
              </a:rPr>
              <a:t>)</a:t>
            </a:r>
            <a:r>
              <a:rPr lang="en-US" altLang="en-US" baseline="30000" dirty="0">
                <a:solidFill>
                  <a:srgbClr val="000000"/>
                </a:solidFill>
                <a:cs typeface="Times New Roman" pitchFamily="18" charset="0"/>
                <a:sym typeface="Symbol" pitchFamily="18" charset="2"/>
              </a:rPr>
              <a:t>2 </a:t>
            </a:r>
            <a:r>
              <a:rPr lang="en-US" altLang="en-US" dirty="0">
                <a:solidFill>
                  <a:srgbClr val="000000"/>
                </a:solidFill>
                <a:cs typeface="Times New Roman" pitchFamily="18" charset="0"/>
                <a:sym typeface="Symbol" pitchFamily="18" charset="2"/>
              </a:rPr>
              <a:t> </a:t>
            </a:r>
            <a:r>
              <a:rPr lang="en-US" altLang="en-US" i="1" dirty="0">
                <a:solidFill>
                  <a:srgbClr val="000000"/>
                </a:solidFill>
                <a:cs typeface="Times New Roman" pitchFamily="18" charset="0"/>
                <a:sym typeface="Symbol" pitchFamily="18" charset="2"/>
              </a:rPr>
              <a:t>– </a:t>
            </a:r>
            <a:r>
              <a:rPr lang="en-US" altLang="en-US" dirty="0">
                <a:solidFill>
                  <a:srgbClr val="000000"/>
                </a:solidFill>
                <a:cs typeface="Times New Roman" pitchFamily="18" charset="0"/>
                <a:sym typeface="Symbol" pitchFamily="18" charset="2"/>
              </a:rPr>
              <a:t>(</a:t>
            </a:r>
            <a:r>
              <a:rPr lang="en-US" altLang="en-US" i="1" dirty="0">
                <a:solidFill>
                  <a:srgbClr val="000000"/>
                </a:solidFill>
                <a:cs typeface="Times New Roman" pitchFamily="18" charset="0"/>
                <a:sym typeface="Symbol" pitchFamily="18" charset="2"/>
              </a:rPr>
              <a:t>ct’</a:t>
            </a:r>
            <a:r>
              <a:rPr lang="en-US" altLang="en-US" dirty="0">
                <a:solidFill>
                  <a:srgbClr val="000000"/>
                </a:solidFill>
                <a:cs typeface="Times New Roman" pitchFamily="18" charset="0"/>
                <a:sym typeface="Symbol" pitchFamily="18" charset="2"/>
              </a:rPr>
              <a:t>)</a:t>
            </a:r>
            <a:r>
              <a:rPr lang="en-US" altLang="en-US" baseline="30000" dirty="0">
                <a:solidFill>
                  <a:srgbClr val="000000"/>
                </a:solidFill>
                <a:cs typeface="Times New Roman" pitchFamily="18" charset="0"/>
                <a:sym typeface="Symbol" pitchFamily="18" charset="2"/>
              </a:rPr>
              <a:t>2 	</a:t>
            </a:r>
            <a:r>
              <a:rPr lang="en-US" altLang="en-US" dirty="0">
                <a:solidFill>
                  <a:srgbClr val="000000"/>
                </a:solidFill>
                <a:sym typeface="Symbol" pitchFamily="18" charset="2"/>
              </a:rPr>
              <a:t>= </a:t>
            </a:r>
            <a:r>
              <a:rPr lang="en-US" altLang="en-US" dirty="0">
                <a:sym typeface="Symbol" pitchFamily="18" charset="2"/>
              </a:rPr>
              <a:t></a:t>
            </a:r>
            <a:r>
              <a:rPr lang="en-US" altLang="en-US" baseline="30000" dirty="0">
                <a:sym typeface="Symbol" pitchFamily="18" charset="2"/>
              </a:rPr>
              <a:t>2</a:t>
            </a:r>
            <a:r>
              <a:rPr lang="en-US" altLang="en-US" dirty="0"/>
              <a:t>(</a:t>
            </a:r>
            <a:r>
              <a:rPr lang="en-US" altLang="en-US" i="1" dirty="0"/>
              <a:t>x</a:t>
            </a:r>
            <a:r>
              <a:rPr lang="en-US" altLang="en-US" dirty="0"/>
              <a:t> – </a:t>
            </a:r>
            <a:r>
              <a:rPr lang="en-US" altLang="en-US" i="1" dirty="0" err="1"/>
              <a:t>vt</a:t>
            </a:r>
            <a:r>
              <a:rPr lang="en-US" altLang="en-US" dirty="0"/>
              <a:t>)</a:t>
            </a:r>
            <a:r>
              <a:rPr lang="en-US" altLang="en-US" baseline="30000" dirty="0"/>
              <a:t>2</a:t>
            </a:r>
            <a:r>
              <a:rPr lang="en-US" altLang="en-US" dirty="0"/>
              <a:t> – </a:t>
            </a:r>
            <a:r>
              <a:rPr lang="en-US" altLang="en-US" i="1" dirty="0"/>
              <a:t>c</a:t>
            </a:r>
            <a:r>
              <a:rPr lang="en-US" altLang="en-US" baseline="30000" dirty="0"/>
              <a:t>2</a:t>
            </a:r>
            <a:r>
              <a:rPr lang="en-US" altLang="en-US" dirty="0"/>
              <a:t> </a:t>
            </a:r>
            <a:r>
              <a:rPr lang="en-US" altLang="en-US" dirty="0">
                <a:sym typeface="Symbol" pitchFamily="18" charset="2"/>
              </a:rPr>
              <a:t></a:t>
            </a:r>
            <a:r>
              <a:rPr lang="en-US" altLang="en-US" baseline="30000" dirty="0">
                <a:sym typeface="Symbol" pitchFamily="18" charset="2"/>
              </a:rPr>
              <a:t>2</a:t>
            </a:r>
            <a:r>
              <a:rPr lang="en-US" altLang="en-US" dirty="0"/>
              <a:t>(</a:t>
            </a:r>
            <a:r>
              <a:rPr lang="en-US" altLang="en-US" i="1" dirty="0"/>
              <a:t>t</a:t>
            </a:r>
            <a:r>
              <a:rPr lang="en-US" altLang="en-US" dirty="0"/>
              <a:t> – </a:t>
            </a:r>
            <a:r>
              <a:rPr lang="en-US" altLang="en-US" i="1" dirty="0" err="1"/>
              <a:t>vx</a:t>
            </a:r>
            <a:r>
              <a:rPr lang="en-US" altLang="en-US" i="1" dirty="0"/>
              <a:t> / c</a:t>
            </a:r>
            <a:r>
              <a:rPr lang="en-US" altLang="en-US" baseline="30000" dirty="0"/>
              <a:t>2</a:t>
            </a:r>
            <a:r>
              <a:rPr lang="en-US" altLang="en-US" dirty="0"/>
              <a:t>)</a:t>
            </a:r>
            <a:r>
              <a:rPr lang="en-US" altLang="en-US" baseline="30000" dirty="0"/>
              <a:t>2</a:t>
            </a:r>
          </a:p>
          <a:p>
            <a:pPr eaLnBrk="0" hangingPunct="0">
              <a:spcBef>
                <a:spcPct val="20000"/>
              </a:spcBef>
            </a:pPr>
            <a:r>
              <a:rPr lang="en-US" altLang="en-US" baseline="30000" dirty="0">
                <a:solidFill>
                  <a:srgbClr val="000000"/>
                </a:solidFill>
                <a:sym typeface="Symbol" pitchFamily="18" charset="2"/>
              </a:rPr>
              <a:t>		</a:t>
            </a:r>
            <a:r>
              <a:rPr lang="en-US" altLang="en-US" dirty="0">
                <a:solidFill>
                  <a:srgbClr val="000000"/>
                </a:solidFill>
                <a:sym typeface="Symbol" pitchFamily="18" charset="2"/>
              </a:rPr>
              <a:t>= </a:t>
            </a:r>
            <a:r>
              <a:rPr lang="en-US" altLang="en-US" dirty="0">
                <a:sym typeface="Symbol" pitchFamily="18" charset="2"/>
              </a:rPr>
              <a:t></a:t>
            </a:r>
            <a:r>
              <a:rPr lang="en-US" altLang="en-US" baseline="30000" dirty="0">
                <a:sym typeface="Symbol" pitchFamily="18" charset="2"/>
              </a:rPr>
              <a:t>2</a:t>
            </a:r>
            <a:r>
              <a:rPr lang="en-US" altLang="en-US" dirty="0"/>
              <a:t>(</a:t>
            </a:r>
            <a:r>
              <a:rPr lang="en-US" altLang="en-US" i="1" dirty="0"/>
              <a:t>x</a:t>
            </a:r>
            <a:r>
              <a:rPr lang="en-US" altLang="en-US" dirty="0"/>
              <a:t> – </a:t>
            </a:r>
            <a:r>
              <a:rPr lang="en-US" altLang="en-US" i="1" dirty="0" err="1"/>
              <a:t>vt</a:t>
            </a:r>
            <a:r>
              <a:rPr lang="en-US" altLang="en-US" dirty="0"/>
              <a:t>)</a:t>
            </a:r>
            <a:r>
              <a:rPr lang="en-US" altLang="en-US" baseline="30000" dirty="0"/>
              <a:t>2</a:t>
            </a:r>
            <a:r>
              <a:rPr lang="en-US" altLang="en-US" dirty="0"/>
              <a:t> – </a:t>
            </a:r>
            <a:r>
              <a:rPr lang="en-US" altLang="en-US" dirty="0">
                <a:sym typeface="Symbol" pitchFamily="18" charset="2"/>
              </a:rPr>
              <a:t></a:t>
            </a:r>
            <a:r>
              <a:rPr lang="en-US" altLang="en-US" baseline="30000" dirty="0">
                <a:sym typeface="Symbol" pitchFamily="18" charset="2"/>
              </a:rPr>
              <a:t>2</a:t>
            </a:r>
            <a:r>
              <a:rPr lang="en-US" altLang="en-US" dirty="0"/>
              <a:t>(</a:t>
            </a:r>
            <a:r>
              <a:rPr lang="en-US" altLang="en-US" i="1" dirty="0"/>
              <a:t>ct</a:t>
            </a:r>
            <a:r>
              <a:rPr lang="en-US" altLang="en-US" dirty="0"/>
              <a:t> – </a:t>
            </a:r>
            <a:r>
              <a:rPr lang="en-US" altLang="en-US" i="1" dirty="0" err="1"/>
              <a:t>vx</a:t>
            </a:r>
            <a:r>
              <a:rPr lang="en-US" altLang="en-US" i="1" dirty="0"/>
              <a:t> / c</a:t>
            </a:r>
            <a:r>
              <a:rPr lang="en-US" altLang="en-US" dirty="0"/>
              <a:t>)</a:t>
            </a:r>
            <a:r>
              <a:rPr lang="en-US" altLang="en-US" baseline="30000" dirty="0"/>
              <a:t>2</a:t>
            </a:r>
          </a:p>
          <a:p>
            <a:pPr eaLnBrk="0" hangingPunct="0">
              <a:spcBef>
                <a:spcPct val="20000"/>
              </a:spcBef>
            </a:pPr>
            <a:r>
              <a:rPr lang="en-US" altLang="en-US" baseline="30000" dirty="0">
                <a:solidFill>
                  <a:srgbClr val="000000"/>
                </a:solidFill>
                <a:sym typeface="Symbol" pitchFamily="18" charset="2"/>
              </a:rPr>
              <a:t>		</a:t>
            </a:r>
            <a:r>
              <a:rPr lang="en-US" altLang="en-US" dirty="0">
                <a:solidFill>
                  <a:srgbClr val="000000"/>
                </a:solidFill>
                <a:sym typeface="Symbol" pitchFamily="18" charset="2"/>
              </a:rPr>
              <a:t>= </a:t>
            </a:r>
            <a:r>
              <a:rPr lang="en-US" altLang="en-US" dirty="0">
                <a:sym typeface="Symbol" pitchFamily="18" charset="2"/>
              </a:rPr>
              <a:t></a:t>
            </a:r>
            <a:r>
              <a:rPr lang="en-US" altLang="en-US" baseline="30000" dirty="0">
                <a:sym typeface="Symbol" pitchFamily="18" charset="2"/>
              </a:rPr>
              <a:t>2</a:t>
            </a:r>
            <a:r>
              <a:rPr lang="en-US" altLang="en-US" dirty="0"/>
              <a:t>[</a:t>
            </a:r>
            <a:r>
              <a:rPr lang="en-US" altLang="en-US" i="1" dirty="0"/>
              <a:t>x</a:t>
            </a:r>
            <a:r>
              <a:rPr lang="en-US" altLang="en-US" baseline="30000" dirty="0"/>
              <a:t>2 </a:t>
            </a:r>
            <a:r>
              <a:rPr lang="en-US" altLang="en-US" dirty="0"/>
              <a:t>–</a:t>
            </a:r>
            <a:r>
              <a:rPr lang="en-US" altLang="en-US" baseline="-25000" dirty="0"/>
              <a:t> </a:t>
            </a:r>
            <a:r>
              <a:rPr lang="en-US" altLang="en-US" dirty="0"/>
              <a:t>2</a:t>
            </a:r>
            <a:r>
              <a:rPr lang="en-US" altLang="en-US" i="1" dirty="0"/>
              <a:t>xvt</a:t>
            </a:r>
            <a:r>
              <a:rPr lang="en-US" altLang="en-US" dirty="0"/>
              <a:t> +</a:t>
            </a:r>
            <a:r>
              <a:rPr lang="en-US" altLang="en-US" baseline="-25000" dirty="0"/>
              <a:t> </a:t>
            </a:r>
            <a:r>
              <a:rPr lang="en-US" altLang="en-US" i="1" dirty="0"/>
              <a:t>v</a:t>
            </a:r>
            <a:r>
              <a:rPr lang="en-US" altLang="en-US" baseline="30000" dirty="0"/>
              <a:t>2</a:t>
            </a:r>
            <a:r>
              <a:rPr lang="en-US" altLang="en-US" i="1" dirty="0"/>
              <a:t>t</a:t>
            </a:r>
            <a:r>
              <a:rPr lang="en-US" altLang="en-US" baseline="30000" dirty="0"/>
              <a:t>2</a:t>
            </a:r>
            <a:r>
              <a:rPr lang="en-US" altLang="en-US" dirty="0"/>
              <a:t> –</a:t>
            </a:r>
            <a:r>
              <a:rPr lang="en-US" altLang="en-US" baseline="-25000" dirty="0"/>
              <a:t> </a:t>
            </a:r>
            <a:r>
              <a:rPr lang="en-US" altLang="en-US" dirty="0"/>
              <a:t>(</a:t>
            </a:r>
            <a:r>
              <a:rPr lang="en-US" altLang="en-US" i="1" dirty="0"/>
              <a:t>ct</a:t>
            </a:r>
            <a:r>
              <a:rPr lang="en-US" altLang="en-US" dirty="0"/>
              <a:t>)</a:t>
            </a:r>
            <a:r>
              <a:rPr lang="en-US" altLang="en-US" baseline="30000" dirty="0"/>
              <a:t>2</a:t>
            </a:r>
            <a:r>
              <a:rPr lang="en-US" altLang="en-US" dirty="0"/>
              <a:t>+</a:t>
            </a:r>
            <a:r>
              <a:rPr lang="en-US" altLang="en-US" baseline="-25000" dirty="0"/>
              <a:t> </a:t>
            </a:r>
            <a:r>
              <a:rPr lang="en-US" altLang="en-US" dirty="0"/>
              <a:t>2</a:t>
            </a:r>
            <a:r>
              <a:rPr lang="en-US" altLang="en-US" i="1" dirty="0"/>
              <a:t>tvx</a:t>
            </a:r>
            <a:r>
              <a:rPr lang="en-US" altLang="en-US" i="1" baseline="-25000" dirty="0"/>
              <a:t> </a:t>
            </a:r>
            <a:r>
              <a:rPr lang="en-US" altLang="en-US" dirty="0">
                <a:solidFill>
                  <a:srgbClr val="000000"/>
                </a:solidFill>
                <a:sym typeface="Symbol" pitchFamily="18" charset="2"/>
              </a:rPr>
              <a:t>–</a:t>
            </a:r>
            <a:r>
              <a:rPr lang="en-US" altLang="en-US" i="1" dirty="0" smtClean="0"/>
              <a:t> </a:t>
            </a:r>
            <a:r>
              <a:rPr lang="en-US" altLang="en-US" i="1" dirty="0"/>
              <a:t>v</a:t>
            </a:r>
            <a:r>
              <a:rPr lang="en-US" altLang="en-US" baseline="30000" dirty="0"/>
              <a:t>2</a:t>
            </a:r>
            <a:r>
              <a:rPr lang="en-US" altLang="en-US" i="1" dirty="0"/>
              <a:t>x</a:t>
            </a:r>
            <a:r>
              <a:rPr lang="en-US" altLang="en-US" baseline="30000" dirty="0"/>
              <a:t>2</a:t>
            </a:r>
            <a:r>
              <a:rPr lang="en-US" altLang="en-US" i="1" dirty="0"/>
              <a:t>/c</a:t>
            </a:r>
            <a:r>
              <a:rPr lang="en-US" altLang="en-US" baseline="30000" dirty="0"/>
              <a:t>2</a:t>
            </a:r>
            <a:r>
              <a:rPr lang="en-US" altLang="en-US" dirty="0"/>
              <a:t>]</a:t>
            </a:r>
          </a:p>
          <a:p>
            <a:pPr eaLnBrk="0" hangingPunct="0">
              <a:spcBef>
                <a:spcPct val="20000"/>
              </a:spcBef>
            </a:pPr>
            <a:r>
              <a:rPr lang="en-US" altLang="en-US" baseline="30000" dirty="0">
                <a:solidFill>
                  <a:srgbClr val="000000"/>
                </a:solidFill>
                <a:sym typeface="Symbol" pitchFamily="18" charset="2"/>
              </a:rPr>
              <a:t>		</a:t>
            </a:r>
            <a:r>
              <a:rPr lang="en-US" altLang="en-US" dirty="0">
                <a:solidFill>
                  <a:srgbClr val="000000"/>
                </a:solidFill>
                <a:sym typeface="Symbol" pitchFamily="18" charset="2"/>
              </a:rPr>
              <a:t>= </a:t>
            </a:r>
            <a:r>
              <a:rPr lang="en-US" altLang="en-US" dirty="0">
                <a:sym typeface="Symbol" pitchFamily="18" charset="2"/>
              </a:rPr>
              <a:t></a:t>
            </a:r>
            <a:r>
              <a:rPr lang="en-US" altLang="en-US" i="1" dirty="0">
                <a:sym typeface="Symbol" pitchFamily="18" charset="2"/>
              </a:rPr>
              <a:t>c</a:t>
            </a:r>
            <a:r>
              <a:rPr lang="en-US" altLang="en-US" baseline="30000" dirty="0">
                <a:sym typeface="Symbol" pitchFamily="18" charset="2"/>
              </a:rPr>
              <a:t>2</a:t>
            </a:r>
            <a:r>
              <a:rPr lang="en-US" altLang="en-US" dirty="0"/>
              <a:t>[</a:t>
            </a:r>
            <a:r>
              <a:rPr lang="en-US" altLang="en-US" i="1" dirty="0"/>
              <a:t>x</a:t>
            </a:r>
            <a:r>
              <a:rPr lang="en-US" altLang="en-US" baseline="30000" dirty="0"/>
              <a:t>2 </a:t>
            </a:r>
            <a:r>
              <a:rPr lang="en-US" altLang="en-US" dirty="0"/>
              <a:t>+</a:t>
            </a:r>
            <a:r>
              <a:rPr lang="en-US" altLang="en-US" baseline="-25000" dirty="0"/>
              <a:t> </a:t>
            </a:r>
            <a:r>
              <a:rPr lang="en-US" altLang="en-US" i="1" dirty="0"/>
              <a:t>v</a:t>
            </a:r>
            <a:r>
              <a:rPr lang="en-US" altLang="en-US" baseline="30000" dirty="0"/>
              <a:t>2</a:t>
            </a:r>
            <a:r>
              <a:rPr lang="en-US" altLang="en-US" i="1" dirty="0"/>
              <a:t>t</a:t>
            </a:r>
            <a:r>
              <a:rPr lang="en-US" altLang="en-US" baseline="30000" dirty="0"/>
              <a:t>2</a:t>
            </a:r>
            <a:r>
              <a:rPr lang="en-US" altLang="en-US" dirty="0"/>
              <a:t> –</a:t>
            </a:r>
            <a:r>
              <a:rPr lang="en-US" altLang="en-US" baseline="-25000" dirty="0"/>
              <a:t> </a:t>
            </a:r>
            <a:r>
              <a:rPr lang="en-US" altLang="en-US" dirty="0"/>
              <a:t>(</a:t>
            </a:r>
            <a:r>
              <a:rPr lang="en-US" altLang="en-US" i="1" dirty="0"/>
              <a:t>ct</a:t>
            </a:r>
            <a:r>
              <a:rPr lang="en-US" altLang="en-US" dirty="0"/>
              <a:t>)</a:t>
            </a:r>
            <a:r>
              <a:rPr lang="en-US" altLang="en-US" baseline="30000" dirty="0"/>
              <a:t>2</a:t>
            </a:r>
            <a:r>
              <a:rPr lang="en-US" altLang="en-US" dirty="0"/>
              <a:t> </a:t>
            </a:r>
            <a:r>
              <a:rPr lang="en-US" altLang="en-US" i="1" dirty="0"/>
              <a:t>– v</a:t>
            </a:r>
            <a:r>
              <a:rPr lang="en-US" altLang="en-US" baseline="30000" dirty="0"/>
              <a:t>2</a:t>
            </a:r>
            <a:r>
              <a:rPr lang="en-US" altLang="en-US" i="1" dirty="0"/>
              <a:t>x</a:t>
            </a:r>
            <a:r>
              <a:rPr lang="en-US" altLang="en-US" baseline="30000" dirty="0"/>
              <a:t>2</a:t>
            </a:r>
            <a:r>
              <a:rPr lang="en-US" altLang="en-US" i="1" dirty="0"/>
              <a:t>/c</a:t>
            </a:r>
            <a:r>
              <a:rPr lang="en-US" altLang="en-US" baseline="30000" dirty="0"/>
              <a:t>2</a:t>
            </a:r>
            <a:r>
              <a:rPr lang="en-US" altLang="en-US" dirty="0"/>
              <a:t>]</a:t>
            </a:r>
            <a:r>
              <a:rPr lang="en-US" altLang="en-US" i="1" dirty="0"/>
              <a:t> / </a:t>
            </a:r>
            <a:r>
              <a:rPr lang="en-US" altLang="en-US" dirty="0">
                <a:solidFill>
                  <a:srgbClr val="000000"/>
                </a:solidFill>
                <a:sym typeface="Symbol" pitchFamily="18" charset="2"/>
              </a:rPr>
              <a:t>(</a:t>
            </a:r>
            <a:r>
              <a:rPr lang="en-US" altLang="en-US" i="1" dirty="0">
                <a:solidFill>
                  <a:srgbClr val="000000"/>
                </a:solidFill>
                <a:sym typeface="Symbol" pitchFamily="18" charset="2"/>
              </a:rPr>
              <a:t>c</a:t>
            </a:r>
            <a:r>
              <a:rPr lang="en-US" altLang="en-US" baseline="30000" dirty="0">
                <a:solidFill>
                  <a:srgbClr val="000000"/>
                </a:solidFill>
                <a:sym typeface="Symbol" pitchFamily="18" charset="2"/>
              </a:rPr>
              <a:t>2</a:t>
            </a:r>
            <a:r>
              <a:rPr lang="en-US" altLang="en-US" dirty="0">
                <a:solidFill>
                  <a:srgbClr val="000000"/>
                </a:solidFill>
                <a:sym typeface="Symbol" pitchFamily="18" charset="2"/>
              </a:rPr>
              <a:t> – </a:t>
            </a:r>
            <a:r>
              <a:rPr lang="en-US" altLang="en-US" i="1" dirty="0">
                <a:solidFill>
                  <a:srgbClr val="000000"/>
                </a:solidFill>
                <a:sym typeface="Symbol" pitchFamily="18" charset="2"/>
              </a:rPr>
              <a:t>v</a:t>
            </a:r>
            <a:r>
              <a:rPr lang="en-US" altLang="en-US" baseline="30000" dirty="0">
                <a:solidFill>
                  <a:srgbClr val="000000"/>
                </a:solidFill>
                <a:sym typeface="Symbol" pitchFamily="18" charset="2"/>
              </a:rPr>
              <a:t>2</a:t>
            </a:r>
            <a:r>
              <a:rPr lang="en-US" altLang="en-US" dirty="0">
                <a:solidFill>
                  <a:srgbClr val="000000"/>
                </a:solidFill>
                <a:sym typeface="Symbol" pitchFamily="18" charset="2"/>
              </a:rPr>
              <a:t>)</a:t>
            </a:r>
            <a:endParaRPr lang="en-US" altLang="en-US" dirty="0"/>
          </a:p>
          <a:p>
            <a:pPr eaLnBrk="0" hangingPunct="0">
              <a:spcBef>
                <a:spcPct val="20000"/>
              </a:spcBef>
            </a:pPr>
            <a:r>
              <a:rPr lang="en-US" altLang="en-US" baseline="30000" dirty="0">
                <a:solidFill>
                  <a:srgbClr val="000000"/>
                </a:solidFill>
                <a:sym typeface="Symbol" pitchFamily="18" charset="2"/>
              </a:rPr>
              <a:t>		</a:t>
            </a:r>
            <a:r>
              <a:rPr lang="en-US" altLang="en-US" dirty="0">
                <a:solidFill>
                  <a:srgbClr val="000000"/>
                </a:solidFill>
                <a:sym typeface="Symbol" pitchFamily="18" charset="2"/>
              </a:rPr>
              <a:t>= </a:t>
            </a:r>
            <a:r>
              <a:rPr lang="en-US" altLang="en-US" dirty="0">
                <a:sym typeface="Symbol" pitchFamily="18" charset="2"/>
              </a:rPr>
              <a:t>[</a:t>
            </a:r>
            <a:r>
              <a:rPr lang="en-US" altLang="en-US" i="1" dirty="0">
                <a:sym typeface="Symbol" pitchFamily="18" charset="2"/>
              </a:rPr>
              <a:t>c</a:t>
            </a:r>
            <a:r>
              <a:rPr lang="en-US" altLang="en-US" baseline="30000" dirty="0">
                <a:sym typeface="Symbol" pitchFamily="18" charset="2"/>
              </a:rPr>
              <a:t>2</a:t>
            </a:r>
            <a:r>
              <a:rPr lang="en-US" altLang="en-US" i="1" dirty="0"/>
              <a:t>x</a:t>
            </a:r>
            <a:r>
              <a:rPr lang="en-US" altLang="en-US" baseline="30000" dirty="0"/>
              <a:t>2 </a:t>
            </a:r>
            <a:r>
              <a:rPr lang="en-US" altLang="en-US" dirty="0"/>
              <a:t>+</a:t>
            </a:r>
            <a:r>
              <a:rPr lang="en-US" altLang="en-US" baseline="-25000" dirty="0"/>
              <a:t> </a:t>
            </a:r>
            <a:r>
              <a:rPr lang="en-US" altLang="en-US" i="1" dirty="0"/>
              <a:t>v</a:t>
            </a:r>
            <a:r>
              <a:rPr lang="en-US" altLang="en-US" baseline="30000" dirty="0"/>
              <a:t>2</a:t>
            </a:r>
            <a:r>
              <a:rPr lang="en-US" altLang="en-US" i="1" dirty="0">
                <a:sym typeface="Symbol" pitchFamily="18" charset="2"/>
              </a:rPr>
              <a:t>c</a:t>
            </a:r>
            <a:r>
              <a:rPr lang="en-US" altLang="en-US" baseline="30000" dirty="0">
                <a:sym typeface="Symbol" pitchFamily="18" charset="2"/>
              </a:rPr>
              <a:t>2</a:t>
            </a:r>
            <a:r>
              <a:rPr lang="en-US" altLang="en-US" i="1" dirty="0"/>
              <a:t>t</a:t>
            </a:r>
            <a:r>
              <a:rPr lang="en-US" altLang="en-US" baseline="30000" dirty="0"/>
              <a:t>2</a:t>
            </a:r>
            <a:r>
              <a:rPr lang="en-US" altLang="en-US" dirty="0"/>
              <a:t> –</a:t>
            </a:r>
            <a:r>
              <a:rPr lang="en-US" altLang="en-US" baseline="-25000" dirty="0"/>
              <a:t> </a:t>
            </a:r>
            <a:r>
              <a:rPr lang="en-US" altLang="en-US" i="1" dirty="0">
                <a:sym typeface="Symbol" pitchFamily="18" charset="2"/>
              </a:rPr>
              <a:t>c</a:t>
            </a:r>
            <a:r>
              <a:rPr lang="en-US" altLang="en-US" baseline="30000" dirty="0">
                <a:sym typeface="Symbol" pitchFamily="18" charset="2"/>
              </a:rPr>
              <a:t>2</a:t>
            </a:r>
            <a:r>
              <a:rPr lang="en-US" altLang="en-US" dirty="0"/>
              <a:t>(</a:t>
            </a:r>
            <a:r>
              <a:rPr lang="en-US" altLang="en-US" i="1" dirty="0"/>
              <a:t>ct</a:t>
            </a:r>
            <a:r>
              <a:rPr lang="en-US" altLang="en-US" dirty="0"/>
              <a:t>)</a:t>
            </a:r>
            <a:r>
              <a:rPr lang="en-US" altLang="en-US" baseline="30000" dirty="0"/>
              <a:t>2</a:t>
            </a:r>
            <a:r>
              <a:rPr lang="en-US" altLang="en-US" dirty="0"/>
              <a:t> </a:t>
            </a:r>
            <a:r>
              <a:rPr lang="en-US" altLang="en-US" i="1" dirty="0"/>
              <a:t>– v</a:t>
            </a:r>
            <a:r>
              <a:rPr lang="en-US" altLang="en-US" baseline="30000" dirty="0"/>
              <a:t>2</a:t>
            </a:r>
            <a:r>
              <a:rPr lang="en-US" altLang="en-US" i="1" dirty="0"/>
              <a:t>x</a:t>
            </a:r>
            <a:r>
              <a:rPr lang="en-US" altLang="en-US" baseline="30000" dirty="0"/>
              <a:t>2</a:t>
            </a:r>
            <a:r>
              <a:rPr lang="en-US" altLang="en-US" dirty="0"/>
              <a:t>]</a:t>
            </a:r>
            <a:r>
              <a:rPr lang="en-US" altLang="en-US" i="1" dirty="0"/>
              <a:t> / </a:t>
            </a:r>
            <a:r>
              <a:rPr lang="en-US" altLang="en-US" dirty="0">
                <a:solidFill>
                  <a:srgbClr val="000000"/>
                </a:solidFill>
                <a:sym typeface="Symbol" pitchFamily="18" charset="2"/>
              </a:rPr>
              <a:t>(</a:t>
            </a:r>
            <a:r>
              <a:rPr lang="en-US" altLang="en-US" i="1" dirty="0">
                <a:solidFill>
                  <a:srgbClr val="000000"/>
                </a:solidFill>
                <a:sym typeface="Symbol" pitchFamily="18" charset="2"/>
              </a:rPr>
              <a:t>c</a:t>
            </a:r>
            <a:r>
              <a:rPr lang="en-US" altLang="en-US" baseline="30000" dirty="0">
                <a:solidFill>
                  <a:srgbClr val="000000"/>
                </a:solidFill>
                <a:sym typeface="Symbol" pitchFamily="18" charset="2"/>
              </a:rPr>
              <a:t>2</a:t>
            </a:r>
            <a:r>
              <a:rPr lang="en-US" altLang="en-US" dirty="0">
                <a:solidFill>
                  <a:srgbClr val="000000"/>
                </a:solidFill>
                <a:sym typeface="Symbol" pitchFamily="18" charset="2"/>
              </a:rPr>
              <a:t> – </a:t>
            </a:r>
            <a:r>
              <a:rPr lang="en-US" altLang="en-US" i="1" dirty="0">
                <a:solidFill>
                  <a:srgbClr val="000000"/>
                </a:solidFill>
                <a:sym typeface="Symbol" pitchFamily="18" charset="2"/>
              </a:rPr>
              <a:t>v</a:t>
            </a:r>
            <a:r>
              <a:rPr lang="en-US" altLang="en-US" baseline="30000" dirty="0">
                <a:solidFill>
                  <a:srgbClr val="000000"/>
                </a:solidFill>
                <a:sym typeface="Symbol" pitchFamily="18" charset="2"/>
              </a:rPr>
              <a:t>2</a:t>
            </a:r>
            <a:r>
              <a:rPr lang="en-US" altLang="en-US" dirty="0">
                <a:solidFill>
                  <a:srgbClr val="000000"/>
                </a:solidFill>
                <a:sym typeface="Symbol" pitchFamily="18" charset="2"/>
              </a:rPr>
              <a:t>)</a:t>
            </a:r>
            <a:endParaRPr lang="en-US" altLang="en-US" dirty="0"/>
          </a:p>
          <a:p>
            <a:pPr eaLnBrk="0" hangingPunct="0">
              <a:spcBef>
                <a:spcPct val="20000"/>
              </a:spcBef>
            </a:pPr>
            <a:r>
              <a:rPr lang="en-US" altLang="en-US" baseline="30000" dirty="0">
                <a:solidFill>
                  <a:srgbClr val="000000"/>
                </a:solidFill>
                <a:sym typeface="Symbol" pitchFamily="18" charset="2"/>
              </a:rPr>
              <a:t>		</a:t>
            </a:r>
            <a:r>
              <a:rPr lang="en-US" altLang="en-US" dirty="0">
                <a:solidFill>
                  <a:srgbClr val="000000"/>
                </a:solidFill>
                <a:sym typeface="Symbol" pitchFamily="18" charset="2"/>
              </a:rPr>
              <a:t>= </a:t>
            </a:r>
            <a:r>
              <a:rPr lang="en-US" altLang="en-US" dirty="0">
                <a:sym typeface="Symbol" pitchFamily="18" charset="2"/>
              </a:rPr>
              <a:t>{</a:t>
            </a:r>
            <a:r>
              <a:rPr lang="en-US" altLang="en-US" i="1" dirty="0">
                <a:sym typeface="Symbol" pitchFamily="18" charset="2"/>
              </a:rPr>
              <a:t>c</a:t>
            </a:r>
            <a:r>
              <a:rPr lang="en-US" altLang="en-US" baseline="30000" dirty="0">
                <a:sym typeface="Symbol" pitchFamily="18" charset="2"/>
              </a:rPr>
              <a:t>2</a:t>
            </a:r>
            <a:r>
              <a:rPr lang="en-US" altLang="en-US" dirty="0"/>
              <a:t>[</a:t>
            </a:r>
            <a:r>
              <a:rPr lang="en-US" altLang="en-US" i="1" dirty="0"/>
              <a:t>x</a:t>
            </a:r>
            <a:r>
              <a:rPr lang="en-US" altLang="en-US" baseline="30000" dirty="0"/>
              <a:t>2 </a:t>
            </a:r>
            <a:r>
              <a:rPr lang="en-US" altLang="en-US" dirty="0"/>
              <a:t>–</a:t>
            </a:r>
            <a:r>
              <a:rPr lang="en-US" altLang="en-US" baseline="-25000" dirty="0"/>
              <a:t> </a:t>
            </a:r>
            <a:r>
              <a:rPr lang="en-US" altLang="en-US" i="1" dirty="0">
                <a:sym typeface="Symbol" pitchFamily="18" charset="2"/>
              </a:rPr>
              <a:t> </a:t>
            </a:r>
            <a:r>
              <a:rPr lang="en-US" altLang="en-US" dirty="0"/>
              <a:t>(</a:t>
            </a:r>
            <a:r>
              <a:rPr lang="en-US" altLang="en-US" i="1" dirty="0"/>
              <a:t>ct</a:t>
            </a:r>
            <a:r>
              <a:rPr lang="en-US" altLang="en-US" dirty="0"/>
              <a:t>)</a:t>
            </a:r>
            <a:r>
              <a:rPr lang="en-US" altLang="en-US" baseline="30000" dirty="0"/>
              <a:t>2</a:t>
            </a:r>
            <a:r>
              <a:rPr lang="en-US" altLang="en-US" dirty="0"/>
              <a:t>] –</a:t>
            </a:r>
            <a:r>
              <a:rPr lang="en-US" altLang="en-US" baseline="-25000" dirty="0"/>
              <a:t> </a:t>
            </a:r>
            <a:r>
              <a:rPr lang="en-US" altLang="en-US" i="1" dirty="0"/>
              <a:t>v</a:t>
            </a:r>
            <a:r>
              <a:rPr lang="en-US" altLang="en-US" baseline="30000" dirty="0"/>
              <a:t>2</a:t>
            </a:r>
            <a:r>
              <a:rPr lang="en-US" altLang="en-US" dirty="0">
                <a:sym typeface="Symbol" pitchFamily="18" charset="2"/>
              </a:rPr>
              <a:t>[</a:t>
            </a:r>
            <a:r>
              <a:rPr lang="en-US" altLang="en-US" i="1" dirty="0"/>
              <a:t>x</a:t>
            </a:r>
            <a:r>
              <a:rPr lang="en-US" altLang="en-US" baseline="30000" dirty="0"/>
              <a:t>2</a:t>
            </a:r>
            <a:r>
              <a:rPr lang="en-US" altLang="en-US" dirty="0"/>
              <a:t> – (</a:t>
            </a:r>
            <a:r>
              <a:rPr lang="en-US" altLang="en-US" i="1" dirty="0">
                <a:sym typeface="Symbol" pitchFamily="18" charset="2"/>
              </a:rPr>
              <a:t>c</a:t>
            </a:r>
            <a:r>
              <a:rPr lang="en-US" altLang="en-US" i="1" dirty="0"/>
              <a:t>t</a:t>
            </a:r>
            <a:r>
              <a:rPr lang="en-US" altLang="en-US" dirty="0"/>
              <a:t>)</a:t>
            </a:r>
            <a:r>
              <a:rPr lang="en-US" altLang="en-US" baseline="30000" dirty="0"/>
              <a:t>2</a:t>
            </a:r>
            <a:r>
              <a:rPr lang="en-US" altLang="en-US" dirty="0"/>
              <a:t>]}</a:t>
            </a:r>
            <a:r>
              <a:rPr lang="en-US" altLang="en-US" i="1" dirty="0"/>
              <a:t> / </a:t>
            </a:r>
            <a:r>
              <a:rPr lang="en-US" altLang="en-US" dirty="0">
                <a:solidFill>
                  <a:srgbClr val="000000"/>
                </a:solidFill>
                <a:sym typeface="Symbol" pitchFamily="18" charset="2"/>
              </a:rPr>
              <a:t>(</a:t>
            </a:r>
            <a:r>
              <a:rPr lang="en-US" altLang="en-US" i="1" dirty="0">
                <a:solidFill>
                  <a:srgbClr val="000000"/>
                </a:solidFill>
                <a:sym typeface="Symbol" pitchFamily="18" charset="2"/>
              </a:rPr>
              <a:t>c</a:t>
            </a:r>
            <a:r>
              <a:rPr lang="en-US" altLang="en-US" baseline="30000" dirty="0">
                <a:solidFill>
                  <a:srgbClr val="000000"/>
                </a:solidFill>
                <a:sym typeface="Symbol" pitchFamily="18" charset="2"/>
              </a:rPr>
              <a:t>2</a:t>
            </a:r>
            <a:r>
              <a:rPr lang="en-US" altLang="en-US" dirty="0">
                <a:solidFill>
                  <a:srgbClr val="000000"/>
                </a:solidFill>
                <a:sym typeface="Symbol" pitchFamily="18" charset="2"/>
              </a:rPr>
              <a:t> – </a:t>
            </a:r>
            <a:r>
              <a:rPr lang="en-US" altLang="en-US" i="1" dirty="0">
                <a:solidFill>
                  <a:srgbClr val="000000"/>
                </a:solidFill>
                <a:sym typeface="Symbol" pitchFamily="18" charset="2"/>
              </a:rPr>
              <a:t>v</a:t>
            </a:r>
            <a:r>
              <a:rPr lang="en-US" altLang="en-US" baseline="30000" dirty="0">
                <a:solidFill>
                  <a:srgbClr val="000000"/>
                </a:solidFill>
                <a:sym typeface="Symbol" pitchFamily="18" charset="2"/>
              </a:rPr>
              <a:t>2</a:t>
            </a:r>
            <a:r>
              <a:rPr lang="en-US" altLang="en-US" dirty="0">
                <a:solidFill>
                  <a:srgbClr val="000000"/>
                </a:solidFill>
                <a:sym typeface="Symbol" pitchFamily="18" charset="2"/>
              </a:rPr>
              <a:t>)</a:t>
            </a:r>
            <a:endParaRPr lang="en-US" altLang="en-US" dirty="0"/>
          </a:p>
          <a:p>
            <a:pPr eaLnBrk="0" hangingPunct="0">
              <a:spcBef>
                <a:spcPct val="20000"/>
              </a:spcBef>
            </a:pPr>
            <a:r>
              <a:rPr lang="en-US" altLang="en-US" baseline="30000" dirty="0">
                <a:solidFill>
                  <a:srgbClr val="000000"/>
                </a:solidFill>
                <a:sym typeface="Symbol" pitchFamily="18" charset="2"/>
              </a:rPr>
              <a:t>		</a:t>
            </a:r>
            <a:r>
              <a:rPr lang="en-US" altLang="en-US" dirty="0">
                <a:solidFill>
                  <a:srgbClr val="000000"/>
                </a:solidFill>
                <a:sym typeface="Symbol" pitchFamily="18" charset="2"/>
              </a:rPr>
              <a:t>= </a:t>
            </a:r>
            <a:r>
              <a:rPr lang="en-US" altLang="en-US" dirty="0">
                <a:sym typeface="Symbol" pitchFamily="18" charset="2"/>
              </a:rPr>
              <a:t>(</a:t>
            </a:r>
            <a:r>
              <a:rPr lang="en-US" altLang="en-US" i="1" dirty="0">
                <a:sym typeface="Symbol" pitchFamily="18" charset="2"/>
              </a:rPr>
              <a:t>c</a:t>
            </a:r>
            <a:r>
              <a:rPr lang="en-US" altLang="en-US" baseline="30000" dirty="0">
                <a:sym typeface="Symbol" pitchFamily="18" charset="2"/>
              </a:rPr>
              <a:t>2</a:t>
            </a:r>
            <a:r>
              <a:rPr lang="en-US" altLang="en-US" dirty="0">
                <a:sym typeface="Symbol" pitchFamily="18" charset="2"/>
              </a:rPr>
              <a:t> </a:t>
            </a:r>
            <a:r>
              <a:rPr lang="en-US" altLang="en-US" dirty="0"/>
              <a:t>–</a:t>
            </a:r>
            <a:r>
              <a:rPr lang="en-US" altLang="en-US" baseline="-25000" dirty="0"/>
              <a:t> </a:t>
            </a:r>
            <a:r>
              <a:rPr lang="en-US" altLang="en-US" i="1" dirty="0"/>
              <a:t>v</a:t>
            </a:r>
            <a:r>
              <a:rPr lang="en-US" altLang="en-US" baseline="30000" dirty="0"/>
              <a:t>2</a:t>
            </a:r>
            <a:r>
              <a:rPr lang="en-US" altLang="en-US" dirty="0">
                <a:sym typeface="Symbol" pitchFamily="18" charset="2"/>
              </a:rPr>
              <a:t>)[</a:t>
            </a:r>
            <a:r>
              <a:rPr lang="en-US" altLang="en-US" i="1" dirty="0"/>
              <a:t>x</a:t>
            </a:r>
            <a:r>
              <a:rPr lang="en-US" altLang="en-US" baseline="30000" dirty="0"/>
              <a:t>2</a:t>
            </a:r>
            <a:r>
              <a:rPr lang="en-US" altLang="en-US" dirty="0"/>
              <a:t> – (</a:t>
            </a:r>
            <a:r>
              <a:rPr lang="en-US" altLang="en-US" i="1" dirty="0">
                <a:sym typeface="Symbol" pitchFamily="18" charset="2"/>
              </a:rPr>
              <a:t>c</a:t>
            </a:r>
            <a:r>
              <a:rPr lang="en-US" altLang="en-US" i="1" dirty="0"/>
              <a:t>t</a:t>
            </a:r>
            <a:r>
              <a:rPr lang="en-US" altLang="en-US" dirty="0"/>
              <a:t>)</a:t>
            </a:r>
            <a:r>
              <a:rPr lang="en-US" altLang="en-US" baseline="30000" dirty="0"/>
              <a:t>2</a:t>
            </a:r>
            <a:r>
              <a:rPr lang="en-US" altLang="en-US" dirty="0"/>
              <a:t>]</a:t>
            </a:r>
            <a:r>
              <a:rPr lang="en-US" altLang="en-US" i="1" dirty="0"/>
              <a:t> / </a:t>
            </a:r>
            <a:r>
              <a:rPr lang="en-US" altLang="en-US" dirty="0">
                <a:solidFill>
                  <a:srgbClr val="000000"/>
                </a:solidFill>
                <a:sym typeface="Symbol" pitchFamily="18" charset="2"/>
              </a:rPr>
              <a:t>(</a:t>
            </a:r>
            <a:r>
              <a:rPr lang="en-US" altLang="en-US" i="1" dirty="0">
                <a:solidFill>
                  <a:srgbClr val="000000"/>
                </a:solidFill>
                <a:sym typeface="Symbol" pitchFamily="18" charset="2"/>
              </a:rPr>
              <a:t>c</a:t>
            </a:r>
            <a:r>
              <a:rPr lang="en-US" altLang="en-US" baseline="30000" dirty="0">
                <a:solidFill>
                  <a:srgbClr val="000000"/>
                </a:solidFill>
                <a:sym typeface="Symbol" pitchFamily="18" charset="2"/>
              </a:rPr>
              <a:t>2</a:t>
            </a:r>
            <a:r>
              <a:rPr lang="en-US" altLang="en-US" dirty="0">
                <a:solidFill>
                  <a:srgbClr val="000000"/>
                </a:solidFill>
                <a:sym typeface="Symbol" pitchFamily="18" charset="2"/>
              </a:rPr>
              <a:t> – </a:t>
            </a:r>
            <a:r>
              <a:rPr lang="en-US" altLang="en-US" i="1" dirty="0">
                <a:solidFill>
                  <a:srgbClr val="000000"/>
                </a:solidFill>
                <a:sym typeface="Symbol" pitchFamily="18" charset="2"/>
              </a:rPr>
              <a:t>v</a:t>
            </a:r>
            <a:r>
              <a:rPr lang="en-US" altLang="en-US" baseline="30000" dirty="0">
                <a:solidFill>
                  <a:srgbClr val="000000"/>
                </a:solidFill>
                <a:sym typeface="Symbol" pitchFamily="18" charset="2"/>
              </a:rPr>
              <a:t>2</a:t>
            </a:r>
            <a:r>
              <a:rPr lang="en-US" altLang="en-US" dirty="0">
                <a:solidFill>
                  <a:srgbClr val="000000"/>
                </a:solidFill>
                <a:sym typeface="Symbol" pitchFamily="18" charset="2"/>
              </a:rPr>
              <a:t>)</a:t>
            </a:r>
          </a:p>
          <a:p>
            <a:pPr eaLnBrk="0" hangingPunct="0">
              <a:spcBef>
                <a:spcPct val="20000"/>
              </a:spcBef>
            </a:pPr>
            <a:r>
              <a:rPr lang="en-US" altLang="en-US" dirty="0">
                <a:solidFill>
                  <a:srgbClr val="000000"/>
                </a:solidFill>
                <a:sym typeface="Symbol" pitchFamily="18" charset="2"/>
              </a:rPr>
              <a:t>		= </a:t>
            </a:r>
            <a:r>
              <a:rPr lang="en-US" altLang="en-US" dirty="0">
                <a:sym typeface="Symbol" pitchFamily="18" charset="2"/>
              </a:rPr>
              <a:t>(</a:t>
            </a:r>
            <a:r>
              <a:rPr lang="en-US" altLang="en-US" i="1" dirty="0">
                <a:sym typeface="Symbol" pitchFamily="18" charset="2"/>
              </a:rPr>
              <a:t>x</a:t>
            </a:r>
            <a:r>
              <a:rPr lang="en-US" altLang="en-US" dirty="0">
                <a:sym typeface="Symbol" pitchFamily="18" charset="2"/>
              </a:rPr>
              <a:t>)</a:t>
            </a:r>
            <a:r>
              <a:rPr lang="en-US" altLang="en-US" baseline="30000" dirty="0">
                <a:sym typeface="Symbol" pitchFamily="18" charset="2"/>
              </a:rPr>
              <a:t>2</a:t>
            </a:r>
            <a:r>
              <a:rPr lang="en-US" altLang="en-US" dirty="0">
                <a:sym typeface="Symbol" pitchFamily="18" charset="2"/>
              </a:rPr>
              <a:t> – (</a:t>
            </a:r>
            <a:r>
              <a:rPr lang="en-US" altLang="en-US" i="1" dirty="0">
                <a:sym typeface="Symbol" pitchFamily="18" charset="2"/>
              </a:rPr>
              <a:t>ct</a:t>
            </a:r>
            <a:r>
              <a:rPr lang="en-US" altLang="en-US" dirty="0">
                <a:sym typeface="Symbol" pitchFamily="18" charset="2"/>
              </a:rPr>
              <a:t>)</a:t>
            </a:r>
            <a:r>
              <a:rPr lang="en-US" altLang="en-US" baseline="30000" dirty="0">
                <a:sym typeface="Symbol" pitchFamily="18" charset="2"/>
              </a:rPr>
              <a:t>2</a:t>
            </a:r>
            <a:r>
              <a:rPr lang="en-US" altLang="en-US" dirty="0">
                <a:sym typeface="Symbol" pitchFamily="18" charset="2"/>
              </a:rPr>
              <a:t>.</a:t>
            </a:r>
            <a:endParaRPr lang="en-US" altLang="en-US" dirty="0"/>
          </a:p>
          <a:p>
            <a:pPr eaLnBrk="0" hangingPunct="0">
              <a:spcBef>
                <a:spcPct val="20000"/>
              </a:spcBef>
            </a:pPr>
            <a:endParaRPr lang="en-US" altLang="en-US" dirty="0"/>
          </a:p>
          <a:p>
            <a:pPr eaLnBrk="0" hangingPunct="0">
              <a:spcBef>
                <a:spcPct val="20000"/>
              </a:spcBef>
            </a:pPr>
            <a:endParaRPr lang="en-US" altLang="en-US" dirty="0">
              <a:solidFill>
                <a:srgbClr val="000000"/>
              </a:solidFill>
              <a:sym typeface="Symbol" pitchFamily="18" charset="2"/>
            </a:endParaRPr>
          </a:p>
        </p:txBody>
      </p:sp>
      <p:sp>
        <p:nvSpPr>
          <p:cNvPr id="64515" name="Rectangle 2"/>
          <p:cNvSpPr>
            <a:spLocks noChangeArrowheads="1"/>
          </p:cNvSpPr>
          <p:nvPr/>
        </p:nvSpPr>
        <p:spPr bwMode="auto">
          <a:xfrm>
            <a:off x="685800" y="1338263"/>
            <a:ext cx="7772400" cy="996950"/>
          </a:xfrm>
          <a:prstGeom prst="rect">
            <a:avLst/>
          </a:prstGeom>
          <a:solidFill>
            <a:srgbClr val="EAEAEA"/>
          </a:solidFill>
          <a:ln w="9525">
            <a:noFill/>
            <a:miter lim="800000"/>
            <a:headEnd/>
            <a:tailEnd/>
          </a:ln>
        </p:spPr>
        <p:txBody>
          <a:bodyPr/>
          <a:lstStyle/>
          <a:p>
            <a:pPr>
              <a:spcBef>
                <a:spcPct val="20000"/>
              </a:spcBef>
            </a:pPr>
            <a:r>
              <a:rPr lang="en-US" altLang="en-US" i="1" dirty="0">
                <a:solidFill>
                  <a:srgbClr val="333399"/>
                </a:solidFill>
              </a:rPr>
              <a:t>Invariant quantities </a:t>
            </a:r>
            <a:r>
              <a:rPr lang="en-US" altLang="en-US" dirty="0">
                <a:solidFill>
                  <a:srgbClr val="333399"/>
                </a:solidFill>
              </a:rPr>
              <a:t>– the </a:t>
            </a:r>
            <a:r>
              <a:rPr lang="en-US" altLang="en-US" dirty="0" err="1">
                <a:solidFill>
                  <a:srgbClr val="333399"/>
                </a:solidFill>
              </a:rPr>
              <a:t>spacetime</a:t>
            </a:r>
            <a:r>
              <a:rPr lang="en-US" altLang="en-US" dirty="0">
                <a:solidFill>
                  <a:srgbClr val="333399"/>
                </a:solidFill>
              </a:rPr>
              <a:t> interval</a:t>
            </a:r>
            <a:endParaRPr lang="en-US" altLang="en-US" i="1" dirty="0">
              <a:solidFill>
                <a:srgbClr val="333399"/>
              </a:solidFill>
              <a:cs typeface="Times New Roman" pitchFamily="18" charset="0"/>
            </a:endParaRPr>
          </a:p>
          <a:p>
            <a:pPr>
              <a:spcBef>
                <a:spcPct val="20000"/>
              </a:spcBef>
            </a:pPr>
            <a:endParaRPr lang="en-US" altLang="en-US" dirty="0">
              <a:solidFill>
                <a:srgbClr val="000000"/>
              </a:solidFill>
              <a:cs typeface="Times New Roman" pitchFamily="18" charset="0"/>
              <a:sym typeface="Symbol" pitchFamily="18" charset="2"/>
            </a:endParaRPr>
          </a:p>
          <a:p>
            <a:pPr>
              <a:spcBef>
                <a:spcPct val="20000"/>
              </a:spcBef>
            </a:pPr>
            <a:endParaRPr lang="en-US" altLang="en-US" dirty="0">
              <a:solidFill>
                <a:srgbClr val="000000"/>
              </a:solidFill>
              <a:cs typeface="Times New Roman" pitchFamily="18" charset="0"/>
              <a:sym typeface="Symbol" pitchFamily="18" charset="2"/>
            </a:endParaRPr>
          </a:p>
        </p:txBody>
      </p:sp>
      <p:sp>
        <p:nvSpPr>
          <p:cNvPr id="64516"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grpSp>
        <p:nvGrpSpPr>
          <p:cNvPr id="2" name="Group 13"/>
          <p:cNvGrpSpPr>
            <a:grpSpLocks/>
          </p:cNvGrpSpPr>
          <p:nvPr/>
        </p:nvGrpSpPr>
        <p:grpSpPr bwMode="auto">
          <a:xfrm>
            <a:off x="855663" y="1797050"/>
            <a:ext cx="7366000" cy="468313"/>
            <a:chOff x="854906" y="4202491"/>
            <a:chExt cx="7365999" cy="467982"/>
          </a:xfrm>
        </p:grpSpPr>
        <p:sp>
          <p:nvSpPr>
            <p:cNvPr id="64522" name="Text Box 30"/>
            <p:cNvSpPr txBox="1">
              <a:spLocks noChangeArrowheads="1"/>
            </p:cNvSpPr>
            <p:nvPr/>
          </p:nvSpPr>
          <p:spPr bwMode="auto">
            <a:xfrm>
              <a:off x="5359791" y="4202491"/>
              <a:ext cx="2861114" cy="461665"/>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spacetime interval</a:t>
              </a:r>
            </a:p>
          </p:txBody>
        </p:sp>
        <p:sp>
          <p:nvSpPr>
            <p:cNvPr id="64523" name="Rectangle 31"/>
            <p:cNvSpPr>
              <a:spLocks noChangeArrowheads="1"/>
            </p:cNvSpPr>
            <p:nvPr/>
          </p:nvSpPr>
          <p:spPr bwMode="auto">
            <a:xfrm>
              <a:off x="854906" y="4205666"/>
              <a:ext cx="7358063" cy="464807"/>
            </a:xfrm>
            <a:prstGeom prst="rect">
              <a:avLst/>
            </a:prstGeom>
            <a:noFill/>
            <a:ln w="12700">
              <a:solidFill>
                <a:schemeClr val="tx1"/>
              </a:solidFill>
              <a:miter lim="800000"/>
              <a:headEnd/>
              <a:tailEnd/>
            </a:ln>
          </p:spPr>
          <p:txBody>
            <a:bodyPr wrap="none" anchor="ctr"/>
            <a:lstStyle/>
            <a:p>
              <a:endParaRPr lang="en-US" altLang="en-US"/>
            </a:p>
          </p:txBody>
        </p:sp>
        <p:sp>
          <p:nvSpPr>
            <p:cNvPr id="64524" name="Rectangle 32"/>
            <p:cNvSpPr>
              <a:spLocks noChangeArrowheads="1"/>
            </p:cNvSpPr>
            <p:nvPr/>
          </p:nvSpPr>
          <p:spPr bwMode="auto">
            <a:xfrm>
              <a:off x="1012876" y="4216779"/>
              <a:ext cx="5219113" cy="423248"/>
            </a:xfrm>
            <a:prstGeom prst="rect">
              <a:avLst/>
            </a:prstGeom>
            <a:noFill/>
            <a:ln w="9525">
              <a:noFill/>
              <a:miter lim="800000"/>
              <a:headEnd/>
              <a:tailEnd/>
            </a:ln>
          </p:spPr>
          <p:txBody>
            <a:bodyPr/>
            <a:lstStyle/>
            <a:p>
              <a:pPr eaLnBrk="0" hangingPunct="0">
                <a:lnSpc>
                  <a:spcPct val="90000"/>
                </a:lnSpc>
                <a:spcBef>
                  <a:spcPct val="20000"/>
                </a:spcBef>
              </a:pP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x</a:t>
              </a:r>
              <a:r>
                <a:rPr lang="en-US" altLang="en-US">
                  <a:solidFill>
                    <a:srgbClr val="000000"/>
                  </a:solidFill>
                  <a:cs typeface="Times New Roman" pitchFamily="18" charset="0"/>
                  <a:sym typeface="Symbol" pitchFamily="18" charset="2"/>
                </a:rPr>
                <a:t>)</a:t>
              </a:r>
              <a:r>
                <a:rPr lang="en-US" altLang="en-US" baseline="30000">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ct</a:t>
              </a:r>
              <a:r>
                <a:rPr lang="en-US" altLang="en-US">
                  <a:solidFill>
                    <a:srgbClr val="000000"/>
                  </a:solidFill>
                  <a:cs typeface="Times New Roman" pitchFamily="18" charset="0"/>
                  <a:sym typeface="Symbol" pitchFamily="18" charset="2"/>
                </a:rPr>
                <a:t>)</a:t>
              </a:r>
              <a:r>
                <a:rPr lang="en-US" altLang="en-US" baseline="30000">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x’</a:t>
              </a:r>
              <a:r>
                <a:rPr lang="en-US" altLang="en-US">
                  <a:solidFill>
                    <a:srgbClr val="000000"/>
                  </a:solidFill>
                  <a:cs typeface="Times New Roman" pitchFamily="18" charset="0"/>
                  <a:sym typeface="Symbol" pitchFamily="18" charset="2"/>
                </a:rPr>
                <a:t>)</a:t>
              </a:r>
              <a:r>
                <a:rPr lang="en-US" altLang="en-US" baseline="30000">
                  <a:solidFill>
                    <a:srgbClr val="000000"/>
                  </a:solidFill>
                  <a:cs typeface="Times New Roman" pitchFamily="18" charset="0"/>
                  <a:sym typeface="Symbol" pitchFamily="18" charset="2"/>
                </a:rPr>
                <a:t>2 </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ct’</a:t>
              </a:r>
              <a:r>
                <a:rPr lang="en-US" altLang="en-US">
                  <a:solidFill>
                    <a:srgbClr val="000000"/>
                  </a:solidFill>
                  <a:cs typeface="Times New Roman" pitchFamily="18" charset="0"/>
                  <a:sym typeface="Symbol" pitchFamily="18" charset="2"/>
                </a:rPr>
                <a:t>)</a:t>
              </a:r>
              <a:r>
                <a:rPr lang="en-US" altLang="en-US" baseline="30000">
                  <a:solidFill>
                    <a:srgbClr val="000000"/>
                  </a:solidFill>
                  <a:cs typeface="Times New Roman" pitchFamily="18" charset="0"/>
                  <a:sym typeface="Symbol" pitchFamily="18" charset="2"/>
                </a:rPr>
                <a:t>2</a:t>
              </a:r>
              <a:endParaRPr lang="en-US" altLang="en-US" baseline="-25000">
                <a:sym typeface="Symbol" pitchFamily="18" charset="2"/>
              </a:endParaRPr>
            </a:p>
            <a:p>
              <a:pPr eaLnBrk="0" hangingPunct="0">
                <a:lnSpc>
                  <a:spcPct val="90000"/>
                </a:lnSpc>
                <a:spcBef>
                  <a:spcPct val="20000"/>
                </a:spcBef>
              </a:pPr>
              <a:endParaRPr lang="en-US" altLang="en-US" baseline="-25000">
                <a:sym typeface="Symbol" pitchFamily="18" charset="2"/>
              </a:endParaRPr>
            </a:p>
          </p:txBody>
        </p:sp>
      </p:grpSp>
      <p:sp>
        <p:nvSpPr>
          <p:cNvPr id="16" name="Line 14"/>
          <p:cNvSpPr>
            <a:spLocks noChangeShapeType="1"/>
          </p:cNvSpPr>
          <p:nvPr/>
        </p:nvSpPr>
        <p:spPr bwMode="auto">
          <a:xfrm flipH="1">
            <a:off x="3821113" y="4219575"/>
            <a:ext cx="496887" cy="203200"/>
          </a:xfrm>
          <a:prstGeom prst="line">
            <a:avLst/>
          </a:prstGeom>
          <a:noFill/>
          <a:ln w="19050">
            <a:solidFill>
              <a:srgbClr val="FF0000"/>
            </a:solidFill>
            <a:round/>
            <a:headEnd/>
            <a:tailEnd/>
          </a:ln>
        </p:spPr>
        <p:txBody>
          <a:bodyPr/>
          <a:lstStyle/>
          <a:p>
            <a:endParaRPr lang="en-US"/>
          </a:p>
        </p:txBody>
      </p:sp>
      <p:sp>
        <p:nvSpPr>
          <p:cNvPr id="17" name="Line 15"/>
          <p:cNvSpPr>
            <a:spLocks noChangeShapeType="1"/>
          </p:cNvSpPr>
          <p:nvPr/>
        </p:nvSpPr>
        <p:spPr bwMode="auto">
          <a:xfrm flipH="1">
            <a:off x="6242050" y="4192588"/>
            <a:ext cx="538163" cy="198437"/>
          </a:xfrm>
          <a:prstGeom prst="line">
            <a:avLst/>
          </a:prstGeom>
          <a:noFill/>
          <a:ln w="19050">
            <a:solidFill>
              <a:srgbClr val="FF0000"/>
            </a:solidFill>
            <a:round/>
            <a:headEnd/>
            <a:tailEnd/>
          </a:ln>
        </p:spPr>
        <p:txBody>
          <a:bodyPr/>
          <a:lstStyle/>
          <a:p>
            <a:endParaRPr lang="en-US"/>
          </a:p>
        </p:txBody>
      </p:sp>
      <p:sp>
        <p:nvSpPr>
          <p:cNvPr id="18" name="Line 14"/>
          <p:cNvSpPr>
            <a:spLocks noChangeShapeType="1"/>
          </p:cNvSpPr>
          <p:nvPr/>
        </p:nvSpPr>
        <p:spPr bwMode="auto">
          <a:xfrm flipH="1">
            <a:off x="3030538" y="5978525"/>
            <a:ext cx="809625" cy="241300"/>
          </a:xfrm>
          <a:prstGeom prst="line">
            <a:avLst/>
          </a:prstGeom>
          <a:noFill/>
          <a:ln w="19050">
            <a:solidFill>
              <a:srgbClr val="FF0000"/>
            </a:solidFill>
            <a:round/>
            <a:headEnd/>
            <a:tailEnd/>
          </a:ln>
        </p:spPr>
        <p:txBody>
          <a:bodyPr/>
          <a:lstStyle/>
          <a:p>
            <a:endParaRPr lang="en-US"/>
          </a:p>
        </p:txBody>
      </p:sp>
      <p:sp>
        <p:nvSpPr>
          <p:cNvPr id="19" name="Line 15"/>
          <p:cNvSpPr>
            <a:spLocks noChangeShapeType="1"/>
          </p:cNvSpPr>
          <p:nvPr/>
        </p:nvSpPr>
        <p:spPr bwMode="auto">
          <a:xfrm flipH="1">
            <a:off x="5621338" y="5992813"/>
            <a:ext cx="849312" cy="168275"/>
          </a:xfrm>
          <a:prstGeom prst="line">
            <a:avLst/>
          </a:prstGeom>
          <a:noFill/>
          <a:ln w="19050">
            <a:solidFill>
              <a:srgbClr val="FF0000"/>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anim calcmode="lin" valueType="num">
                                      <p:cBhvr additive="base">
                                        <p:cTn id="14"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 calcmode="lin" valueType="num">
                                      <p:cBhvr additive="base">
                                        <p:cTn id="20"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5">
                                            <p:txEl>
                                              <p:pRg st="2" end="2"/>
                                            </p:txEl>
                                          </p:spTgt>
                                        </p:tgtEl>
                                        <p:attrNameLst>
                                          <p:attrName>style.visibility</p:attrName>
                                        </p:attrNameLst>
                                      </p:cBhvr>
                                      <p:to>
                                        <p:strVal val="visible"/>
                                      </p:to>
                                    </p:set>
                                    <p:anim calcmode="lin" valueType="num">
                                      <p:cBhvr additive="base">
                                        <p:cTn id="26"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5">
                                            <p:txEl>
                                              <p:pRg st="3" end="3"/>
                                            </p:txEl>
                                          </p:spTgt>
                                        </p:tgtEl>
                                        <p:attrNameLst>
                                          <p:attrName>style.visibility</p:attrName>
                                        </p:attrNameLst>
                                      </p:cBhvr>
                                      <p:to>
                                        <p:strVal val="visible"/>
                                      </p:to>
                                    </p:set>
                                    <p:anim calcmode="lin" valueType="num">
                                      <p:cBhvr additive="base">
                                        <p:cTn id="32"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5">
                                            <p:txEl>
                                              <p:pRg st="4" end="4"/>
                                            </p:txEl>
                                          </p:spTgt>
                                        </p:tgtEl>
                                        <p:attrNameLst>
                                          <p:attrName>style.visibility</p:attrName>
                                        </p:attrNameLst>
                                      </p:cBhvr>
                                      <p:to>
                                        <p:strVal val="visible"/>
                                      </p:to>
                                    </p:set>
                                    <p:anim calcmode="lin" valueType="num">
                                      <p:cBhvr additive="base">
                                        <p:cTn id="38"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subTnLst>
                                    <p:audio>
                                      <p:cMediaNode>
                                        <p:cTn display="0" masterRel="sameClick">
                                          <p:stCondLst>
                                            <p:cond evt="begin" delay="0">
                                              <p:tn val="42"/>
                                            </p:cond>
                                          </p:stCondLst>
                                          <p:endCondLst>
                                            <p:cond evt="onStopAudio" delay="0">
                                              <p:tgtEl>
                                                <p:sldTgt/>
                                              </p:tgtEl>
                                            </p:cond>
                                          </p:endCondLst>
                                        </p:cTn>
                                        <p:tgtEl>
                                          <p:sndTgt r:embed="rId5" name="cashreg.wav"/>
                                        </p:tgtEl>
                                      </p:cMediaNode>
                                    </p:audio>
                                  </p:subTnLst>
                                </p:cTn>
                              </p:par>
                              <p:par>
                                <p:cTn id="45" presetID="2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subTnLst>
                                    <p:audio>
                                      <p:cMediaNode>
                                        <p:cTn display="0" masterRel="sameClick">
                                          <p:stCondLst>
                                            <p:cond evt="begin" delay="0">
                                              <p:tn val="45"/>
                                            </p:cond>
                                          </p:stCondLst>
                                          <p:endCondLst>
                                            <p:cond evt="onStopAudio" delay="0">
                                              <p:tgtEl>
                                                <p:sldTgt/>
                                              </p:tgtEl>
                                            </p:cond>
                                          </p:endCondLst>
                                        </p:cTn>
                                        <p:tgtEl>
                                          <p:sndTgt r:embed="rId5" name="cashreg.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15">
                                            <p:txEl>
                                              <p:pRg st="5" end="5"/>
                                            </p:txEl>
                                          </p:spTgt>
                                        </p:tgtEl>
                                        <p:attrNameLst>
                                          <p:attrName>style.visibility</p:attrName>
                                        </p:attrNameLst>
                                      </p:cBhvr>
                                      <p:to>
                                        <p:strVal val="visible"/>
                                      </p:to>
                                    </p:set>
                                    <p:anim calcmode="lin" valueType="num">
                                      <p:cBhvr additive="base">
                                        <p:cTn id="52"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15">
                                            <p:txEl>
                                              <p:pRg st="6" end="6"/>
                                            </p:txEl>
                                          </p:spTgt>
                                        </p:tgtEl>
                                        <p:attrNameLst>
                                          <p:attrName>style.visibility</p:attrName>
                                        </p:attrNameLst>
                                      </p:cBhvr>
                                      <p:to>
                                        <p:strVal val="visible"/>
                                      </p:to>
                                    </p:set>
                                    <p:anim calcmode="lin" valueType="num">
                                      <p:cBhvr additive="base">
                                        <p:cTn id="58"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5">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15">
                                            <p:txEl>
                                              <p:pRg st="7" end="7"/>
                                            </p:txEl>
                                          </p:spTgt>
                                        </p:tgtEl>
                                        <p:attrNameLst>
                                          <p:attrName>style.visibility</p:attrName>
                                        </p:attrNameLst>
                                      </p:cBhvr>
                                      <p:to>
                                        <p:strVal val="visible"/>
                                      </p:to>
                                    </p:set>
                                    <p:anim calcmode="lin" valueType="num">
                                      <p:cBhvr additive="base">
                                        <p:cTn id="64"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5">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nodeType="clickEffect">
                                  <p:stCondLst>
                                    <p:cond delay="0"/>
                                  </p:stCondLst>
                                  <p:childTnLst>
                                    <p:set>
                                      <p:cBhvr>
                                        <p:cTn id="69" dur="1" fill="hold">
                                          <p:stCondLst>
                                            <p:cond delay="0"/>
                                          </p:stCondLst>
                                        </p:cTn>
                                        <p:tgtEl>
                                          <p:spTgt spid="15">
                                            <p:txEl>
                                              <p:pRg st="8" end="8"/>
                                            </p:txEl>
                                          </p:spTgt>
                                        </p:tgtEl>
                                        <p:attrNameLst>
                                          <p:attrName>style.visibility</p:attrName>
                                        </p:attrNameLst>
                                      </p:cBhvr>
                                      <p:to>
                                        <p:strVal val="visible"/>
                                      </p:to>
                                    </p:set>
                                    <p:anim calcmode="lin" valueType="num">
                                      <p:cBhvr additive="base">
                                        <p:cTn id="70"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5">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down)">
                                      <p:cBhvr>
                                        <p:cTn id="76" dur="500"/>
                                        <p:tgtEl>
                                          <p:spTgt spid="18"/>
                                        </p:tgtEl>
                                      </p:cBhvr>
                                    </p:animEffect>
                                  </p:childTnLst>
                                  <p:subTnLst>
                                    <p:audio>
                                      <p:cMediaNode>
                                        <p:cTn display="0" masterRel="sameClick">
                                          <p:stCondLst>
                                            <p:cond evt="begin" delay="0">
                                              <p:tn val="74"/>
                                            </p:cond>
                                          </p:stCondLst>
                                          <p:endCondLst>
                                            <p:cond evt="onStopAudio" delay="0">
                                              <p:tgtEl>
                                                <p:sldTgt/>
                                              </p:tgtEl>
                                            </p:cond>
                                          </p:endCondLst>
                                        </p:cTn>
                                        <p:tgtEl>
                                          <p:sndTgt r:embed="rId5" name="cashreg.wav"/>
                                        </p:tgtEl>
                                      </p:cMediaNode>
                                    </p:audio>
                                  </p:subTnLst>
                                </p:cTn>
                              </p:par>
                              <p:par>
                                <p:cTn id="77" presetID="22" presetClass="entr" presetSubtype="4"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down)">
                                      <p:cBhvr>
                                        <p:cTn id="79" dur="500"/>
                                        <p:tgtEl>
                                          <p:spTgt spid="19"/>
                                        </p:tgtEl>
                                      </p:cBhvr>
                                    </p:animEffect>
                                  </p:childTnLst>
                                  <p:subTnLst>
                                    <p:audio>
                                      <p:cMediaNode>
                                        <p:cTn display="0" masterRel="sameClick">
                                          <p:stCondLst>
                                            <p:cond evt="begin" delay="0">
                                              <p:tn val="77"/>
                                            </p:cond>
                                          </p:stCondLst>
                                          <p:endCondLst>
                                            <p:cond evt="onStopAudio" delay="0">
                                              <p:tgtEl>
                                                <p:sldTgt/>
                                              </p:tgtEl>
                                            </p:cond>
                                          </p:endCondLst>
                                        </p:cTn>
                                        <p:tgtEl>
                                          <p:sndTgt r:embed="rId5" name="cashreg.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nodeType="clickEffect">
                                  <p:stCondLst>
                                    <p:cond delay="0"/>
                                  </p:stCondLst>
                                  <p:childTnLst>
                                    <p:set>
                                      <p:cBhvr>
                                        <p:cTn id="83" dur="1" fill="hold">
                                          <p:stCondLst>
                                            <p:cond delay="0"/>
                                          </p:stCondLst>
                                        </p:cTn>
                                        <p:tgtEl>
                                          <p:spTgt spid="15">
                                            <p:txEl>
                                              <p:pRg st="9" end="9"/>
                                            </p:txEl>
                                          </p:spTgt>
                                        </p:tgtEl>
                                        <p:attrNameLst>
                                          <p:attrName>style.visibility</p:attrName>
                                        </p:attrNameLst>
                                      </p:cBhvr>
                                      <p:to>
                                        <p:strVal val="visible"/>
                                      </p:to>
                                    </p:set>
                                    <p:anim calcmode="lin" valueType="num">
                                      <p:cBhvr additive="base">
                                        <p:cTn id="84"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15">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685800" y="1338263"/>
            <a:ext cx="7772400" cy="1355725"/>
          </a:xfrm>
          <a:prstGeom prst="rect">
            <a:avLst/>
          </a:prstGeom>
          <a:solidFill>
            <a:srgbClr val="EAEAEA"/>
          </a:solidFill>
          <a:ln w="9525">
            <a:noFill/>
            <a:miter lim="800000"/>
            <a:headEnd/>
            <a:tailEnd/>
          </a:ln>
        </p:spPr>
        <p:txBody>
          <a:bodyPr/>
          <a:lstStyle/>
          <a:p>
            <a:pPr>
              <a:spcBef>
                <a:spcPct val="20000"/>
              </a:spcBef>
            </a:pPr>
            <a:r>
              <a:rPr lang="en-US" altLang="en-US" i="1" dirty="0" smtClean="0">
                <a:solidFill>
                  <a:srgbClr val="333399"/>
                </a:solidFill>
              </a:rPr>
              <a:t>Invariant quantities </a:t>
            </a:r>
            <a:r>
              <a:rPr lang="en-US" altLang="en-US" dirty="0" smtClean="0">
                <a:solidFill>
                  <a:srgbClr val="333399"/>
                </a:solidFill>
              </a:rPr>
              <a:t>– the </a:t>
            </a:r>
            <a:r>
              <a:rPr lang="en-US" altLang="en-US" dirty="0" err="1" smtClean="0">
                <a:solidFill>
                  <a:srgbClr val="333399"/>
                </a:solidFill>
              </a:rPr>
              <a:t>spacetime</a:t>
            </a:r>
            <a:r>
              <a:rPr lang="en-US" altLang="en-US" dirty="0" smtClean="0">
                <a:solidFill>
                  <a:srgbClr val="333399"/>
                </a:solidFill>
              </a:rPr>
              <a:t> interval</a:t>
            </a:r>
            <a:endParaRPr lang="en-US" altLang="en-US" i="1" dirty="0">
              <a:solidFill>
                <a:srgbClr val="333399"/>
              </a:solidFill>
              <a:cs typeface="Times New Roman" pitchFamily="18" charset="0"/>
            </a:endParaRPr>
          </a:p>
        </p:txBody>
      </p:sp>
      <p:sp>
        <p:nvSpPr>
          <p:cNvPr id="65539"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grpSp>
        <p:nvGrpSpPr>
          <p:cNvPr id="65540" name="Group 4"/>
          <p:cNvGrpSpPr>
            <a:grpSpLocks/>
          </p:cNvGrpSpPr>
          <p:nvPr/>
        </p:nvGrpSpPr>
        <p:grpSpPr bwMode="auto">
          <a:xfrm>
            <a:off x="882650" y="1760538"/>
            <a:ext cx="7370763" cy="873125"/>
            <a:chOff x="556" y="1109"/>
            <a:chExt cx="4643" cy="550"/>
          </a:xfrm>
        </p:grpSpPr>
        <p:sp>
          <p:nvSpPr>
            <p:cNvPr id="65542" name="Text Box 30"/>
            <p:cNvSpPr txBox="1">
              <a:spLocks noChangeArrowheads="1"/>
            </p:cNvSpPr>
            <p:nvPr/>
          </p:nvSpPr>
          <p:spPr bwMode="auto">
            <a:xfrm>
              <a:off x="3513" y="1140"/>
              <a:ext cx="1683" cy="51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Lorentz transformations</a:t>
              </a:r>
            </a:p>
          </p:txBody>
        </p:sp>
        <p:sp>
          <p:nvSpPr>
            <p:cNvPr id="65543" name="Rectangle 31"/>
            <p:cNvSpPr>
              <a:spLocks noChangeArrowheads="1"/>
            </p:cNvSpPr>
            <p:nvPr/>
          </p:nvSpPr>
          <p:spPr bwMode="auto">
            <a:xfrm>
              <a:off x="556" y="1142"/>
              <a:ext cx="4643" cy="517"/>
            </a:xfrm>
            <a:prstGeom prst="rect">
              <a:avLst/>
            </a:prstGeom>
            <a:noFill/>
            <a:ln w="12700">
              <a:solidFill>
                <a:schemeClr val="tx1"/>
              </a:solidFill>
              <a:miter lim="800000"/>
              <a:headEnd/>
              <a:tailEnd/>
            </a:ln>
          </p:spPr>
          <p:txBody>
            <a:bodyPr wrap="none" anchor="ctr"/>
            <a:lstStyle/>
            <a:p>
              <a:endParaRPr lang="en-US" altLang="en-US"/>
            </a:p>
          </p:txBody>
        </p:sp>
        <p:sp>
          <p:nvSpPr>
            <p:cNvPr id="65544" name="Rectangle 32"/>
            <p:cNvSpPr>
              <a:spLocks noChangeArrowheads="1"/>
            </p:cNvSpPr>
            <p:nvPr/>
          </p:nvSpPr>
          <p:spPr bwMode="auto">
            <a:xfrm>
              <a:off x="658" y="1109"/>
              <a:ext cx="2926" cy="528"/>
            </a:xfrm>
            <a:prstGeom prst="rect">
              <a:avLst/>
            </a:prstGeom>
            <a:noFill/>
            <a:ln w="9525">
              <a:noFill/>
              <a:miter lim="800000"/>
              <a:headEnd/>
              <a:tailEnd/>
            </a:ln>
          </p:spPr>
          <p:txBody>
            <a:bodyPr/>
            <a:lstStyle/>
            <a:p>
              <a:pPr eaLnBrk="0" hangingPunct="0">
                <a:spcBef>
                  <a:spcPct val="5000"/>
                </a:spcBef>
              </a:pPr>
              <a:r>
                <a:rPr lang="en-US" altLang="en-US" i="1"/>
                <a:t>x’</a:t>
              </a:r>
              <a:r>
                <a:rPr lang="en-US" altLang="en-US"/>
                <a:t> = </a:t>
              </a:r>
              <a:r>
                <a:rPr lang="en-US" altLang="en-US">
                  <a:sym typeface="Symbol" pitchFamily="18" charset="2"/>
                </a:rPr>
                <a:t></a:t>
              </a:r>
              <a:r>
                <a:rPr lang="en-US" altLang="en-US"/>
                <a:t>(</a:t>
              </a:r>
              <a:r>
                <a:rPr lang="en-US" altLang="en-US" i="1"/>
                <a:t>x</a:t>
              </a:r>
              <a:r>
                <a:rPr lang="en-US" altLang="en-US"/>
                <a:t> – </a:t>
              </a:r>
              <a:r>
                <a:rPr lang="en-US" altLang="en-US" i="1"/>
                <a:t>vt</a:t>
              </a:r>
              <a:r>
                <a:rPr lang="en-US" altLang="en-US"/>
                <a:t>) </a:t>
              </a:r>
            </a:p>
            <a:p>
              <a:pPr eaLnBrk="0" hangingPunct="0">
                <a:spcBef>
                  <a:spcPct val="5000"/>
                </a:spcBef>
              </a:pPr>
              <a:r>
                <a:rPr lang="en-US" altLang="en-US" i="1" baseline="-25000"/>
                <a:t> </a:t>
              </a:r>
              <a:r>
                <a:rPr lang="en-US" altLang="en-US" i="1"/>
                <a:t>t’</a:t>
              </a:r>
              <a:r>
                <a:rPr lang="en-US" altLang="en-US"/>
                <a:t> = </a:t>
              </a:r>
              <a:r>
                <a:rPr lang="en-US" altLang="en-US">
                  <a:sym typeface="Symbol" pitchFamily="18" charset="2"/>
                </a:rPr>
                <a:t></a:t>
              </a:r>
              <a:r>
                <a:rPr lang="en-US" altLang="en-US"/>
                <a:t>(</a:t>
              </a:r>
              <a:r>
                <a:rPr lang="en-US" altLang="en-US" i="1"/>
                <a:t>t</a:t>
              </a:r>
              <a:r>
                <a:rPr lang="en-US" altLang="en-US"/>
                <a:t> – </a:t>
              </a:r>
              <a:r>
                <a:rPr lang="en-US" altLang="en-US" i="1"/>
                <a:t>vx / c</a:t>
              </a:r>
              <a:r>
                <a:rPr lang="en-US" altLang="en-US" baseline="30000"/>
                <a:t>2</a:t>
              </a:r>
              <a:r>
                <a:rPr lang="en-US" altLang="en-US"/>
                <a:t>)</a:t>
              </a:r>
            </a:p>
          </p:txBody>
        </p:sp>
      </p:grpSp>
      <p:sp>
        <p:nvSpPr>
          <p:cNvPr id="77838" name="Rectangle 14"/>
          <p:cNvSpPr>
            <a:spLocks noChangeArrowheads="1"/>
          </p:cNvSpPr>
          <p:nvPr/>
        </p:nvSpPr>
        <p:spPr bwMode="auto">
          <a:xfrm>
            <a:off x="674688" y="2668588"/>
            <a:ext cx="7772400" cy="4189412"/>
          </a:xfrm>
          <a:prstGeom prst="rect">
            <a:avLst/>
          </a:prstGeom>
          <a:solidFill>
            <a:srgbClr val="FFFFCC"/>
          </a:solidFill>
          <a:ln w="9525">
            <a:noFill/>
            <a:miter lim="800000"/>
            <a:headEnd/>
            <a:tailEnd/>
          </a:ln>
        </p:spPr>
        <p:txBody>
          <a:bodyPr/>
          <a:lstStyle/>
          <a:p>
            <a:pPr eaLnBrk="0" hangingPunct="0">
              <a:spcBef>
                <a:spcPct val="20000"/>
              </a:spcBef>
            </a:pPr>
            <a:r>
              <a:rPr lang="en-US" altLang="en-US">
                <a:sym typeface="Symbol" pitchFamily="18" charset="2"/>
              </a:rPr>
              <a:t>EXAMPLE: IRF </a:t>
            </a:r>
            <a:r>
              <a:rPr lang="en-US" altLang="en-US">
                <a:solidFill>
                  <a:srgbClr val="000000"/>
                </a:solidFill>
              </a:rPr>
              <a:t>S’ has a speed of </a:t>
            </a:r>
            <a:r>
              <a:rPr lang="en-US" altLang="en-US" i="1">
                <a:solidFill>
                  <a:srgbClr val="000000"/>
                </a:solidFill>
              </a:rPr>
              <a:t>v</a:t>
            </a:r>
            <a:r>
              <a:rPr lang="en-US" altLang="en-US">
                <a:solidFill>
                  <a:srgbClr val="000000"/>
                </a:solidFill>
              </a:rPr>
              <a:t> = 0.500</a:t>
            </a:r>
            <a:r>
              <a:rPr lang="en-US" altLang="en-US" i="1">
                <a:solidFill>
                  <a:srgbClr val="000000"/>
                </a:solidFill>
              </a:rPr>
              <a:t>c</a:t>
            </a:r>
            <a:r>
              <a:rPr lang="en-US" altLang="en-US">
                <a:solidFill>
                  <a:srgbClr val="000000"/>
                </a:solidFill>
              </a:rPr>
              <a:t> relative to IRF S. </a:t>
            </a:r>
            <a:r>
              <a:rPr lang="en-US" altLang="en-US">
                <a:solidFill>
                  <a:srgbClr val="000000"/>
                </a:solidFill>
                <a:cs typeface="Times New Roman" pitchFamily="18" charset="0"/>
              </a:rPr>
              <a:t>An event occurs in frame S having spacetime coordinates </a:t>
            </a:r>
            <a:r>
              <a:rPr lang="en-US" altLang="en-US" i="1">
                <a:solidFill>
                  <a:srgbClr val="000000"/>
                </a:solidFill>
                <a:cs typeface="Times New Roman" pitchFamily="18" charset="0"/>
              </a:rPr>
              <a:t>x</a:t>
            </a:r>
            <a:r>
              <a:rPr lang="en-US" altLang="en-US">
                <a:solidFill>
                  <a:srgbClr val="000000"/>
                </a:solidFill>
                <a:cs typeface="Times New Roman" pitchFamily="18" charset="0"/>
              </a:rPr>
              <a:t> = 10.0 m, </a:t>
            </a:r>
            <a:r>
              <a:rPr lang="en-US" altLang="en-US" i="1">
                <a:solidFill>
                  <a:srgbClr val="000000"/>
                </a:solidFill>
                <a:cs typeface="Times New Roman" pitchFamily="18" charset="0"/>
              </a:rPr>
              <a:t>t</a:t>
            </a:r>
            <a:r>
              <a:rPr lang="en-US" altLang="en-US">
                <a:solidFill>
                  <a:srgbClr val="000000"/>
                </a:solidFill>
                <a:cs typeface="Times New Roman" pitchFamily="18" charset="0"/>
              </a:rPr>
              <a:t> = 0.350 </a:t>
            </a:r>
            <a:r>
              <a:rPr lang="en-US" altLang="en-US">
                <a:solidFill>
                  <a:srgbClr val="000000"/>
                </a:solidFill>
                <a:sym typeface="Symbol" pitchFamily="18" charset="2"/>
              </a:rPr>
              <a:t></a:t>
            </a:r>
            <a:r>
              <a:rPr lang="en-US" altLang="en-US">
                <a:solidFill>
                  <a:srgbClr val="000000"/>
                </a:solidFill>
                <a:cs typeface="Times New Roman" pitchFamily="18" charset="0"/>
              </a:rPr>
              <a:t>s. Show that the spacetime interval in invariant. </a:t>
            </a:r>
          </a:p>
          <a:p>
            <a:pPr eaLnBrk="0" hangingPunct="0">
              <a:spcBef>
                <a:spcPct val="15000"/>
              </a:spcBef>
            </a:pPr>
            <a:r>
              <a:rPr lang="en-US" altLang="en-US">
                <a:solidFill>
                  <a:srgbClr val="000000"/>
                </a:solidFill>
                <a:cs typeface="Times New Roman" pitchFamily="18" charset="0"/>
              </a:rPr>
              <a:t>SOLUTION: Show that </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x</a:t>
            </a:r>
            <a:r>
              <a:rPr lang="en-US" altLang="en-US">
                <a:solidFill>
                  <a:srgbClr val="000000"/>
                </a:solidFill>
                <a:cs typeface="Times New Roman" pitchFamily="18" charset="0"/>
                <a:sym typeface="Symbol" pitchFamily="18" charset="2"/>
              </a:rPr>
              <a:t>)</a:t>
            </a:r>
            <a:r>
              <a:rPr lang="en-US" altLang="en-US" baseline="30000">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ct</a:t>
            </a:r>
            <a:r>
              <a:rPr lang="en-US" altLang="en-US">
                <a:solidFill>
                  <a:srgbClr val="000000"/>
                </a:solidFill>
                <a:cs typeface="Times New Roman" pitchFamily="18" charset="0"/>
                <a:sym typeface="Symbol" pitchFamily="18" charset="2"/>
              </a:rPr>
              <a:t>)</a:t>
            </a:r>
            <a:r>
              <a:rPr lang="en-US" altLang="en-US" baseline="30000">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x’</a:t>
            </a:r>
            <a:r>
              <a:rPr lang="en-US" altLang="en-US">
                <a:solidFill>
                  <a:srgbClr val="000000"/>
                </a:solidFill>
                <a:cs typeface="Times New Roman" pitchFamily="18" charset="0"/>
                <a:sym typeface="Symbol" pitchFamily="18" charset="2"/>
              </a:rPr>
              <a:t>)</a:t>
            </a:r>
            <a:r>
              <a:rPr lang="en-US" altLang="en-US" baseline="30000">
                <a:solidFill>
                  <a:srgbClr val="000000"/>
                </a:solidFill>
                <a:cs typeface="Times New Roman" pitchFamily="18" charset="0"/>
                <a:sym typeface="Symbol" pitchFamily="18" charset="2"/>
              </a:rPr>
              <a:t>2 </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ct’</a:t>
            </a:r>
            <a:r>
              <a:rPr lang="en-US" altLang="en-US">
                <a:solidFill>
                  <a:srgbClr val="000000"/>
                </a:solidFill>
                <a:cs typeface="Times New Roman" pitchFamily="18" charset="0"/>
                <a:sym typeface="Symbol" pitchFamily="18" charset="2"/>
              </a:rPr>
              <a:t>)</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rPr>
              <a:t>.</a:t>
            </a:r>
          </a:p>
          <a:p>
            <a:pPr eaLnBrk="0" hangingPunct="0">
              <a:spcBef>
                <a:spcPct val="15000"/>
              </a:spcBef>
            </a:pPr>
            <a:r>
              <a:rPr lang="en-US" altLang="en-US">
                <a:solidFill>
                  <a:srgbClr val="000000"/>
                </a:solidFill>
                <a:cs typeface="Times New Roman" pitchFamily="18" charset="0"/>
                <a:sym typeface="Symbol" pitchFamily="18" charset="2"/>
              </a:rPr>
              <a:t>       	= (1 – </a:t>
            </a:r>
            <a:r>
              <a:rPr lang="en-US" altLang="en-US" i="1">
                <a:solidFill>
                  <a:srgbClr val="000000"/>
                </a:solidFill>
                <a:cs typeface="Times New Roman" pitchFamily="18" charset="0"/>
                <a:sym typeface="Symbol" pitchFamily="18" charset="2"/>
              </a:rPr>
              <a:t>v</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 c</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 </a:t>
            </a:r>
            <a:r>
              <a:rPr lang="en-US" altLang="en-US" baseline="30000">
                <a:solidFill>
                  <a:srgbClr val="000000"/>
                </a:solidFill>
                <a:cs typeface="Times New Roman" pitchFamily="18" charset="0"/>
                <a:sym typeface="Symbol" pitchFamily="18" charset="2"/>
              </a:rPr>
              <a:t>-1/2 </a:t>
            </a:r>
            <a:r>
              <a:rPr lang="en-US" altLang="en-US">
                <a:solidFill>
                  <a:srgbClr val="000000"/>
                </a:solidFill>
                <a:cs typeface="Times New Roman" pitchFamily="18" charset="0"/>
                <a:sym typeface="Symbol" pitchFamily="18" charset="2"/>
              </a:rPr>
              <a:t>= (1 – 0.500</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a:t>
            </a:r>
            <a:r>
              <a:rPr lang="en-US" altLang="en-US" baseline="-25000">
                <a:solidFill>
                  <a:srgbClr val="000000"/>
                </a:solidFill>
                <a:cs typeface="Times New Roman" pitchFamily="18" charset="0"/>
                <a:sym typeface="Symbol" pitchFamily="18" charset="2"/>
              </a:rPr>
              <a:t> </a:t>
            </a:r>
            <a:r>
              <a:rPr lang="en-US" altLang="en-US" baseline="30000">
                <a:solidFill>
                  <a:srgbClr val="000000"/>
                </a:solidFill>
                <a:cs typeface="Times New Roman" pitchFamily="18" charset="0"/>
                <a:sym typeface="Symbol" pitchFamily="18" charset="2"/>
              </a:rPr>
              <a:t>-1/2</a:t>
            </a:r>
            <a:r>
              <a:rPr lang="en-US" altLang="en-US">
                <a:solidFill>
                  <a:srgbClr val="000000"/>
                </a:solidFill>
                <a:cs typeface="Times New Roman" pitchFamily="18" charset="0"/>
                <a:sym typeface="Symbol" pitchFamily="18" charset="2"/>
              </a:rPr>
              <a:t> = 1.1547.</a:t>
            </a:r>
          </a:p>
          <a:p>
            <a:pPr eaLnBrk="0" hangingPunct="0">
              <a:spcBef>
                <a:spcPct val="15000"/>
              </a:spcBef>
            </a:pPr>
            <a:r>
              <a:rPr lang="en-US" altLang="en-US">
                <a:solidFill>
                  <a:srgbClr val="000000"/>
                </a:solidFill>
                <a:cs typeface="Times New Roman" pitchFamily="18" charset="0"/>
                <a:sym typeface="Symbol" pitchFamily="18" charset="2"/>
              </a:rPr>
              <a:t>      </a:t>
            </a:r>
            <a:r>
              <a:rPr lang="en-US" altLang="en-US" i="1"/>
              <a:t>x’</a:t>
            </a:r>
            <a:r>
              <a:rPr lang="en-US" altLang="en-US"/>
              <a:t> 	= </a:t>
            </a:r>
            <a:r>
              <a:rPr lang="en-US" altLang="en-US">
                <a:sym typeface="Symbol" pitchFamily="18" charset="2"/>
              </a:rPr>
              <a:t></a:t>
            </a:r>
            <a:r>
              <a:rPr lang="en-US" altLang="en-US"/>
              <a:t>(</a:t>
            </a:r>
            <a:r>
              <a:rPr lang="en-US" altLang="en-US" i="1"/>
              <a:t>x</a:t>
            </a:r>
            <a:r>
              <a:rPr lang="en-US" altLang="en-US"/>
              <a:t> – </a:t>
            </a:r>
            <a:r>
              <a:rPr lang="en-US" altLang="en-US" i="1"/>
              <a:t>vt</a:t>
            </a:r>
            <a:r>
              <a:rPr lang="en-US" altLang="en-US"/>
              <a:t>)  </a:t>
            </a:r>
          </a:p>
          <a:p>
            <a:pPr eaLnBrk="0" hangingPunct="0">
              <a:spcBef>
                <a:spcPct val="15000"/>
              </a:spcBef>
            </a:pPr>
            <a:r>
              <a:rPr lang="en-US" altLang="en-US"/>
              <a:t>	= 1.1547(10.0 – 0.500</a:t>
            </a:r>
            <a:r>
              <a:rPr lang="en-US" altLang="en-US">
                <a:sym typeface="Symbol" pitchFamily="18" charset="2"/>
              </a:rPr>
              <a:t>3.0010</a:t>
            </a:r>
            <a:r>
              <a:rPr lang="en-US" altLang="en-US" baseline="30000">
                <a:sym typeface="Symbol" pitchFamily="18" charset="2"/>
              </a:rPr>
              <a:t>8</a:t>
            </a:r>
            <a:r>
              <a:rPr lang="en-US" altLang="en-US">
                <a:sym typeface="Symbol" pitchFamily="18" charset="2"/>
              </a:rPr>
              <a:t>0.35010</a:t>
            </a:r>
            <a:r>
              <a:rPr lang="en-US" altLang="en-US" baseline="30000">
                <a:sym typeface="Symbol" pitchFamily="18" charset="2"/>
              </a:rPr>
              <a:t>-6</a:t>
            </a:r>
            <a:r>
              <a:rPr lang="en-US" altLang="en-US"/>
              <a:t>)</a:t>
            </a:r>
          </a:p>
          <a:p>
            <a:pPr eaLnBrk="0" hangingPunct="0">
              <a:spcBef>
                <a:spcPct val="15000"/>
              </a:spcBef>
            </a:pPr>
            <a:r>
              <a:rPr lang="en-US" altLang="en-US">
                <a:solidFill>
                  <a:srgbClr val="000000"/>
                </a:solidFill>
                <a:cs typeface="Times New Roman" pitchFamily="18" charset="0"/>
                <a:sym typeface="Symbol" pitchFamily="18" charset="2"/>
              </a:rPr>
              <a:t>	= -49.07 m.</a:t>
            </a:r>
            <a:endParaRPr lang="en-US" altLang="en-US">
              <a:solidFill>
                <a:srgbClr val="000000"/>
              </a:solidFill>
              <a:cs typeface="Times New Roman" pitchFamily="18" charset="0"/>
            </a:endParaRPr>
          </a:p>
          <a:p>
            <a:pPr eaLnBrk="0" hangingPunct="0">
              <a:spcBef>
                <a:spcPct val="15000"/>
              </a:spcBef>
            </a:pPr>
            <a:endParaRPr lang="en-US" altLang="en-US">
              <a:solidFill>
                <a:srgbClr val="000000"/>
              </a:solidFill>
              <a:cs typeface="Times New Roman" pitchFamily="18"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5540"/>
                                        </p:tgtEl>
                                        <p:attrNameLst>
                                          <p:attrName>style.visibility</p:attrName>
                                        </p:attrNameLst>
                                      </p:cBhvr>
                                      <p:to>
                                        <p:strVal val="visible"/>
                                      </p:to>
                                    </p:set>
                                    <p:anim calcmode="lin" valueType="num">
                                      <p:cBhvr>
                                        <p:cTn id="7" dur="500" fill="hold"/>
                                        <p:tgtEl>
                                          <p:spTgt spid="65540"/>
                                        </p:tgtEl>
                                        <p:attrNameLst>
                                          <p:attrName>ppt_w</p:attrName>
                                        </p:attrNameLst>
                                      </p:cBhvr>
                                      <p:tavLst>
                                        <p:tav tm="0">
                                          <p:val>
                                            <p:fltVal val="0"/>
                                          </p:val>
                                        </p:tav>
                                        <p:tav tm="100000">
                                          <p:val>
                                            <p:strVal val="#ppt_w"/>
                                          </p:val>
                                        </p:tav>
                                      </p:tavLst>
                                    </p:anim>
                                    <p:anim calcmode="lin" valueType="num">
                                      <p:cBhvr>
                                        <p:cTn id="8" dur="500" fill="hold"/>
                                        <p:tgtEl>
                                          <p:spTgt spid="65540"/>
                                        </p:tgtEl>
                                        <p:attrNameLst>
                                          <p:attrName>ppt_h</p:attrName>
                                        </p:attrNameLst>
                                      </p:cBhvr>
                                      <p:tavLst>
                                        <p:tav tm="0">
                                          <p:val>
                                            <p:fltVal val="0"/>
                                          </p:val>
                                        </p:tav>
                                        <p:tav tm="100000">
                                          <p:val>
                                            <p:strVal val="#ppt_h"/>
                                          </p:val>
                                        </p:tav>
                                      </p:tavLst>
                                    </p:anim>
                                    <p:animEffect transition="in" filter="fade">
                                      <p:cBhvr>
                                        <p:cTn id="9" dur="500"/>
                                        <p:tgtEl>
                                          <p:spTgt spid="65540"/>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7838">
                                            <p:txEl>
                                              <p:pRg st="0" end="0"/>
                                            </p:txEl>
                                          </p:spTgt>
                                        </p:tgtEl>
                                        <p:attrNameLst>
                                          <p:attrName>style.visibility</p:attrName>
                                        </p:attrNameLst>
                                      </p:cBhvr>
                                      <p:to>
                                        <p:strVal val="visible"/>
                                      </p:to>
                                    </p:set>
                                    <p:anim calcmode="lin" valueType="num">
                                      <p:cBhvr additive="base">
                                        <p:cTn id="14" dur="500" fill="hold"/>
                                        <p:tgtEl>
                                          <p:spTgt spid="7783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78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77838">
                                            <p:txEl>
                                              <p:pRg st="1" end="1"/>
                                            </p:txEl>
                                          </p:spTgt>
                                        </p:tgtEl>
                                        <p:attrNameLst>
                                          <p:attrName>style.visibility</p:attrName>
                                        </p:attrNameLst>
                                      </p:cBhvr>
                                      <p:to>
                                        <p:strVal val="visible"/>
                                      </p:to>
                                    </p:set>
                                    <p:anim calcmode="lin" valueType="num">
                                      <p:cBhvr additive="base">
                                        <p:cTn id="20" dur="500" fill="hold"/>
                                        <p:tgtEl>
                                          <p:spTgt spid="77838">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78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77838">
                                            <p:txEl>
                                              <p:pRg st="2" end="2"/>
                                            </p:txEl>
                                          </p:spTgt>
                                        </p:tgtEl>
                                        <p:attrNameLst>
                                          <p:attrName>style.visibility</p:attrName>
                                        </p:attrNameLst>
                                      </p:cBhvr>
                                      <p:to>
                                        <p:strVal val="visible"/>
                                      </p:to>
                                    </p:set>
                                    <p:anim calcmode="lin" valueType="num">
                                      <p:cBhvr additive="base">
                                        <p:cTn id="26" dur="500" fill="hold"/>
                                        <p:tgtEl>
                                          <p:spTgt spid="77838">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78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77838">
                                            <p:txEl>
                                              <p:pRg st="3" end="3"/>
                                            </p:txEl>
                                          </p:spTgt>
                                        </p:tgtEl>
                                        <p:attrNameLst>
                                          <p:attrName>style.visibility</p:attrName>
                                        </p:attrNameLst>
                                      </p:cBhvr>
                                      <p:to>
                                        <p:strVal val="visible"/>
                                      </p:to>
                                    </p:set>
                                    <p:anim calcmode="lin" valueType="num">
                                      <p:cBhvr additive="base">
                                        <p:cTn id="32" dur="500" fill="hold"/>
                                        <p:tgtEl>
                                          <p:spTgt spid="77838">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78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77838">
                                            <p:txEl>
                                              <p:pRg st="4" end="4"/>
                                            </p:txEl>
                                          </p:spTgt>
                                        </p:tgtEl>
                                        <p:attrNameLst>
                                          <p:attrName>style.visibility</p:attrName>
                                        </p:attrNameLst>
                                      </p:cBhvr>
                                      <p:to>
                                        <p:strVal val="visible"/>
                                      </p:to>
                                    </p:set>
                                    <p:anim calcmode="lin" valueType="num">
                                      <p:cBhvr additive="base">
                                        <p:cTn id="38" dur="500" fill="hold"/>
                                        <p:tgtEl>
                                          <p:spTgt spid="77838">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783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77838">
                                            <p:txEl>
                                              <p:pRg st="5" end="5"/>
                                            </p:txEl>
                                          </p:spTgt>
                                        </p:tgtEl>
                                        <p:attrNameLst>
                                          <p:attrName>style.visibility</p:attrName>
                                        </p:attrNameLst>
                                      </p:cBhvr>
                                      <p:to>
                                        <p:strVal val="visible"/>
                                      </p:to>
                                    </p:set>
                                    <p:anim calcmode="lin" valueType="num">
                                      <p:cBhvr additive="base">
                                        <p:cTn id="44" dur="500" fill="hold"/>
                                        <p:tgtEl>
                                          <p:spTgt spid="77838">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7783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685800" y="1338263"/>
            <a:ext cx="7772400" cy="1355725"/>
          </a:xfrm>
          <a:prstGeom prst="rect">
            <a:avLst/>
          </a:prstGeom>
          <a:solidFill>
            <a:srgbClr val="EAEAEA"/>
          </a:solidFill>
          <a:ln w="9525">
            <a:noFill/>
            <a:miter lim="800000"/>
            <a:headEnd/>
            <a:tailEnd/>
          </a:ln>
        </p:spPr>
        <p:txBody>
          <a:bodyPr/>
          <a:lstStyle/>
          <a:p>
            <a:pPr>
              <a:spcBef>
                <a:spcPct val="20000"/>
              </a:spcBef>
            </a:pPr>
            <a:r>
              <a:rPr lang="en-US" altLang="en-US" i="1" dirty="0" smtClean="0">
                <a:solidFill>
                  <a:srgbClr val="333399"/>
                </a:solidFill>
              </a:rPr>
              <a:t>Invariant quantities </a:t>
            </a:r>
            <a:r>
              <a:rPr lang="en-US" altLang="en-US" dirty="0" smtClean="0">
                <a:solidFill>
                  <a:srgbClr val="333399"/>
                </a:solidFill>
              </a:rPr>
              <a:t>– the </a:t>
            </a:r>
            <a:r>
              <a:rPr lang="en-US" altLang="en-US" dirty="0" err="1" smtClean="0">
                <a:solidFill>
                  <a:srgbClr val="333399"/>
                </a:solidFill>
              </a:rPr>
              <a:t>spacetime</a:t>
            </a:r>
            <a:r>
              <a:rPr lang="en-US" altLang="en-US" dirty="0" smtClean="0">
                <a:solidFill>
                  <a:srgbClr val="333399"/>
                </a:solidFill>
              </a:rPr>
              <a:t> interval</a:t>
            </a:r>
            <a:endParaRPr lang="en-US" altLang="en-US" i="1" dirty="0">
              <a:solidFill>
                <a:srgbClr val="333399"/>
              </a:solidFill>
              <a:cs typeface="Times New Roman" pitchFamily="18" charset="0"/>
            </a:endParaRPr>
          </a:p>
        </p:txBody>
      </p:sp>
      <p:sp>
        <p:nvSpPr>
          <p:cNvPr id="66563"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grpSp>
        <p:nvGrpSpPr>
          <p:cNvPr id="66564" name="Group 4"/>
          <p:cNvGrpSpPr>
            <a:grpSpLocks/>
          </p:cNvGrpSpPr>
          <p:nvPr/>
        </p:nvGrpSpPr>
        <p:grpSpPr bwMode="auto">
          <a:xfrm>
            <a:off x="882650" y="1760538"/>
            <a:ext cx="7370763" cy="873125"/>
            <a:chOff x="556" y="1109"/>
            <a:chExt cx="4643" cy="550"/>
          </a:xfrm>
        </p:grpSpPr>
        <p:sp>
          <p:nvSpPr>
            <p:cNvPr id="66566" name="Text Box 30"/>
            <p:cNvSpPr txBox="1">
              <a:spLocks noChangeArrowheads="1"/>
            </p:cNvSpPr>
            <p:nvPr/>
          </p:nvSpPr>
          <p:spPr bwMode="auto">
            <a:xfrm>
              <a:off x="3513" y="1140"/>
              <a:ext cx="1683" cy="51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Lorentz transformations</a:t>
              </a:r>
            </a:p>
          </p:txBody>
        </p:sp>
        <p:sp>
          <p:nvSpPr>
            <p:cNvPr id="66567" name="Rectangle 31"/>
            <p:cNvSpPr>
              <a:spLocks noChangeArrowheads="1"/>
            </p:cNvSpPr>
            <p:nvPr/>
          </p:nvSpPr>
          <p:spPr bwMode="auto">
            <a:xfrm>
              <a:off x="556" y="1142"/>
              <a:ext cx="4643" cy="517"/>
            </a:xfrm>
            <a:prstGeom prst="rect">
              <a:avLst/>
            </a:prstGeom>
            <a:noFill/>
            <a:ln w="12700">
              <a:solidFill>
                <a:schemeClr val="tx1"/>
              </a:solidFill>
              <a:miter lim="800000"/>
              <a:headEnd/>
              <a:tailEnd/>
            </a:ln>
          </p:spPr>
          <p:txBody>
            <a:bodyPr wrap="none" anchor="ctr"/>
            <a:lstStyle/>
            <a:p>
              <a:endParaRPr lang="en-US" altLang="en-US"/>
            </a:p>
          </p:txBody>
        </p:sp>
        <p:sp>
          <p:nvSpPr>
            <p:cNvPr id="66568" name="Rectangle 32"/>
            <p:cNvSpPr>
              <a:spLocks noChangeArrowheads="1"/>
            </p:cNvSpPr>
            <p:nvPr/>
          </p:nvSpPr>
          <p:spPr bwMode="auto">
            <a:xfrm>
              <a:off x="658" y="1109"/>
              <a:ext cx="2926" cy="528"/>
            </a:xfrm>
            <a:prstGeom prst="rect">
              <a:avLst/>
            </a:prstGeom>
            <a:noFill/>
            <a:ln w="9525">
              <a:noFill/>
              <a:miter lim="800000"/>
              <a:headEnd/>
              <a:tailEnd/>
            </a:ln>
          </p:spPr>
          <p:txBody>
            <a:bodyPr/>
            <a:lstStyle/>
            <a:p>
              <a:pPr eaLnBrk="0" hangingPunct="0">
                <a:spcBef>
                  <a:spcPct val="5000"/>
                </a:spcBef>
              </a:pPr>
              <a:r>
                <a:rPr lang="en-US" altLang="en-US" i="1"/>
                <a:t>x’</a:t>
              </a:r>
              <a:r>
                <a:rPr lang="en-US" altLang="en-US"/>
                <a:t> = </a:t>
              </a:r>
              <a:r>
                <a:rPr lang="en-US" altLang="en-US">
                  <a:sym typeface="Symbol" pitchFamily="18" charset="2"/>
                </a:rPr>
                <a:t></a:t>
              </a:r>
              <a:r>
                <a:rPr lang="en-US" altLang="en-US"/>
                <a:t>(</a:t>
              </a:r>
              <a:r>
                <a:rPr lang="en-US" altLang="en-US" i="1"/>
                <a:t>x</a:t>
              </a:r>
              <a:r>
                <a:rPr lang="en-US" altLang="en-US"/>
                <a:t> – </a:t>
              </a:r>
              <a:r>
                <a:rPr lang="en-US" altLang="en-US" i="1"/>
                <a:t>vt</a:t>
              </a:r>
              <a:r>
                <a:rPr lang="en-US" altLang="en-US"/>
                <a:t>) </a:t>
              </a:r>
            </a:p>
            <a:p>
              <a:pPr eaLnBrk="0" hangingPunct="0">
                <a:spcBef>
                  <a:spcPct val="5000"/>
                </a:spcBef>
              </a:pPr>
              <a:r>
                <a:rPr lang="en-US" altLang="en-US" i="1" baseline="-25000"/>
                <a:t> </a:t>
              </a:r>
              <a:r>
                <a:rPr lang="en-US" altLang="en-US" i="1"/>
                <a:t>t’</a:t>
              </a:r>
              <a:r>
                <a:rPr lang="en-US" altLang="en-US"/>
                <a:t> = </a:t>
              </a:r>
              <a:r>
                <a:rPr lang="en-US" altLang="en-US">
                  <a:sym typeface="Symbol" pitchFamily="18" charset="2"/>
                </a:rPr>
                <a:t></a:t>
              </a:r>
              <a:r>
                <a:rPr lang="en-US" altLang="en-US"/>
                <a:t>(</a:t>
              </a:r>
              <a:r>
                <a:rPr lang="en-US" altLang="en-US" i="1"/>
                <a:t>t</a:t>
              </a:r>
              <a:r>
                <a:rPr lang="en-US" altLang="en-US"/>
                <a:t> – </a:t>
              </a:r>
              <a:r>
                <a:rPr lang="en-US" altLang="en-US" i="1"/>
                <a:t>vx / c</a:t>
              </a:r>
              <a:r>
                <a:rPr lang="en-US" altLang="en-US" baseline="30000"/>
                <a:t>2</a:t>
              </a:r>
              <a:r>
                <a:rPr lang="en-US" altLang="en-US"/>
                <a:t>)</a:t>
              </a:r>
            </a:p>
          </p:txBody>
        </p:sp>
      </p:grpSp>
      <p:sp>
        <p:nvSpPr>
          <p:cNvPr id="77838" name="Rectangle 14"/>
          <p:cNvSpPr>
            <a:spLocks noChangeArrowheads="1"/>
          </p:cNvSpPr>
          <p:nvPr/>
        </p:nvSpPr>
        <p:spPr bwMode="auto">
          <a:xfrm>
            <a:off x="674688" y="2668588"/>
            <a:ext cx="7772400" cy="4189412"/>
          </a:xfrm>
          <a:prstGeom prst="rect">
            <a:avLst/>
          </a:prstGeom>
          <a:solidFill>
            <a:srgbClr val="FFFFCC"/>
          </a:solidFill>
          <a:ln w="9525">
            <a:noFill/>
            <a:miter lim="800000"/>
            <a:headEnd/>
            <a:tailEnd/>
          </a:ln>
        </p:spPr>
        <p:txBody>
          <a:bodyPr/>
          <a:lstStyle/>
          <a:p>
            <a:pPr eaLnBrk="0" hangingPunct="0">
              <a:spcBef>
                <a:spcPct val="20000"/>
              </a:spcBef>
            </a:pPr>
            <a:r>
              <a:rPr lang="en-US" altLang="en-US">
                <a:sym typeface="Symbol" pitchFamily="18" charset="2"/>
              </a:rPr>
              <a:t>EXAMPLE: IRF </a:t>
            </a:r>
            <a:r>
              <a:rPr lang="en-US" altLang="en-US">
                <a:solidFill>
                  <a:srgbClr val="000000"/>
                </a:solidFill>
              </a:rPr>
              <a:t>S’ has a speed of </a:t>
            </a:r>
            <a:r>
              <a:rPr lang="en-US" altLang="en-US" i="1">
                <a:solidFill>
                  <a:srgbClr val="000000"/>
                </a:solidFill>
              </a:rPr>
              <a:t>v</a:t>
            </a:r>
            <a:r>
              <a:rPr lang="en-US" altLang="en-US">
                <a:solidFill>
                  <a:srgbClr val="000000"/>
                </a:solidFill>
              </a:rPr>
              <a:t> = 0.500</a:t>
            </a:r>
            <a:r>
              <a:rPr lang="en-US" altLang="en-US" i="1">
                <a:solidFill>
                  <a:srgbClr val="000000"/>
                </a:solidFill>
              </a:rPr>
              <a:t>c</a:t>
            </a:r>
            <a:r>
              <a:rPr lang="en-US" altLang="en-US">
                <a:solidFill>
                  <a:srgbClr val="000000"/>
                </a:solidFill>
              </a:rPr>
              <a:t> relative to IRF S. </a:t>
            </a:r>
            <a:r>
              <a:rPr lang="en-US" altLang="en-US">
                <a:solidFill>
                  <a:srgbClr val="000000"/>
                </a:solidFill>
                <a:cs typeface="Times New Roman" pitchFamily="18" charset="0"/>
              </a:rPr>
              <a:t>An event occurs in frame S having spacetime coordinates </a:t>
            </a:r>
            <a:r>
              <a:rPr lang="en-US" altLang="en-US" i="1">
                <a:solidFill>
                  <a:srgbClr val="000000"/>
                </a:solidFill>
                <a:cs typeface="Times New Roman" pitchFamily="18" charset="0"/>
              </a:rPr>
              <a:t>x</a:t>
            </a:r>
            <a:r>
              <a:rPr lang="en-US" altLang="en-US">
                <a:solidFill>
                  <a:srgbClr val="000000"/>
                </a:solidFill>
                <a:cs typeface="Times New Roman" pitchFamily="18" charset="0"/>
              </a:rPr>
              <a:t> = 10.0 m, </a:t>
            </a:r>
            <a:r>
              <a:rPr lang="en-US" altLang="en-US" i="1">
                <a:solidFill>
                  <a:srgbClr val="000000"/>
                </a:solidFill>
                <a:cs typeface="Times New Roman" pitchFamily="18" charset="0"/>
              </a:rPr>
              <a:t>t</a:t>
            </a:r>
            <a:r>
              <a:rPr lang="en-US" altLang="en-US">
                <a:solidFill>
                  <a:srgbClr val="000000"/>
                </a:solidFill>
                <a:cs typeface="Times New Roman" pitchFamily="18" charset="0"/>
              </a:rPr>
              <a:t> = 0.350 </a:t>
            </a:r>
            <a:r>
              <a:rPr lang="en-US" altLang="en-US">
                <a:solidFill>
                  <a:srgbClr val="000000"/>
                </a:solidFill>
                <a:sym typeface="Symbol" pitchFamily="18" charset="2"/>
              </a:rPr>
              <a:t></a:t>
            </a:r>
            <a:r>
              <a:rPr lang="en-US" altLang="en-US">
                <a:solidFill>
                  <a:srgbClr val="000000"/>
                </a:solidFill>
                <a:cs typeface="Times New Roman" pitchFamily="18" charset="0"/>
              </a:rPr>
              <a:t>s. Show that the spacetime interval in invariant. </a:t>
            </a:r>
          </a:p>
          <a:p>
            <a:pPr eaLnBrk="0" hangingPunct="0">
              <a:spcBef>
                <a:spcPct val="15000"/>
              </a:spcBef>
            </a:pPr>
            <a:r>
              <a:rPr lang="en-US" altLang="en-US">
                <a:solidFill>
                  <a:srgbClr val="000000"/>
                </a:solidFill>
                <a:cs typeface="Times New Roman" pitchFamily="18" charset="0"/>
              </a:rPr>
              <a:t>SOLUTION: Show that </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x</a:t>
            </a:r>
            <a:r>
              <a:rPr lang="en-US" altLang="en-US">
                <a:solidFill>
                  <a:srgbClr val="000000"/>
                </a:solidFill>
                <a:cs typeface="Times New Roman" pitchFamily="18" charset="0"/>
                <a:sym typeface="Symbol" pitchFamily="18" charset="2"/>
              </a:rPr>
              <a:t>)</a:t>
            </a:r>
            <a:r>
              <a:rPr lang="en-US" altLang="en-US" baseline="30000">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ct</a:t>
            </a:r>
            <a:r>
              <a:rPr lang="en-US" altLang="en-US">
                <a:solidFill>
                  <a:srgbClr val="000000"/>
                </a:solidFill>
                <a:cs typeface="Times New Roman" pitchFamily="18" charset="0"/>
                <a:sym typeface="Symbol" pitchFamily="18" charset="2"/>
              </a:rPr>
              <a:t>)</a:t>
            </a:r>
            <a:r>
              <a:rPr lang="en-US" altLang="en-US" baseline="30000">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x’</a:t>
            </a:r>
            <a:r>
              <a:rPr lang="en-US" altLang="en-US">
                <a:solidFill>
                  <a:srgbClr val="000000"/>
                </a:solidFill>
                <a:cs typeface="Times New Roman" pitchFamily="18" charset="0"/>
                <a:sym typeface="Symbol" pitchFamily="18" charset="2"/>
              </a:rPr>
              <a:t>)</a:t>
            </a:r>
            <a:r>
              <a:rPr lang="en-US" altLang="en-US" baseline="30000">
                <a:solidFill>
                  <a:srgbClr val="000000"/>
                </a:solidFill>
                <a:cs typeface="Times New Roman" pitchFamily="18" charset="0"/>
                <a:sym typeface="Symbol" pitchFamily="18" charset="2"/>
              </a:rPr>
              <a:t>2 </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ct’</a:t>
            </a:r>
            <a:r>
              <a:rPr lang="en-US" altLang="en-US">
                <a:solidFill>
                  <a:srgbClr val="000000"/>
                </a:solidFill>
                <a:cs typeface="Times New Roman" pitchFamily="18" charset="0"/>
                <a:sym typeface="Symbol" pitchFamily="18" charset="2"/>
              </a:rPr>
              <a:t>)</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rPr>
              <a:t>.</a:t>
            </a:r>
          </a:p>
          <a:p>
            <a:pPr eaLnBrk="0" hangingPunct="0">
              <a:spcBef>
                <a:spcPct val="15000"/>
              </a:spcBef>
            </a:pPr>
            <a:r>
              <a:rPr lang="en-US" altLang="en-US">
                <a:solidFill>
                  <a:srgbClr val="000000"/>
                </a:solidFill>
                <a:cs typeface="Times New Roman" pitchFamily="18" charset="0"/>
                <a:sym typeface="Symbol" pitchFamily="18" charset="2"/>
              </a:rPr>
              <a:t>       	= (1 – </a:t>
            </a:r>
            <a:r>
              <a:rPr lang="en-US" altLang="en-US" i="1">
                <a:solidFill>
                  <a:srgbClr val="000000"/>
                </a:solidFill>
                <a:cs typeface="Times New Roman" pitchFamily="18" charset="0"/>
                <a:sym typeface="Symbol" pitchFamily="18" charset="2"/>
              </a:rPr>
              <a:t>v</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 c</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 </a:t>
            </a:r>
            <a:r>
              <a:rPr lang="en-US" altLang="en-US" baseline="30000">
                <a:solidFill>
                  <a:srgbClr val="000000"/>
                </a:solidFill>
                <a:cs typeface="Times New Roman" pitchFamily="18" charset="0"/>
                <a:sym typeface="Symbol" pitchFamily="18" charset="2"/>
              </a:rPr>
              <a:t>-1/2 </a:t>
            </a:r>
            <a:r>
              <a:rPr lang="en-US" altLang="en-US">
                <a:solidFill>
                  <a:srgbClr val="000000"/>
                </a:solidFill>
                <a:cs typeface="Times New Roman" pitchFamily="18" charset="0"/>
                <a:sym typeface="Symbol" pitchFamily="18" charset="2"/>
              </a:rPr>
              <a:t>= (1 – 0.500</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a:t>
            </a:r>
            <a:r>
              <a:rPr lang="en-US" altLang="en-US" baseline="-25000">
                <a:solidFill>
                  <a:srgbClr val="000000"/>
                </a:solidFill>
                <a:cs typeface="Times New Roman" pitchFamily="18" charset="0"/>
                <a:sym typeface="Symbol" pitchFamily="18" charset="2"/>
              </a:rPr>
              <a:t> </a:t>
            </a:r>
            <a:r>
              <a:rPr lang="en-US" altLang="en-US" baseline="30000">
                <a:solidFill>
                  <a:srgbClr val="000000"/>
                </a:solidFill>
                <a:cs typeface="Times New Roman" pitchFamily="18" charset="0"/>
                <a:sym typeface="Symbol" pitchFamily="18" charset="2"/>
              </a:rPr>
              <a:t>-1/2</a:t>
            </a:r>
            <a:r>
              <a:rPr lang="en-US" altLang="en-US">
                <a:solidFill>
                  <a:srgbClr val="000000"/>
                </a:solidFill>
                <a:cs typeface="Times New Roman" pitchFamily="18" charset="0"/>
                <a:sym typeface="Symbol" pitchFamily="18" charset="2"/>
              </a:rPr>
              <a:t> = 1.1547.</a:t>
            </a:r>
          </a:p>
          <a:p>
            <a:pPr eaLnBrk="0" hangingPunct="0">
              <a:spcBef>
                <a:spcPct val="15000"/>
              </a:spcBef>
            </a:pPr>
            <a:r>
              <a:rPr lang="en-US" altLang="en-US">
                <a:solidFill>
                  <a:srgbClr val="000000"/>
                </a:solidFill>
                <a:cs typeface="Times New Roman" pitchFamily="18" charset="0"/>
                <a:sym typeface="Symbol" pitchFamily="18" charset="2"/>
              </a:rPr>
              <a:t>      </a:t>
            </a:r>
            <a:r>
              <a:rPr lang="en-US" altLang="en-US" i="1"/>
              <a:t>t’</a:t>
            </a:r>
            <a:r>
              <a:rPr lang="en-US" altLang="en-US"/>
              <a:t> 	= </a:t>
            </a:r>
            <a:r>
              <a:rPr lang="en-US" altLang="en-US">
                <a:sym typeface="Symbol" pitchFamily="18" charset="2"/>
              </a:rPr>
              <a:t></a:t>
            </a:r>
            <a:r>
              <a:rPr lang="en-US" altLang="en-US"/>
              <a:t>(</a:t>
            </a:r>
            <a:r>
              <a:rPr lang="en-US" altLang="en-US" i="1"/>
              <a:t>t</a:t>
            </a:r>
            <a:r>
              <a:rPr lang="en-US" altLang="en-US"/>
              <a:t> – </a:t>
            </a:r>
            <a:r>
              <a:rPr lang="en-US" altLang="en-US" i="1"/>
              <a:t>vx / c</a:t>
            </a:r>
            <a:r>
              <a:rPr lang="en-US" altLang="en-US" baseline="30000"/>
              <a:t>2</a:t>
            </a:r>
            <a:r>
              <a:rPr lang="en-US" altLang="en-US"/>
              <a:t>)</a:t>
            </a:r>
          </a:p>
          <a:p>
            <a:pPr eaLnBrk="0" hangingPunct="0">
              <a:spcBef>
                <a:spcPct val="15000"/>
              </a:spcBef>
            </a:pPr>
            <a:r>
              <a:rPr lang="en-US" altLang="en-US"/>
              <a:t>	= 1.1547(</a:t>
            </a:r>
            <a:r>
              <a:rPr lang="en-US" altLang="en-US">
                <a:sym typeface="Symbol" pitchFamily="18" charset="2"/>
              </a:rPr>
              <a:t>0.35010</a:t>
            </a:r>
            <a:r>
              <a:rPr lang="en-US" altLang="en-US" baseline="30000">
                <a:sym typeface="Symbol" pitchFamily="18" charset="2"/>
              </a:rPr>
              <a:t>-6</a:t>
            </a:r>
            <a:r>
              <a:rPr lang="en-US" altLang="en-US"/>
              <a:t> – 0.500</a:t>
            </a:r>
            <a:r>
              <a:rPr lang="en-US" altLang="en-US">
                <a:sym typeface="Symbol" pitchFamily="18" charset="2"/>
              </a:rPr>
              <a:t>10.0 </a:t>
            </a:r>
            <a:r>
              <a:rPr lang="en-US" altLang="en-US" i="1">
                <a:sym typeface="Symbol" pitchFamily="18" charset="2"/>
              </a:rPr>
              <a:t>/</a:t>
            </a:r>
            <a:r>
              <a:rPr lang="en-US" altLang="en-US">
                <a:sym typeface="Symbol" pitchFamily="18" charset="2"/>
              </a:rPr>
              <a:t> 3.0010</a:t>
            </a:r>
            <a:r>
              <a:rPr lang="en-US" altLang="en-US" baseline="30000">
                <a:sym typeface="Symbol" pitchFamily="18" charset="2"/>
              </a:rPr>
              <a:t>8</a:t>
            </a:r>
            <a:r>
              <a:rPr lang="en-US" altLang="en-US"/>
              <a:t>)</a:t>
            </a:r>
          </a:p>
          <a:p>
            <a:pPr eaLnBrk="0" hangingPunct="0">
              <a:spcBef>
                <a:spcPct val="15000"/>
              </a:spcBef>
            </a:pPr>
            <a:r>
              <a:rPr lang="en-US" altLang="en-US">
                <a:solidFill>
                  <a:srgbClr val="000000"/>
                </a:solidFill>
                <a:cs typeface="Times New Roman" pitchFamily="18" charset="0"/>
                <a:sym typeface="Symbol" pitchFamily="18" charset="2"/>
              </a:rPr>
              <a:t>	= 3.849</a:t>
            </a:r>
            <a:r>
              <a:rPr lang="en-US" altLang="en-US">
                <a:sym typeface="Symbol" pitchFamily="18" charset="2"/>
              </a:rPr>
              <a:t>10</a:t>
            </a:r>
            <a:r>
              <a:rPr lang="en-US" altLang="en-US" baseline="30000">
                <a:sym typeface="Symbol" pitchFamily="18" charset="2"/>
              </a:rPr>
              <a:t>-7</a:t>
            </a:r>
            <a:r>
              <a:rPr lang="en-US" altLang="en-US">
                <a:solidFill>
                  <a:srgbClr val="000000"/>
                </a:solidFill>
                <a:cs typeface="Times New Roman" pitchFamily="18" charset="0"/>
                <a:sym typeface="Symbol" pitchFamily="18" charset="2"/>
              </a:rPr>
              <a:t> s.</a:t>
            </a:r>
            <a:endParaRPr lang="en-US" altLang="en-US" i="1">
              <a:solidFill>
                <a:srgbClr val="000000"/>
              </a:solidFill>
              <a:cs typeface="Times New Roman" pitchFamily="18" charset="0"/>
            </a:endParaRPr>
          </a:p>
          <a:p>
            <a:pPr eaLnBrk="0" hangingPunct="0">
              <a:spcBef>
                <a:spcPct val="15000"/>
              </a:spcBef>
            </a:pPr>
            <a:endParaRPr lang="en-US" altLang="en-US">
              <a:solidFill>
                <a:srgbClr val="000000"/>
              </a:solidFill>
              <a:cs typeface="Times New Roman" pitchFamily="18"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7838">
                                            <p:txEl>
                                              <p:pRg st="3" end="3"/>
                                            </p:txEl>
                                          </p:spTgt>
                                        </p:tgtEl>
                                        <p:attrNameLst>
                                          <p:attrName>style.visibility</p:attrName>
                                        </p:attrNameLst>
                                      </p:cBhvr>
                                      <p:to>
                                        <p:strVal val="visible"/>
                                      </p:to>
                                    </p:set>
                                    <p:anim calcmode="lin" valueType="num">
                                      <p:cBhvr additive="base">
                                        <p:cTn id="7" dur="500" fill="hold"/>
                                        <p:tgtEl>
                                          <p:spTgt spid="77838">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8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7838">
                                            <p:txEl>
                                              <p:pRg st="4" end="4"/>
                                            </p:txEl>
                                          </p:spTgt>
                                        </p:tgtEl>
                                        <p:attrNameLst>
                                          <p:attrName>style.visibility</p:attrName>
                                        </p:attrNameLst>
                                      </p:cBhvr>
                                      <p:to>
                                        <p:strVal val="visible"/>
                                      </p:to>
                                    </p:set>
                                    <p:anim calcmode="lin" valueType="num">
                                      <p:cBhvr additive="base">
                                        <p:cTn id="13" dur="500" fill="hold"/>
                                        <p:tgtEl>
                                          <p:spTgt spid="77838">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83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7838">
                                            <p:txEl>
                                              <p:pRg st="5" end="5"/>
                                            </p:txEl>
                                          </p:spTgt>
                                        </p:tgtEl>
                                        <p:attrNameLst>
                                          <p:attrName>style.visibility</p:attrName>
                                        </p:attrNameLst>
                                      </p:cBhvr>
                                      <p:to>
                                        <p:strVal val="visible"/>
                                      </p:to>
                                    </p:set>
                                    <p:anim calcmode="lin" valueType="num">
                                      <p:cBhvr additive="base">
                                        <p:cTn id="19" dur="500" fill="hold"/>
                                        <p:tgtEl>
                                          <p:spTgt spid="77838">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783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685800" y="1338263"/>
            <a:ext cx="7772400" cy="1355725"/>
          </a:xfrm>
          <a:prstGeom prst="rect">
            <a:avLst/>
          </a:prstGeom>
          <a:solidFill>
            <a:srgbClr val="EAEAEA"/>
          </a:solidFill>
          <a:ln w="9525">
            <a:noFill/>
            <a:miter lim="800000"/>
            <a:headEnd/>
            <a:tailEnd/>
          </a:ln>
        </p:spPr>
        <p:txBody>
          <a:bodyPr/>
          <a:lstStyle/>
          <a:p>
            <a:pPr>
              <a:spcBef>
                <a:spcPct val="20000"/>
              </a:spcBef>
            </a:pPr>
            <a:r>
              <a:rPr lang="en-US" altLang="en-US" i="1" dirty="0" smtClean="0">
                <a:solidFill>
                  <a:srgbClr val="333399"/>
                </a:solidFill>
              </a:rPr>
              <a:t>Invariant quantities </a:t>
            </a:r>
            <a:r>
              <a:rPr lang="en-US" altLang="en-US" dirty="0" smtClean="0">
                <a:solidFill>
                  <a:srgbClr val="333399"/>
                </a:solidFill>
              </a:rPr>
              <a:t>– the </a:t>
            </a:r>
            <a:r>
              <a:rPr lang="en-US" altLang="en-US" dirty="0" err="1" smtClean="0">
                <a:solidFill>
                  <a:srgbClr val="333399"/>
                </a:solidFill>
              </a:rPr>
              <a:t>spacetime</a:t>
            </a:r>
            <a:r>
              <a:rPr lang="en-US" altLang="en-US" dirty="0" smtClean="0">
                <a:solidFill>
                  <a:srgbClr val="333399"/>
                </a:solidFill>
              </a:rPr>
              <a:t> interval</a:t>
            </a:r>
            <a:endParaRPr lang="en-US" altLang="en-US" i="1" dirty="0">
              <a:solidFill>
                <a:srgbClr val="333399"/>
              </a:solidFill>
              <a:cs typeface="Times New Roman" pitchFamily="18" charset="0"/>
            </a:endParaRPr>
          </a:p>
        </p:txBody>
      </p:sp>
      <p:sp>
        <p:nvSpPr>
          <p:cNvPr id="67587"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grpSp>
        <p:nvGrpSpPr>
          <p:cNvPr id="67588" name="Group 4"/>
          <p:cNvGrpSpPr>
            <a:grpSpLocks/>
          </p:cNvGrpSpPr>
          <p:nvPr/>
        </p:nvGrpSpPr>
        <p:grpSpPr bwMode="auto">
          <a:xfrm>
            <a:off x="882650" y="1760538"/>
            <a:ext cx="7370763" cy="873125"/>
            <a:chOff x="556" y="1109"/>
            <a:chExt cx="4643" cy="550"/>
          </a:xfrm>
        </p:grpSpPr>
        <p:sp>
          <p:nvSpPr>
            <p:cNvPr id="67590" name="Text Box 30"/>
            <p:cNvSpPr txBox="1">
              <a:spLocks noChangeArrowheads="1"/>
            </p:cNvSpPr>
            <p:nvPr/>
          </p:nvSpPr>
          <p:spPr bwMode="auto">
            <a:xfrm>
              <a:off x="3513" y="1140"/>
              <a:ext cx="1683" cy="51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Lorentz transformations</a:t>
              </a:r>
            </a:p>
          </p:txBody>
        </p:sp>
        <p:sp>
          <p:nvSpPr>
            <p:cNvPr id="67591" name="Rectangle 31"/>
            <p:cNvSpPr>
              <a:spLocks noChangeArrowheads="1"/>
            </p:cNvSpPr>
            <p:nvPr/>
          </p:nvSpPr>
          <p:spPr bwMode="auto">
            <a:xfrm>
              <a:off x="556" y="1142"/>
              <a:ext cx="4643" cy="517"/>
            </a:xfrm>
            <a:prstGeom prst="rect">
              <a:avLst/>
            </a:prstGeom>
            <a:noFill/>
            <a:ln w="12700">
              <a:solidFill>
                <a:schemeClr val="tx1"/>
              </a:solidFill>
              <a:miter lim="800000"/>
              <a:headEnd/>
              <a:tailEnd/>
            </a:ln>
          </p:spPr>
          <p:txBody>
            <a:bodyPr wrap="none" anchor="ctr"/>
            <a:lstStyle/>
            <a:p>
              <a:endParaRPr lang="en-US" altLang="en-US"/>
            </a:p>
          </p:txBody>
        </p:sp>
        <p:sp>
          <p:nvSpPr>
            <p:cNvPr id="67592" name="Rectangle 32"/>
            <p:cNvSpPr>
              <a:spLocks noChangeArrowheads="1"/>
            </p:cNvSpPr>
            <p:nvPr/>
          </p:nvSpPr>
          <p:spPr bwMode="auto">
            <a:xfrm>
              <a:off x="658" y="1109"/>
              <a:ext cx="2926" cy="528"/>
            </a:xfrm>
            <a:prstGeom prst="rect">
              <a:avLst/>
            </a:prstGeom>
            <a:noFill/>
            <a:ln w="9525">
              <a:noFill/>
              <a:miter lim="800000"/>
              <a:headEnd/>
              <a:tailEnd/>
            </a:ln>
          </p:spPr>
          <p:txBody>
            <a:bodyPr/>
            <a:lstStyle/>
            <a:p>
              <a:pPr eaLnBrk="0" hangingPunct="0">
                <a:spcBef>
                  <a:spcPct val="5000"/>
                </a:spcBef>
              </a:pPr>
              <a:r>
                <a:rPr lang="en-US" altLang="en-US" i="1"/>
                <a:t>x’</a:t>
              </a:r>
              <a:r>
                <a:rPr lang="en-US" altLang="en-US"/>
                <a:t> = </a:t>
              </a:r>
              <a:r>
                <a:rPr lang="en-US" altLang="en-US">
                  <a:sym typeface="Symbol" pitchFamily="18" charset="2"/>
                </a:rPr>
                <a:t></a:t>
              </a:r>
              <a:r>
                <a:rPr lang="en-US" altLang="en-US"/>
                <a:t>(</a:t>
              </a:r>
              <a:r>
                <a:rPr lang="en-US" altLang="en-US" i="1"/>
                <a:t>x</a:t>
              </a:r>
              <a:r>
                <a:rPr lang="en-US" altLang="en-US"/>
                <a:t> – </a:t>
              </a:r>
              <a:r>
                <a:rPr lang="en-US" altLang="en-US" i="1"/>
                <a:t>vt</a:t>
              </a:r>
              <a:r>
                <a:rPr lang="en-US" altLang="en-US"/>
                <a:t>) </a:t>
              </a:r>
            </a:p>
            <a:p>
              <a:pPr eaLnBrk="0" hangingPunct="0">
                <a:spcBef>
                  <a:spcPct val="5000"/>
                </a:spcBef>
              </a:pPr>
              <a:r>
                <a:rPr lang="en-US" altLang="en-US" i="1" baseline="-25000"/>
                <a:t> </a:t>
              </a:r>
              <a:r>
                <a:rPr lang="en-US" altLang="en-US" i="1"/>
                <a:t>t’</a:t>
              </a:r>
              <a:r>
                <a:rPr lang="en-US" altLang="en-US"/>
                <a:t> = </a:t>
              </a:r>
              <a:r>
                <a:rPr lang="en-US" altLang="en-US">
                  <a:sym typeface="Symbol" pitchFamily="18" charset="2"/>
                </a:rPr>
                <a:t></a:t>
              </a:r>
              <a:r>
                <a:rPr lang="en-US" altLang="en-US"/>
                <a:t>(</a:t>
              </a:r>
              <a:r>
                <a:rPr lang="en-US" altLang="en-US" i="1"/>
                <a:t>t</a:t>
              </a:r>
              <a:r>
                <a:rPr lang="en-US" altLang="en-US"/>
                <a:t> – </a:t>
              </a:r>
              <a:r>
                <a:rPr lang="en-US" altLang="en-US" i="1"/>
                <a:t>vx / c</a:t>
              </a:r>
              <a:r>
                <a:rPr lang="en-US" altLang="en-US" baseline="30000"/>
                <a:t>2</a:t>
              </a:r>
              <a:r>
                <a:rPr lang="en-US" altLang="en-US"/>
                <a:t>)</a:t>
              </a:r>
            </a:p>
          </p:txBody>
        </p:sp>
      </p:grpSp>
      <p:sp>
        <p:nvSpPr>
          <p:cNvPr id="67589" name="Rectangle 14"/>
          <p:cNvSpPr>
            <a:spLocks noChangeArrowheads="1"/>
          </p:cNvSpPr>
          <p:nvPr/>
        </p:nvSpPr>
        <p:spPr bwMode="auto">
          <a:xfrm>
            <a:off x="674688" y="2668588"/>
            <a:ext cx="7772400" cy="4189412"/>
          </a:xfrm>
          <a:prstGeom prst="rect">
            <a:avLst/>
          </a:prstGeom>
          <a:solidFill>
            <a:srgbClr val="FFFFCC"/>
          </a:solidFill>
          <a:ln w="9525">
            <a:noFill/>
            <a:miter lim="800000"/>
            <a:headEnd/>
            <a:tailEnd/>
          </a:ln>
        </p:spPr>
        <p:txBody>
          <a:bodyPr/>
          <a:lstStyle/>
          <a:p>
            <a:pPr eaLnBrk="0" hangingPunct="0">
              <a:spcBef>
                <a:spcPct val="20000"/>
              </a:spcBef>
            </a:pPr>
            <a:r>
              <a:rPr lang="en-US" altLang="en-US" dirty="0">
                <a:sym typeface="Symbol" pitchFamily="18" charset="2"/>
              </a:rPr>
              <a:t>EXAMPLE: IRF </a:t>
            </a:r>
            <a:r>
              <a:rPr lang="en-US" altLang="en-US" dirty="0">
                <a:solidFill>
                  <a:srgbClr val="000000"/>
                </a:solidFill>
              </a:rPr>
              <a:t>S’ has a speed of </a:t>
            </a:r>
            <a:r>
              <a:rPr lang="en-US" altLang="en-US" i="1" dirty="0">
                <a:solidFill>
                  <a:srgbClr val="000000"/>
                </a:solidFill>
              </a:rPr>
              <a:t>v</a:t>
            </a:r>
            <a:r>
              <a:rPr lang="en-US" altLang="en-US" dirty="0">
                <a:solidFill>
                  <a:srgbClr val="000000"/>
                </a:solidFill>
              </a:rPr>
              <a:t> = 0.500</a:t>
            </a:r>
            <a:r>
              <a:rPr lang="en-US" altLang="en-US" i="1" dirty="0">
                <a:solidFill>
                  <a:srgbClr val="000000"/>
                </a:solidFill>
              </a:rPr>
              <a:t>c</a:t>
            </a:r>
            <a:r>
              <a:rPr lang="en-US" altLang="en-US" dirty="0">
                <a:solidFill>
                  <a:srgbClr val="000000"/>
                </a:solidFill>
              </a:rPr>
              <a:t> relative to IRF S. </a:t>
            </a:r>
            <a:r>
              <a:rPr lang="en-US" altLang="en-US" dirty="0">
                <a:solidFill>
                  <a:srgbClr val="000000"/>
                </a:solidFill>
                <a:cs typeface="Times New Roman" pitchFamily="18" charset="0"/>
              </a:rPr>
              <a:t>An event occurs in frame S having </a:t>
            </a:r>
            <a:r>
              <a:rPr lang="en-US" altLang="en-US" dirty="0" err="1">
                <a:solidFill>
                  <a:srgbClr val="000000"/>
                </a:solidFill>
                <a:cs typeface="Times New Roman" pitchFamily="18" charset="0"/>
              </a:rPr>
              <a:t>spacetime</a:t>
            </a:r>
            <a:r>
              <a:rPr lang="en-US" altLang="en-US" dirty="0">
                <a:solidFill>
                  <a:srgbClr val="000000"/>
                </a:solidFill>
                <a:cs typeface="Times New Roman" pitchFamily="18" charset="0"/>
              </a:rPr>
              <a:t> coordinates </a:t>
            </a:r>
            <a:r>
              <a:rPr lang="en-US" altLang="en-US" i="1" dirty="0">
                <a:solidFill>
                  <a:srgbClr val="000000"/>
                </a:solidFill>
                <a:cs typeface="Times New Roman" pitchFamily="18" charset="0"/>
              </a:rPr>
              <a:t>x</a:t>
            </a:r>
            <a:r>
              <a:rPr lang="en-US" altLang="en-US" dirty="0">
                <a:solidFill>
                  <a:srgbClr val="000000"/>
                </a:solidFill>
                <a:cs typeface="Times New Roman" pitchFamily="18" charset="0"/>
              </a:rPr>
              <a:t> = 10.0 m, </a:t>
            </a:r>
            <a:r>
              <a:rPr lang="en-US" altLang="en-US" i="1" dirty="0">
                <a:solidFill>
                  <a:srgbClr val="000000"/>
                </a:solidFill>
                <a:cs typeface="Times New Roman" pitchFamily="18" charset="0"/>
              </a:rPr>
              <a:t>t</a:t>
            </a:r>
            <a:r>
              <a:rPr lang="en-US" altLang="en-US" dirty="0">
                <a:solidFill>
                  <a:srgbClr val="000000"/>
                </a:solidFill>
                <a:cs typeface="Times New Roman" pitchFamily="18" charset="0"/>
              </a:rPr>
              <a:t> = 0.350 </a:t>
            </a:r>
            <a:r>
              <a:rPr lang="en-US" altLang="en-US" dirty="0">
                <a:solidFill>
                  <a:srgbClr val="000000"/>
                </a:solidFill>
                <a:sym typeface="Symbol" pitchFamily="18" charset="2"/>
              </a:rPr>
              <a:t></a:t>
            </a:r>
            <a:r>
              <a:rPr lang="en-US" altLang="en-US" dirty="0">
                <a:solidFill>
                  <a:srgbClr val="000000"/>
                </a:solidFill>
                <a:cs typeface="Times New Roman" pitchFamily="18" charset="0"/>
              </a:rPr>
              <a:t>s. Show that the </a:t>
            </a:r>
            <a:r>
              <a:rPr lang="en-US" altLang="en-US" dirty="0" err="1">
                <a:solidFill>
                  <a:srgbClr val="000000"/>
                </a:solidFill>
                <a:cs typeface="Times New Roman" pitchFamily="18" charset="0"/>
              </a:rPr>
              <a:t>spacetime</a:t>
            </a:r>
            <a:r>
              <a:rPr lang="en-US" altLang="en-US" dirty="0">
                <a:solidFill>
                  <a:srgbClr val="000000"/>
                </a:solidFill>
                <a:cs typeface="Times New Roman" pitchFamily="18" charset="0"/>
              </a:rPr>
              <a:t> interval in invariant. </a:t>
            </a:r>
          </a:p>
          <a:p>
            <a:pPr eaLnBrk="0" hangingPunct="0">
              <a:spcBef>
                <a:spcPct val="15000"/>
              </a:spcBef>
            </a:pPr>
            <a:r>
              <a:rPr lang="en-US" altLang="en-US" dirty="0">
                <a:solidFill>
                  <a:srgbClr val="000000"/>
                </a:solidFill>
                <a:cs typeface="Times New Roman" pitchFamily="18" charset="0"/>
              </a:rPr>
              <a:t>SOLUTION: Show that </a:t>
            </a:r>
            <a:r>
              <a:rPr lang="en-US" altLang="en-US" dirty="0">
                <a:solidFill>
                  <a:srgbClr val="000000"/>
                </a:solidFill>
                <a:cs typeface="Times New Roman" pitchFamily="18" charset="0"/>
                <a:sym typeface="Symbol" pitchFamily="18" charset="2"/>
              </a:rPr>
              <a:t>(</a:t>
            </a:r>
            <a:r>
              <a:rPr lang="en-US" altLang="en-US" i="1" dirty="0">
                <a:solidFill>
                  <a:srgbClr val="000000"/>
                </a:solidFill>
                <a:cs typeface="Times New Roman" pitchFamily="18" charset="0"/>
                <a:sym typeface="Symbol" pitchFamily="18" charset="2"/>
              </a:rPr>
              <a:t>x</a:t>
            </a:r>
            <a:r>
              <a:rPr lang="en-US" altLang="en-US" dirty="0">
                <a:solidFill>
                  <a:srgbClr val="000000"/>
                </a:solidFill>
                <a:cs typeface="Times New Roman" pitchFamily="18" charset="0"/>
                <a:sym typeface="Symbol" pitchFamily="18" charset="2"/>
              </a:rPr>
              <a:t>)</a:t>
            </a:r>
            <a:r>
              <a:rPr lang="en-US" altLang="en-US" baseline="30000" dirty="0">
                <a:solidFill>
                  <a:srgbClr val="000000"/>
                </a:solidFill>
                <a:cs typeface="Times New Roman" pitchFamily="18" charset="0"/>
                <a:sym typeface="Symbol" pitchFamily="18" charset="2"/>
              </a:rPr>
              <a:t>2  </a:t>
            </a:r>
            <a:r>
              <a:rPr lang="en-US" altLang="en-US" i="1" dirty="0">
                <a:solidFill>
                  <a:srgbClr val="000000"/>
                </a:solidFill>
                <a:cs typeface="Times New Roman" pitchFamily="18" charset="0"/>
                <a:sym typeface="Symbol" pitchFamily="18" charset="2"/>
              </a:rPr>
              <a:t>– </a:t>
            </a:r>
            <a:r>
              <a:rPr lang="en-US" altLang="en-US" dirty="0">
                <a:solidFill>
                  <a:srgbClr val="000000"/>
                </a:solidFill>
                <a:cs typeface="Times New Roman" pitchFamily="18" charset="0"/>
                <a:sym typeface="Symbol" pitchFamily="18" charset="2"/>
              </a:rPr>
              <a:t>(</a:t>
            </a:r>
            <a:r>
              <a:rPr lang="en-US" altLang="en-US" i="1" dirty="0">
                <a:solidFill>
                  <a:srgbClr val="000000"/>
                </a:solidFill>
                <a:cs typeface="Times New Roman" pitchFamily="18" charset="0"/>
                <a:sym typeface="Symbol" pitchFamily="18" charset="2"/>
              </a:rPr>
              <a:t>ct</a:t>
            </a:r>
            <a:r>
              <a:rPr lang="en-US" altLang="en-US" dirty="0">
                <a:solidFill>
                  <a:srgbClr val="000000"/>
                </a:solidFill>
                <a:cs typeface="Times New Roman" pitchFamily="18" charset="0"/>
                <a:sym typeface="Symbol" pitchFamily="18" charset="2"/>
              </a:rPr>
              <a:t>)</a:t>
            </a:r>
            <a:r>
              <a:rPr lang="en-US" altLang="en-US" baseline="30000" dirty="0">
                <a:solidFill>
                  <a:srgbClr val="000000"/>
                </a:solidFill>
                <a:cs typeface="Times New Roman" pitchFamily="18" charset="0"/>
                <a:sym typeface="Symbol" pitchFamily="18" charset="2"/>
              </a:rPr>
              <a:t>2  </a:t>
            </a:r>
            <a:r>
              <a:rPr lang="en-US" altLang="en-US" i="1" dirty="0">
                <a:solidFill>
                  <a:srgbClr val="000000"/>
                </a:solidFill>
                <a:cs typeface="Times New Roman" pitchFamily="18" charset="0"/>
                <a:sym typeface="Symbol" pitchFamily="18" charset="2"/>
              </a:rPr>
              <a:t>=  </a:t>
            </a:r>
            <a:r>
              <a:rPr lang="en-US" altLang="en-US" dirty="0">
                <a:solidFill>
                  <a:srgbClr val="000000"/>
                </a:solidFill>
                <a:cs typeface="Times New Roman" pitchFamily="18" charset="0"/>
                <a:sym typeface="Symbol" pitchFamily="18" charset="2"/>
              </a:rPr>
              <a:t>(</a:t>
            </a:r>
            <a:r>
              <a:rPr lang="en-US" altLang="en-US" i="1" dirty="0">
                <a:solidFill>
                  <a:srgbClr val="000000"/>
                </a:solidFill>
                <a:cs typeface="Times New Roman" pitchFamily="18" charset="0"/>
                <a:sym typeface="Symbol" pitchFamily="18" charset="2"/>
              </a:rPr>
              <a:t>x’</a:t>
            </a:r>
            <a:r>
              <a:rPr lang="en-US" altLang="en-US" dirty="0">
                <a:solidFill>
                  <a:srgbClr val="000000"/>
                </a:solidFill>
                <a:cs typeface="Times New Roman" pitchFamily="18" charset="0"/>
                <a:sym typeface="Symbol" pitchFamily="18" charset="2"/>
              </a:rPr>
              <a:t>)</a:t>
            </a:r>
            <a:r>
              <a:rPr lang="en-US" altLang="en-US" baseline="30000" dirty="0">
                <a:solidFill>
                  <a:srgbClr val="000000"/>
                </a:solidFill>
                <a:cs typeface="Times New Roman" pitchFamily="18" charset="0"/>
                <a:sym typeface="Symbol" pitchFamily="18" charset="2"/>
              </a:rPr>
              <a:t>2 </a:t>
            </a:r>
            <a:r>
              <a:rPr lang="en-US" altLang="en-US" dirty="0">
                <a:solidFill>
                  <a:srgbClr val="000000"/>
                </a:solidFill>
                <a:cs typeface="Times New Roman" pitchFamily="18" charset="0"/>
                <a:sym typeface="Symbol" pitchFamily="18" charset="2"/>
              </a:rPr>
              <a:t> </a:t>
            </a:r>
            <a:r>
              <a:rPr lang="en-US" altLang="en-US" i="1" dirty="0">
                <a:solidFill>
                  <a:srgbClr val="000000"/>
                </a:solidFill>
                <a:cs typeface="Times New Roman" pitchFamily="18" charset="0"/>
                <a:sym typeface="Symbol" pitchFamily="18" charset="2"/>
              </a:rPr>
              <a:t>– </a:t>
            </a:r>
            <a:r>
              <a:rPr lang="en-US" altLang="en-US" dirty="0">
                <a:solidFill>
                  <a:srgbClr val="000000"/>
                </a:solidFill>
                <a:cs typeface="Times New Roman" pitchFamily="18" charset="0"/>
                <a:sym typeface="Symbol" pitchFamily="18" charset="2"/>
              </a:rPr>
              <a:t>(</a:t>
            </a:r>
            <a:r>
              <a:rPr lang="en-US" altLang="en-US" i="1" dirty="0">
                <a:solidFill>
                  <a:srgbClr val="000000"/>
                </a:solidFill>
                <a:cs typeface="Times New Roman" pitchFamily="18" charset="0"/>
                <a:sym typeface="Symbol" pitchFamily="18" charset="2"/>
              </a:rPr>
              <a:t>ct’</a:t>
            </a:r>
            <a:r>
              <a:rPr lang="en-US" altLang="en-US" dirty="0">
                <a:solidFill>
                  <a:srgbClr val="000000"/>
                </a:solidFill>
                <a:cs typeface="Times New Roman" pitchFamily="18" charset="0"/>
                <a:sym typeface="Symbol" pitchFamily="18" charset="2"/>
              </a:rPr>
              <a:t>)</a:t>
            </a:r>
            <a:r>
              <a:rPr lang="en-US" altLang="en-US" baseline="30000" dirty="0">
                <a:solidFill>
                  <a:srgbClr val="000000"/>
                </a:solidFill>
                <a:cs typeface="Times New Roman" pitchFamily="18" charset="0"/>
                <a:sym typeface="Symbol" pitchFamily="18" charset="2"/>
              </a:rPr>
              <a:t>2</a:t>
            </a:r>
            <a:r>
              <a:rPr lang="en-US" altLang="en-US" dirty="0">
                <a:solidFill>
                  <a:srgbClr val="000000"/>
                </a:solidFill>
                <a:cs typeface="Times New Roman" pitchFamily="18" charset="0"/>
              </a:rPr>
              <a:t>.</a:t>
            </a:r>
          </a:p>
          <a:p>
            <a:pPr eaLnBrk="0" hangingPunct="0">
              <a:spcBef>
                <a:spcPct val="15000"/>
              </a:spcBef>
            </a:pPr>
            <a:r>
              <a:rPr lang="en-US" altLang="en-US" dirty="0">
                <a:solidFill>
                  <a:srgbClr val="000000"/>
                </a:solidFill>
                <a:cs typeface="Times New Roman" pitchFamily="18" charset="0"/>
                <a:sym typeface="Symbol" pitchFamily="18" charset="2"/>
              </a:rPr>
              <a:t>   (</a:t>
            </a:r>
            <a:r>
              <a:rPr lang="en-US" altLang="en-US" i="1" dirty="0">
                <a:solidFill>
                  <a:srgbClr val="000000"/>
                </a:solidFill>
                <a:cs typeface="Times New Roman" pitchFamily="18" charset="0"/>
                <a:sym typeface="Symbol" pitchFamily="18" charset="2"/>
              </a:rPr>
              <a:t>x</a:t>
            </a:r>
            <a:r>
              <a:rPr lang="en-US" altLang="en-US" dirty="0">
                <a:solidFill>
                  <a:srgbClr val="000000"/>
                </a:solidFill>
                <a:cs typeface="Times New Roman" pitchFamily="18" charset="0"/>
                <a:sym typeface="Symbol" pitchFamily="18" charset="2"/>
              </a:rPr>
              <a:t>)</a:t>
            </a:r>
            <a:r>
              <a:rPr lang="en-US" altLang="en-US" baseline="30000" dirty="0">
                <a:solidFill>
                  <a:srgbClr val="000000"/>
                </a:solidFill>
                <a:cs typeface="Times New Roman" pitchFamily="18" charset="0"/>
                <a:sym typeface="Symbol" pitchFamily="18" charset="2"/>
              </a:rPr>
              <a:t>2  </a:t>
            </a:r>
            <a:r>
              <a:rPr lang="en-US" altLang="en-US" i="1" dirty="0">
                <a:solidFill>
                  <a:srgbClr val="000000"/>
                </a:solidFill>
                <a:cs typeface="Times New Roman" pitchFamily="18" charset="0"/>
                <a:sym typeface="Symbol" pitchFamily="18" charset="2"/>
              </a:rPr>
              <a:t>– </a:t>
            </a:r>
            <a:r>
              <a:rPr lang="en-US" altLang="en-US" dirty="0">
                <a:solidFill>
                  <a:srgbClr val="000000"/>
                </a:solidFill>
                <a:cs typeface="Times New Roman" pitchFamily="18" charset="0"/>
                <a:sym typeface="Symbol" pitchFamily="18" charset="2"/>
              </a:rPr>
              <a:t>(</a:t>
            </a:r>
            <a:r>
              <a:rPr lang="en-US" altLang="en-US" i="1" dirty="0">
                <a:solidFill>
                  <a:srgbClr val="000000"/>
                </a:solidFill>
                <a:cs typeface="Times New Roman" pitchFamily="18" charset="0"/>
                <a:sym typeface="Symbol" pitchFamily="18" charset="2"/>
              </a:rPr>
              <a:t>ct</a:t>
            </a:r>
            <a:r>
              <a:rPr lang="en-US" altLang="en-US" dirty="0">
                <a:solidFill>
                  <a:srgbClr val="000000"/>
                </a:solidFill>
                <a:cs typeface="Times New Roman" pitchFamily="18" charset="0"/>
                <a:sym typeface="Symbol" pitchFamily="18" charset="2"/>
              </a:rPr>
              <a:t>)</a:t>
            </a:r>
            <a:r>
              <a:rPr lang="en-US" altLang="en-US" baseline="30000" dirty="0">
                <a:solidFill>
                  <a:srgbClr val="000000"/>
                </a:solidFill>
                <a:cs typeface="Times New Roman" pitchFamily="18" charset="0"/>
                <a:sym typeface="Symbol" pitchFamily="18" charset="2"/>
              </a:rPr>
              <a:t>2</a:t>
            </a:r>
            <a:r>
              <a:rPr lang="en-US" altLang="en-US" i="1" dirty="0">
                <a:solidFill>
                  <a:srgbClr val="000000"/>
                </a:solidFill>
                <a:cs typeface="Times New Roman" pitchFamily="18" charset="0"/>
                <a:sym typeface="Symbol" pitchFamily="18" charset="2"/>
              </a:rPr>
              <a:t> 	=  </a:t>
            </a:r>
            <a:r>
              <a:rPr lang="en-US" altLang="en-US" dirty="0">
                <a:solidFill>
                  <a:srgbClr val="000000"/>
                </a:solidFill>
                <a:cs typeface="Times New Roman" pitchFamily="18" charset="0"/>
                <a:sym typeface="Symbol" pitchFamily="18" charset="2"/>
              </a:rPr>
              <a:t>(10.0)</a:t>
            </a:r>
            <a:r>
              <a:rPr lang="en-US" altLang="en-US" baseline="30000" dirty="0">
                <a:solidFill>
                  <a:srgbClr val="000000"/>
                </a:solidFill>
                <a:cs typeface="Times New Roman" pitchFamily="18" charset="0"/>
                <a:sym typeface="Symbol" pitchFamily="18" charset="2"/>
              </a:rPr>
              <a:t>2</a:t>
            </a:r>
            <a:r>
              <a:rPr lang="en-US" altLang="en-US" dirty="0">
                <a:solidFill>
                  <a:srgbClr val="000000"/>
                </a:solidFill>
                <a:cs typeface="Times New Roman" pitchFamily="18" charset="0"/>
                <a:sym typeface="Symbol" pitchFamily="18" charset="2"/>
              </a:rPr>
              <a:t> – (3.0010</a:t>
            </a:r>
            <a:r>
              <a:rPr lang="en-US" altLang="en-US" baseline="30000" dirty="0">
                <a:solidFill>
                  <a:srgbClr val="000000"/>
                </a:solidFill>
                <a:cs typeface="Times New Roman" pitchFamily="18" charset="0"/>
                <a:sym typeface="Symbol" pitchFamily="18" charset="2"/>
              </a:rPr>
              <a:t>8</a:t>
            </a:r>
            <a:r>
              <a:rPr lang="en-US" altLang="en-US" dirty="0">
                <a:solidFill>
                  <a:srgbClr val="000000"/>
                </a:solidFill>
                <a:cs typeface="Times New Roman" pitchFamily="18" charset="0"/>
                <a:sym typeface="Symbol" pitchFamily="18" charset="2"/>
              </a:rPr>
              <a:t>0.35010</a:t>
            </a:r>
            <a:r>
              <a:rPr lang="en-US" altLang="en-US" baseline="30000" dirty="0">
                <a:solidFill>
                  <a:srgbClr val="000000"/>
                </a:solidFill>
                <a:cs typeface="Times New Roman" pitchFamily="18" charset="0"/>
                <a:sym typeface="Symbol" pitchFamily="18" charset="2"/>
              </a:rPr>
              <a:t>-6</a:t>
            </a:r>
            <a:r>
              <a:rPr lang="en-US" altLang="en-US" dirty="0">
                <a:solidFill>
                  <a:srgbClr val="000000"/>
                </a:solidFill>
                <a:cs typeface="Times New Roman" pitchFamily="18" charset="0"/>
                <a:sym typeface="Symbol" pitchFamily="18" charset="2"/>
              </a:rPr>
              <a:t>)</a:t>
            </a:r>
            <a:r>
              <a:rPr lang="en-US" altLang="en-US" baseline="30000" dirty="0">
                <a:solidFill>
                  <a:srgbClr val="000000"/>
                </a:solidFill>
                <a:cs typeface="Times New Roman" pitchFamily="18" charset="0"/>
                <a:sym typeface="Symbol" pitchFamily="18" charset="2"/>
              </a:rPr>
              <a:t>2</a:t>
            </a:r>
          </a:p>
          <a:p>
            <a:pPr eaLnBrk="0" hangingPunct="0">
              <a:spcBef>
                <a:spcPct val="15000"/>
              </a:spcBef>
            </a:pPr>
            <a:r>
              <a:rPr lang="en-US" altLang="en-US" i="1" dirty="0">
                <a:solidFill>
                  <a:srgbClr val="000000"/>
                </a:solidFill>
                <a:cs typeface="Times New Roman" pitchFamily="18" charset="0"/>
                <a:sym typeface="Symbol" pitchFamily="18" charset="2"/>
              </a:rPr>
              <a:t>		= </a:t>
            </a:r>
            <a:r>
              <a:rPr lang="en-US" altLang="en-US" dirty="0">
                <a:solidFill>
                  <a:srgbClr val="000000"/>
                </a:solidFill>
                <a:cs typeface="Times New Roman" pitchFamily="18" charset="0"/>
                <a:sym typeface="Symbol" pitchFamily="18" charset="2"/>
              </a:rPr>
              <a:t>-10925 m</a:t>
            </a:r>
            <a:r>
              <a:rPr lang="en-US" altLang="en-US" baseline="30000" dirty="0">
                <a:solidFill>
                  <a:srgbClr val="000000"/>
                </a:solidFill>
                <a:cs typeface="Times New Roman" pitchFamily="18" charset="0"/>
                <a:sym typeface="Symbol" pitchFamily="18" charset="2"/>
              </a:rPr>
              <a:t>2</a:t>
            </a:r>
            <a:r>
              <a:rPr lang="en-US" altLang="en-US" dirty="0">
                <a:solidFill>
                  <a:srgbClr val="000000"/>
                </a:solidFill>
                <a:cs typeface="Times New Roman" pitchFamily="18" charset="0"/>
                <a:sym typeface="Symbol" pitchFamily="18" charset="2"/>
              </a:rPr>
              <a:t>.</a:t>
            </a:r>
          </a:p>
          <a:p>
            <a:pPr eaLnBrk="0" hangingPunct="0">
              <a:spcBef>
                <a:spcPct val="15000"/>
              </a:spcBef>
            </a:pPr>
            <a:r>
              <a:rPr lang="en-US" altLang="en-US" dirty="0">
                <a:solidFill>
                  <a:srgbClr val="000000"/>
                </a:solidFill>
                <a:cs typeface="Times New Roman" pitchFamily="18" charset="0"/>
                <a:sym typeface="Symbol" pitchFamily="18" charset="2"/>
              </a:rPr>
              <a:t>  (</a:t>
            </a:r>
            <a:r>
              <a:rPr lang="en-US" altLang="en-US" i="1" dirty="0">
                <a:solidFill>
                  <a:srgbClr val="000000"/>
                </a:solidFill>
                <a:cs typeface="Times New Roman" pitchFamily="18" charset="0"/>
                <a:sym typeface="Symbol" pitchFamily="18" charset="2"/>
              </a:rPr>
              <a:t>x’</a:t>
            </a:r>
            <a:r>
              <a:rPr lang="en-US" altLang="en-US" dirty="0">
                <a:solidFill>
                  <a:srgbClr val="000000"/>
                </a:solidFill>
                <a:cs typeface="Times New Roman" pitchFamily="18" charset="0"/>
                <a:sym typeface="Symbol" pitchFamily="18" charset="2"/>
              </a:rPr>
              <a:t>)</a:t>
            </a:r>
            <a:r>
              <a:rPr lang="en-US" altLang="en-US" baseline="30000" dirty="0">
                <a:solidFill>
                  <a:srgbClr val="000000"/>
                </a:solidFill>
                <a:cs typeface="Times New Roman" pitchFamily="18" charset="0"/>
                <a:sym typeface="Symbol" pitchFamily="18" charset="2"/>
              </a:rPr>
              <a:t>2  </a:t>
            </a:r>
            <a:r>
              <a:rPr lang="en-US" altLang="en-US" i="1" dirty="0">
                <a:solidFill>
                  <a:srgbClr val="000000"/>
                </a:solidFill>
                <a:cs typeface="Times New Roman" pitchFamily="18" charset="0"/>
                <a:sym typeface="Symbol" pitchFamily="18" charset="2"/>
              </a:rPr>
              <a:t>– </a:t>
            </a:r>
            <a:r>
              <a:rPr lang="en-US" altLang="en-US" dirty="0">
                <a:solidFill>
                  <a:srgbClr val="000000"/>
                </a:solidFill>
                <a:cs typeface="Times New Roman" pitchFamily="18" charset="0"/>
                <a:sym typeface="Symbol" pitchFamily="18" charset="2"/>
              </a:rPr>
              <a:t>(</a:t>
            </a:r>
            <a:r>
              <a:rPr lang="en-US" altLang="en-US" i="1" dirty="0">
                <a:solidFill>
                  <a:srgbClr val="000000"/>
                </a:solidFill>
                <a:cs typeface="Times New Roman" pitchFamily="18" charset="0"/>
                <a:sym typeface="Symbol" pitchFamily="18" charset="2"/>
              </a:rPr>
              <a:t>ct’</a:t>
            </a:r>
            <a:r>
              <a:rPr lang="en-US" altLang="en-US" dirty="0">
                <a:solidFill>
                  <a:srgbClr val="000000"/>
                </a:solidFill>
                <a:cs typeface="Times New Roman" pitchFamily="18" charset="0"/>
                <a:sym typeface="Symbol" pitchFamily="18" charset="2"/>
              </a:rPr>
              <a:t>)</a:t>
            </a:r>
            <a:r>
              <a:rPr lang="en-US" altLang="en-US" baseline="30000" dirty="0">
                <a:solidFill>
                  <a:srgbClr val="000000"/>
                </a:solidFill>
                <a:cs typeface="Times New Roman" pitchFamily="18" charset="0"/>
                <a:sym typeface="Symbol" pitchFamily="18" charset="2"/>
              </a:rPr>
              <a:t>2</a:t>
            </a:r>
            <a:r>
              <a:rPr lang="en-US" altLang="en-US" i="1" dirty="0">
                <a:solidFill>
                  <a:srgbClr val="000000"/>
                </a:solidFill>
                <a:cs typeface="Times New Roman" pitchFamily="18" charset="0"/>
                <a:sym typeface="Symbol" pitchFamily="18" charset="2"/>
              </a:rPr>
              <a:t> 	=  </a:t>
            </a:r>
            <a:r>
              <a:rPr lang="en-US" altLang="en-US" dirty="0">
                <a:solidFill>
                  <a:srgbClr val="000000"/>
                </a:solidFill>
                <a:cs typeface="Times New Roman" pitchFamily="18" charset="0"/>
                <a:sym typeface="Symbol" pitchFamily="18" charset="2"/>
              </a:rPr>
              <a:t>(-49.07)</a:t>
            </a:r>
            <a:r>
              <a:rPr lang="en-US" altLang="en-US" baseline="30000" dirty="0">
                <a:solidFill>
                  <a:srgbClr val="000000"/>
                </a:solidFill>
                <a:cs typeface="Times New Roman" pitchFamily="18" charset="0"/>
                <a:sym typeface="Symbol" pitchFamily="18" charset="2"/>
              </a:rPr>
              <a:t>2</a:t>
            </a:r>
            <a:r>
              <a:rPr lang="en-US" altLang="en-US" dirty="0">
                <a:solidFill>
                  <a:srgbClr val="000000"/>
                </a:solidFill>
                <a:cs typeface="Times New Roman" pitchFamily="18" charset="0"/>
                <a:sym typeface="Symbol" pitchFamily="18" charset="2"/>
              </a:rPr>
              <a:t> – (3.0010</a:t>
            </a:r>
            <a:r>
              <a:rPr lang="en-US" altLang="en-US" baseline="30000" dirty="0">
                <a:solidFill>
                  <a:srgbClr val="000000"/>
                </a:solidFill>
                <a:cs typeface="Times New Roman" pitchFamily="18" charset="0"/>
                <a:sym typeface="Symbol" pitchFamily="18" charset="2"/>
              </a:rPr>
              <a:t>8</a:t>
            </a:r>
            <a:r>
              <a:rPr lang="en-US" altLang="en-US" dirty="0">
                <a:solidFill>
                  <a:srgbClr val="000000"/>
                </a:solidFill>
                <a:cs typeface="Times New Roman" pitchFamily="18" charset="0"/>
                <a:sym typeface="Symbol" pitchFamily="18" charset="2"/>
              </a:rPr>
              <a:t> 3.849</a:t>
            </a:r>
            <a:r>
              <a:rPr lang="en-US" altLang="en-US" dirty="0">
                <a:sym typeface="Symbol" pitchFamily="18" charset="2"/>
              </a:rPr>
              <a:t>10</a:t>
            </a:r>
            <a:r>
              <a:rPr lang="en-US" altLang="en-US" baseline="30000" dirty="0">
                <a:sym typeface="Symbol" pitchFamily="18" charset="2"/>
              </a:rPr>
              <a:t>-7</a:t>
            </a:r>
            <a:r>
              <a:rPr lang="en-US" altLang="en-US" dirty="0">
                <a:solidFill>
                  <a:srgbClr val="000000"/>
                </a:solidFill>
                <a:cs typeface="Times New Roman" pitchFamily="18" charset="0"/>
                <a:sym typeface="Symbol" pitchFamily="18" charset="2"/>
              </a:rPr>
              <a:t>)</a:t>
            </a:r>
            <a:r>
              <a:rPr lang="en-US" altLang="en-US" baseline="30000" dirty="0">
                <a:solidFill>
                  <a:srgbClr val="000000"/>
                </a:solidFill>
                <a:cs typeface="Times New Roman" pitchFamily="18" charset="0"/>
                <a:sym typeface="Symbol" pitchFamily="18" charset="2"/>
              </a:rPr>
              <a:t>2</a:t>
            </a:r>
          </a:p>
          <a:p>
            <a:pPr eaLnBrk="0" hangingPunct="0">
              <a:spcBef>
                <a:spcPct val="15000"/>
              </a:spcBef>
            </a:pPr>
            <a:r>
              <a:rPr lang="en-US" altLang="en-US" i="1" dirty="0">
                <a:solidFill>
                  <a:srgbClr val="000000"/>
                </a:solidFill>
                <a:cs typeface="Times New Roman" pitchFamily="18" charset="0"/>
                <a:sym typeface="Symbol" pitchFamily="18" charset="2"/>
              </a:rPr>
              <a:t>		= </a:t>
            </a:r>
            <a:r>
              <a:rPr lang="en-US" altLang="en-US" dirty="0">
                <a:solidFill>
                  <a:srgbClr val="000000"/>
                </a:solidFill>
                <a:cs typeface="Times New Roman" pitchFamily="18" charset="0"/>
                <a:sym typeface="Symbol" pitchFamily="18" charset="2"/>
              </a:rPr>
              <a:t>-10925 m</a:t>
            </a:r>
            <a:r>
              <a:rPr lang="en-US" altLang="en-US" baseline="30000" dirty="0">
                <a:solidFill>
                  <a:srgbClr val="000000"/>
                </a:solidFill>
                <a:cs typeface="Times New Roman" pitchFamily="18" charset="0"/>
                <a:sym typeface="Symbol" pitchFamily="18" charset="2"/>
              </a:rPr>
              <a:t>2</a:t>
            </a:r>
            <a:r>
              <a:rPr lang="en-US" altLang="en-US" dirty="0" smtClean="0">
                <a:solidFill>
                  <a:srgbClr val="000000"/>
                </a:solidFill>
                <a:cs typeface="Times New Roman" pitchFamily="18" charset="0"/>
                <a:sym typeface="Symbol" pitchFamily="18" charset="2"/>
              </a:rPr>
              <a:t>.</a:t>
            </a:r>
          </a:p>
          <a:p>
            <a:pPr eaLnBrk="0" hangingPunct="0">
              <a:spcBef>
                <a:spcPct val="15000"/>
              </a:spcBef>
            </a:pPr>
            <a:r>
              <a:rPr lang="en-US" altLang="en-US" dirty="0" smtClean="0">
                <a:solidFill>
                  <a:srgbClr val="000000"/>
                </a:solidFill>
                <a:cs typeface="Times New Roman" pitchFamily="18" charset="0"/>
                <a:sym typeface="Symbol" pitchFamily="18" charset="2"/>
              </a:rPr>
              <a:t>Observers both agree on the </a:t>
            </a:r>
            <a:r>
              <a:rPr lang="en-US" altLang="en-US" dirty="0" err="1" smtClean="0">
                <a:solidFill>
                  <a:srgbClr val="000000"/>
                </a:solidFill>
                <a:cs typeface="Times New Roman" pitchFamily="18" charset="0"/>
                <a:sym typeface="Symbol" pitchFamily="18" charset="2"/>
              </a:rPr>
              <a:t>spacetime</a:t>
            </a:r>
            <a:r>
              <a:rPr lang="en-US" altLang="en-US" dirty="0" smtClean="0">
                <a:solidFill>
                  <a:srgbClr val="000000"/>
                </a:solidFill>
                <a:cs typeface="Times New Roman" pitchFamily="18" charset="0"/>
                <a:sym typeface="Symbol" pitchFamily="18" charset="2"/>
              </a:rPr>
              <a:t> interval.</a:t>
            </a:r>
            <a:endParaRPr lang="en-US" altLang="en-US" baseline="30000" dirty="0">
              <a:solidFill>
                <a:srgbClr val="000000"/>
              </a:solidFill>
              <a:cs typeface="Times New Roman" pitchFamily="18" charset="0"/>
            </a:endParaRPr>
          </a:p>
          <a:p>
            <a:pPr eaLnBrk="0" hangingPunct="0">
              <a:spcBef>
                <a:spcPct val="15000"/>
              </a:spcBef>
            </a:pPr>
            <a:endParaRPr lang="en-US" altLang="en-US" baseline="30000" dirty="0">
              <a:solidFill>
                <a:srgbClr val="000000"/>
              </a:solidFill>
              <a:cs typeface="Times New Roman" pitchFamily="18" charset="0"/>
            </a:endParaRPr>
          </a:p>
          <a:p>
            <a:pPr eaLnBrk="0" hangingPunct="0">
              <a:spcBef>
                <a:spcPct val="15000"/>
              </a:spcBef>
            </a:pPr>
            <a:endParaRPr lang="en-US" altLang="en-US" dirty="0">
              <a:solidFill>
                <a:srgbClr val="000000"/>
              </a:solidFill>
              <a:cs typeface="Times New Roman" pitchFamily="18"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7589">
                                            <p:txEl>
                                              <p:pRg st="2" end="2"/>
                                            </p:txEl>
                                          </p:spTgt>
                                        </p:tgtEl>
                                        <p:attrNameLst>
                                          <p:attrName>style.visibility</p:attrName>
                                        </p:attrNameLst>
                                      </p:cBhvr>
                                      <p:to>
                                        <p:strVal val="visible"/>
                                      </p:to>
                                    </p:set>
                                    <p:anim calcmode="lin" valueType="num">
                                      <p:cBhvr additive="base">
                                        <p:cTn id="7" dur="500" fill="hold"/>
                                        <p:tgtEl>
                                          <p:spTgt spid="6758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7589">
                                            <p:txEl>
                                              <p:pRg st="3" end="3"/>
                                            </p:txEl>
                                          </p:spTgt>
                                        </p:tgtEl>
                                        <p:attrNameLst>
                                          <p:attrName>style.visibility</p:attrName>
                                        </p:attrNameLst>
                                      </p:cBhvr>
                                      <p:to>
                                        <p:strVal val="visible"/>
                                      </p:to>
                                    </p:set>
                                    <p:anim calcmode="lin" valueType="num">
                                      <p:cBhvr additive="base">
                                        <p:cTn id="13" dur="500" fill="hold"/>
                                        <p:tgtEl>
                                          <p:spTgt spid="6758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58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7589">
                                            <p:txEl>
                                              <p:pRg st="4" end="4"/>
                                            </p:txEl>
                                          </p:spTgt>
                                        </p:tgtEl>
                                        <p:attrNameLst>
                                          <p:attrName>style.visibility</p:attrName>
                                        </p:attrNameLst>
                                      </p:cBhvr>
                                      <p:to>
                                        <p:strVal val="visible"/>
                                      </p:to>
                                    </p:set>
                                    <p:anim calcmode="lin" valueType="num">
                                      <p:cBhvr additive="base">
                                        <p:cTn id="19" dur="500" fill="hold"/>
                                        <p:tgtEl>
                                          <p:spTgt spid="6758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758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7589">
                                            <p:txEl>
                                              <p:pRg st="5" end="5"/>
                                            </p:txEl>
                                          </p:spTgt>
                                        </p:tgtEl>
                                        <p:attrNameLst>
                                          <p:attrName>style.visibility</p:attrName>
                                        </p:attrNameLst>
                                      </p:cBhvr>
                                      <p:to>
                                        <p:strVal val="visible"/>
                                      </p:to>
                                    </p:set>
                                    <p:anim calcmode="lin" valueType="num">
                                      <p:cBhvr additive="base">
                                        <p:cTn id="25" dur="500" fill="hold"/>
                                        <p:tgtEl>
                                          <p:spTgt spid="6758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758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7589">
                                            <p:txEl>
                                              <p:pRg st="6" end="6"/>
                                            </p:txEl>
                                          </p:spTgt>
                                        </p:tgtEl>
                                        <p:attrNameLst>
                                          <p:attrName>style.visibility</p:attrName>
                                        </p:attrNameLst>
                                      </p:cBhvr>
                                      <p:to>
                                        <p:strVal val="visible"/>
                                      </p:to>
                                    </p:set>
                                    <p:anim calcmode="lin" valueType="num">
                                      <p:cBhvr additive="base">
                                        <p:cTn id="31" dur="500" fill="hold"/>
                                        <p:tgtEl>
                                          <p:spTgt spid="6758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7589">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5461000"/>
          </a:xfrm>
          <a:prstGeom prst="rect">
            <a:avLst/>
          </a:prstGeom>
          <a:solidFill>
            <a:srgbClr val="EAEAEA"/>
          </a:solidFill>
          <a:ln w="9525">
            <a:noFill/>
            <a:miter lim="800000"/>
            <a:headEnd/>
            <a:tailEnd/>
          </a:ln>
        </p:spPr>
        <p:txBody>
          <a:bodyPr/>
          <a:lstStyle/>
          <a:p>
            <a:pPr marL="625475" indent="-625475"/>
            <a:r>
              <a:rPr lang="en-US" altLang="en-US" b="1">
                <a:solidFill>
                  <a:srgbClr val="000000"/>
                </a:solidFill>
              </a:rPr>
              <a:t>Utilization:</a:t>
            </a:r>
            <a:r>
              <a:rPr lang="en-US" altLang="en-US">
                <a:solidFill>
                  <a:srgbClr val="000000"/>
                </a:solidFill>
              </a:rPr>
              <a:t> </a:t>
            </a:r>
          </a:p>
          <a:p>
            <a:pPr marL="625475" indent="-625475" eaLnBrk="0" hangingPunct="0">
              <a:spcBef>
                <a:spcPct val="20000"/>
              </a:spcBef>
            </a:pPr>
            <a:r>
              <a:rPr lang="en-US" altLang="en-US">
                <a:solidFill>
                  <a:srgbClr val="000000"/>
                </a:solidFill>
              </a:rPr>
              <a:t>• Once a very esoteric part of physics, relativity ideas about space and time are needed in order to produce accurate global positioning systems (GPS) </a:t>
            </a:r>
          </a:p>
          <a:p>
            <a:pPr marL="625475" indent="-625475" eaLnBrk="0" hangingPunct="0">
              <a:spcBef>
                <a:spcPts val="400"/>
              </a:spcBef>
            </a:pPr>
            <a:r>
              <a:rPr lang="en-US" altLang="en-US" b="1">
                <a:solidFill>
                  <a:srgbClr val="000000"/>
                </a:solidFill>
              </a:rPr>
              <a:t>Aims: </a:t>
            </a:r>
          </a:p>
          <a:p>
            <a:pPr marL="625475" indent="-625475" eaLnBrk="0" hangingPunct="0">
              <a:spcBef>
                <a:spcPts val="400"/>
              </a:spcBef>
            </a:pPr>
            <a:r>
              <a:rPr lang="en-US" altLang="en-US">
                <a:solidFill>
                  <a:srgbClr val="000000"/>
                </a:solidFill>
              </a:rPr>
              <a:t>• </a:t>
            </a:r>
            <a:r>
              <a:rPr lang="en-US" altLang="en-US" b="1">
                <a:solidFill>
                  <a:srgbClr val="000000"/>
                </a:solidFill>
              </a:rPr>
              <a:t>Aim 2: </a:t>
            </a:r>
            <a:r>
              <a:rPr lang="en-US" altLang="en-US">
                <a:solidFill>
                  <a:srgbClr val="000000"/>
                </a:solidFill>
              </a:rPr>
              <a:t>the Lorentz transformation formulae provide a consistent body of knowledge that can be used to compare the description of motion by one observer to the description of another observer in relative motion to the first </a:t>
            </a:r>
          </a:p>
          <a:p>
            <a:pPr marL="625475" indent="-625475" eaLnBrk="0" hangingPunct="0">
              <a:spcBef>
                <a:spcPts val="400"/>
              </a:spcBef>
            </a:pPr>
            <a:r>
              <a:rPr lang="en-US" altLang="en-US">
                <a:solidFill>
                  <a:srgbClr val="000000"/>
                </a:solidFill>
              </a:rPr>
              <a:t>• </a:t>
            </a:r>
            <a:r>
              <a:rPr lang="en-US" altLang="en-US" b="1">
                <a:solidFill>
                  <a:srgbClr val="000000"/>
                </a:solidFill>
              </a:rPr>
              <a:t>Aim 3: </a:t>
            </a:r>
            <a:r>
              <a:rPr lang="en-US" altLang="en-US">
                <a:solidFill>
                  <a:srgbClr val="000000"/>
                </a:solidFill>
              </a:rPr>
              <a:t>these formulae can be applied to a varied set of conditions and situations </a:t>
            </a:r>
          </a:p>
          <a:p>
            <a:pPr marL="625475" indent="-625475" eaLnBrk="0" hangingPunct="0">
              <a:spcBef>
                <a:spcPts val="400"/>
              </a:spcBef>
            </a:pPr>
            <a:r>
              <a:rPr lang="en-US" altLang="en-US">
                <a:solidFill>
                  <a:srgbClr val="000000"/>
                </a:solidFill>
              </a:rPr>
              <a:t>• </a:t>
            </a:r>
            <a:r>
              <a:rPr lang="en-US" altLang="en-US" b="1">
                <a:solidFill>
                  <a:srgbClr val="000000"/>
                </a:solidFill>
              </a:rPr>
              <a:t>Aim 9: </a:t>
            </a:r>
            <a:r>
              <a:rPr lang="en-US" altLang="en-US">
                <a:solidFill>
                  <a:srgbClr val="000000"/>
                </a:solidFill>
              </a:rPr>
              <a:t>the introduction of relativity pushed the limits of Galilean thoughts on space and motion </a:t>
            </a:r>
          </a:p>
          <a:p>
            <a:pPr marL="625475" indent="-625475" eaLnBrk="0" hangingPunct="0">
              <a:spcBef>
                <a:spcPct val="20000"/>
              </a:spcBef>
            </a:pPr>
            <a:r>
              <a:rPr lang="en-US" altLang="en-US">
                <a:solidFill>
                  <a:srgbClr val="000000"/>
                </a:solidFill>
              </a:rPr>
              <a:t> </a:t>
            </a:r>
          </a:p>
        </p:txBody>
      </p:sp>
      <p:sp>
        <p:nvSpPr>
          <p:cNvPr id="8195"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A: Relativity</a:t>
            </a:r>
            <a:br>
              <a:rPr lang="en-US" altLang="en-US" sz="2800" b="1" smtClean="0"/>
            </a:br>
            <a:r>
              <a:rPr lang="en-US" altLang="en-US" sz="2800" smtClean="0">
                <a:solidFill>
                  <a:schemeClr val="tx1"/>
                </a:solidFill>
              </a:rPr>
              <a:t>A.2 – Lorentz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6" name="Rectangle 36"/>
          <p:cNvSpPr>
            <a:spLocks noChangeArrowheads="1"/>
          </p:cNvSpPr>
          <p:nvPr/>
        </p:nvSpPr>
        <p:spPr bwMode="auto">
          <a:xfrm>
            <a:off x="682625" y="5662613"/>
            <a:ext cx="7764463" cy="1195387"/>
          </a:xfrm>
          <a:prstGeom prst="rect">
            <a:avLst/>
          </a:prstGeom>
          <a:solidFill>
            <a:srgbClr val="FFCCCC"/>
          </a:solidFill>
          <a:ln w="9525">
            <a:noFill/>
            <a:miter lim="800000"/>
            <a:headEnd/>
            <a:tailEnd/>
          </a:ln>
        </p:spPr>
        <p:txBody>
          <a:bodyPr/>
          <a:lstStyle/>
          <a:p>
            <a:r>
              <a:rPr lang="en-US" altLang="en-US" b="1" i="1"/>
              <a:t>FYI</a:t>
            </a:r>
          </a:p>
          <a:p>
            <a:r>
              <a:rPr lang="en-US" altLang="en-US" b="1">
                <a:sym typeface="Symbol" pitchFamily="18" charset="2"/>
              </a:rPr>
              <a:t></a:t>
            </a:r>
            <a:r>
              <a:rPr lang="en-US" altLang="en-US">
                <a:sym typeface="Symbol" pitchFamily="18" charset="2"/>
              </a:rPr>
              <a:t>The mercury allowed easy rotation and absorbed vibrations from road traffic outside the lab.</a:t>
            </a:r>
          </a:p>
        </p:txBody>
      </p:sp>
      <p:sp>
        <p:nvSpPr>
          <p:cNvPr id="1269762" name="Rectangle 2"/>
          <p:cNvSpPr>
            <a:spLocks noChangeArrowheads="1"/>
          </p:cNvSpPr>
          <p:nvPr/>
        </p:nvSpPr>
        <p:spPr bwMode="auto">
          <a:xfrm>
            <a:off x="685800" y="1338263"/>
            <a:ext cx="7772400" cy="4349750"/>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cs typeface="Times New Roman" pitchFamily="18" charset="0"/>
              </a:rPr>
              <a:t>The Lorentz-FitzGerald contraction</a:t>
            </a:r>
          </a:p>
          <a:p>
            <a:pPr>
              <a:spcBef>
                <a:spcPct val="20000"/>
              </a:spcBef>
            </a:pPr>
            <a:r>
              <a:rPr lang="en-US" altLang="en-US">
                <a:solidFill>
                  <a:srgbClr val="000000"/>
                </a:solidFill>
                <a:cs typeface="Times New Roman" pitchFamily="18" charset="0"/>
                <a:sym typeface="Symbol" pitchFamily="18" charset="2"/>
              </a:rPr>
              <a:t>In addition to Maxwell’s theory, another                                    discovery leading up to special relativity                                was the Michelson-Morley experiment.</a:t>
            </a:r>
            <a:endParaRPr lang="en-US" altLang="en-US">
              <a:solidFill>
                <a:srgbClr val="000000"/>
              </a:solidFill>
              <a:cs typeface="Times New Roman" pitchFamily="18" charset="0"/>
            </a:endParaRPr>
          </a:p>
          <a:p>
            <a:pPr>
              <a:spcBef>
                <a:spcPct val="20000"/>
              </a:spcBef>
            </a:pPr>
            <a:r>
              <a:rPr lang="en-US" altLang="en-US">
                <a:solidFill>
                  <a:srgbClr val="000000"/>
                </a:solidFill>
                <a:cs typeface="Times New Roman" pitchFamily="18" charset="0"/>
                <a:sym typeface="Symbol" pitchFamily="18" charset="2"/>
              </a:rPr>
              <a:t>A large vat was filled with liquid mercury                         on which was floated a slab of stone.</a:t>
            </a:r>
          </a:p>
          <a:p>
            <a:pPr>
              <a:spcBef>
                <a:spcPct val="20000"/>
              </a:spcBef>
            </a:pPr>
            <a:r>
              <a:rPr lang="en-US" altLang="en-US">
                <a:solidFill>
                  <a:srgbClr val="000000"/>
                </a:solidFill>
                <a:cs typeface="Times New Roman" pitchFamily="18" charset="0"/>
                <a:sym typeface="Symbol" pitchFamily="18" charset="2"/>
              </a:rPr>
              <a:t>On the slab was an interferometer which                        could be freely rotated with the slab. </a:t>
            </a:r>
          </a:p>
          <a:p>
            <a:pPr>
              <a:spcBef>
                <a:spcPct val="20000"/>
              </a:spcBef>
            </a:pPr>
            <a:r>
              <a:rPr lang="en-US" altLang="en-US">
                <a:solidFill>
                  <a:srgbClr val="000000"/>
                </a:solidFill>
                <a:cs typeface="Times New Roman" pitchFamily="18" charset="0"/>
                <a:sym typeface="Symbol" pitchFamily="18" charset="2"/>
              </a:rPr>
              <a:t>The interferometer used a beam splitter                      which insured that the two beams were                     coherent.</a:t>
            </a:r>
          </a:p>
        </p:txBody>
      </p:sp>
      <p:pic>
        <p:nvPicPr>
          <p:cNvPr id="1269769" name="Picture 9" descr="michelson"/>
          <p:cNvPicPr>
            <a:picLocks noChangeAspect="1" noChangeArrowheads="1"/>
          </p:cNvPicPr>
          <p:nvPr/>
        </p:nvPicPr>
        <p:blipFill>
          <a:blip r:embed="rId7" cstate="print"/>
          <a:srcRect/>
          <a:stretch>
            <a:fillRect/>
          </a:stretch>
        </p:blipFill>
        <p:spPr bwMode="auto">
          <a:xfrm>
            <a:off x="6453188" y="1416050"/>
            <a:ext cx="2446337" cy="1887538"/>
          </a:xfrm>
          <a:prstGeom prst="rect">
            <a:avLst/>
          </a:prstGeom>
          <a:ln>
            <a:noFill/>
          </a:ln>
          <a:effectLst>
            <a:outerShdw blurRad="292100" dist="139700" dir="2700000" algn="tl" rotWithShape="0">
              <a:srgbClr val="333333">
                <a:alpha val="65000"/>
              </a:srgbClr>
            </a:outerShdw>
          </a:effectLst>
        </p:spPr>
      </p:pic>
      <p:sp>
        <p:nvSpPr>
          <p:cNvPr id="1269771" name="Oval 11" descr="White marble"/>
          <p:cNvSpPr>
            <a:spLocks noChangeArrowheads="1"/>
          </p:cNvSpPr>
          <p:nvPr/>
        </p:nvSpPr>
        <p:spPr bwMode="auto">
          <a:xfrm>
            <a:off x="6704013" y="3705225"/>
            <a:ext cx="1951037" cy="1951038"/>
          </a:xfrm>
          <a:prstGeom prst="ellipse">
            <a:avLst/>
          </a:prstGeom>
          <a:blipFill dpi="0" rotWithShape="1">
            <a:blip r:embed="rId8" cstate="print"/>
            <a:srcRect/>
            <a:tile tx="0" ty="0" sx="100000" sy="100000" flip="none" algn="tl"/>
          </a:blipFill>
          <a:ln w="9525">
            <a:solidFill>
              <a:schemeClr val="tx1"/>
            </a:solidFill>
            <a:round/>
            <a:headEnd/>
            <a:tailEnd/>
          </a:ln>
        </p:spPr>
        <p:txBody>
          <a:bodyPr wrap="none" anchor="ctr"/>
          <a:lstStyle/>
          <a:p>
            <a:endParaRPr lang="en-US" altLang="en-US"/>
          </a:p>
        </p:txBody>
      </p:sp>
      <p:grpSp>
        <p:nvGrpSpPr>
          <p:cNvPr id="2" name="Group 12"/>
          <p:cNvGrpSpPr>
            <a:grpSpLocks/>
          </p:cNvGrpSpPr>
          <p:nvPr/>
        </p:nvGrpSpPr>
        <p:grpSpPr bwMode="auto">
          <a:xfrm>
            <a:off x="6442075" y="3448050"/>
            <a:ext cx="2478088" cy="2478088"/>
            <a:chOff x="3012" y="2575"/>
            <a:chExt cx="1561" cy="1561"/>
          </a:xfrm>
        </p:grpSpPr>
        <p:grpSp>
          <p:nvGrpSpPr>
            <p:cNvPr id="9244" name="Group 13"/>
            <p:cNvGrpSpPr>
              <a:grpSpLocks/>
            </p:cNvGrpSpPr>
            <p:nvPr/>
          </p:nvGrpSpPr>
          <p:grpSpPr bwMode="auto">
            <a:xfrm>
              <a:off x="3012" y="2575"/>
              <a:ext cx="1561" cy="1561"/>
              <a:chOff x="3012" y="2575"/>
              <a:chExt cx="1561" cy="1561"/>
            </a:xfrm>
          </p:grpSpPr>
          <p:sp>
            <p:nvSpPr>
              <p:cNvPr id="9246" name="Oval 14"/>
              <p:cNvSpPr>
                <a:spLocks noChangeArrowheads="1"/>
              </p:cNvSpPr>
              <p:nvPr/>
            </p:nvSpPr>
            <p:spPr bwMode="auto">
              <a:xfrm>
                <a:off x="3012" y="2575"/>
                <a:ext cx="1561" cy="1561"/>
              </a:xfrm>
              <a:prstGeom prst="ellipse">
                <a:avLst/>
              </a:prstGeom>
              <a:solidFill>
                <a:schemeClr val="accent1"/>
              </a:solidFill>
              <a:ln w="9525">
                <a:solidFill>
                  <a:schemeClr val="tx1"/>
                </a:solidFill>
                <a:round/>
                <a:headEnd/>
                <a:tailEnd/>
              </a:ln>
            </p:spPr>
            <p:txBody>
              <a:bodyPr wrap="none" anchor="ctr"/>
              <a:lstStyle/>
              <a:p>
                <a:endParaRPr lang="en-US" altLang="en-US"/>
              </a:p>
            </p:txBody>
          </p:sp>
          <p:sp>
            <p:nvSpPr>
              <p:cNvPr id="9247" name="Oval 15"/>
              <p:cNvSpPr>
                <a:spLocks noChangeArrowheads="1"/>
              </p:cNvSpPr>
              <p:nvPr/>
            </p:nvSpPr>
            <p:spPr bwMode="auto">
              <a:xfrm>
                <a:off x="3115" y="2678"/>
                <a:ext cx="1346" cy="1346"/>
              </a:xfrm>
              <a:prstGeom prst="ellipse">
                <a:avLst/>
              </a:prstGeom>
              <a:gradFill rotWithShape="1">
                <a:gsLst>
                  <a:gs pos="0">
                    <a:srgbClr val="DDDDDD"/>
                  </a:gs>
                  <a:gs pos="100000">
                    <a:srgbClr val="666666"/>
                  </a:gs>
                </a:gsLst>
                <a:lin ang="2700000" scaled="1"/>
              </a:gradFill>
              <a:ln w="9525">
                <a:solidFill>
                  <a:schemeClr val="tx1"/>
                </a:solidFill>
                <a:round/>
                <a:headEnd/>
                <a:tailEnd/>
              </a:ln>
            </p:spPr>
            <p:txBody>
              <a:bodyPr wrap="none" anchor="ctr"/>
              <a:lstStyle/>
              <a:p>
                <a:endParaRPr lang="en-US" altLang="en-US"/>
              </a:p>
            </p:txBody>
          </p:sp>
        </p:grpSp>
        <p:sp>
          <p:nvSpPr>
            <p:cNvPr id="9245" name="Text Box 16"/>
            <p:cNvSpPr txBox="1">
              <a:spLocks noChangeArrowheads="1"/>
            </p:cNvSpPr>
            <p:nvPr/>
          </p:nvSpPr>
          <p:spPr bwMode="auto">
            <a:xfrm>
              <a:off x="3453" y="3028"/>
              <a:ext cx="779" cy="577"/>
            </a:xfrm>
            <a:prstGeom prst="rect">
              <a:avLst/>
            </a:prstGeom>
            <a:noFill/>
            <a:ln w="9525">
              <a:noFill/>
              <a:miter lim="800000"/>
              <a:headEnd/>
              <a:tailEnd/>
            </a:ln>
          </p:spPr>
          <p:txBody>
            <a:bodyPr>
              <a:spAutoFit/>
            </a:bodyPr>
            <a:lstStyle/>
            <a:p>
              <a:r>
                <a:rPr lang="en-US" altLang="en-US" sz="1800">
                  <a:solidFill>
                    <a:schemeClr val="bg1"/>
                  </a:solidFill>
                </a:rPr>
                <a:t>Vat of liquid mercury</a:t>
              </a:r>
            </a:p>
          </p:txBody>
        </p:sp>
      </p:grpSp>
      <p:sp>
        <p:nvSpPr>
          <p:cNvPr id="1269777" name="Oval 17" descr="White marble"/>
          <p:cNvSpPr>
            <a:spLocks noChangeArrowheads="1"/>
          </p:cNvSpPr>
          <p:nvPr/>
        </p:nvSpPr>
        <p:spPr bwMode="auto">
          <a:xfrm>
            <a:off x="6705600" y="3713163"/>
            <a:ext cx="1951038" cy="1951037"/>
          </a:xfrm>
          <a:prstGeom prst="ellipse">
            <a:avLst/>
          </a:prstGeom>
          <a:blipFill dpi="0" rotWithShape="1">
            <a:blip r:embed="rId8" cstate="print"/>
            <a:srcRect/>
            <a:tile tx="0" ty="0" sx="100000" sy="100000" flip="none" algn="tl"/>
          </a:blipFill>
          <a:ln w="9525">
            <a:solidFill>
              <a:schemeClr val="tx1"/>
            </a:solidFill>
            <a:round/>
            <a:headEnd/>
            <a:tailEnd/>
          </a:ln>
        </p:spPr>
        <p:txBody>
          <a:bodyPr wrap="none" anchor="ctr"/>
          <a:lstStyle/>
          <a:p>
            <a:endParaRPr lang="en-US" altLang="en-US"/>
          </a:p>
        </p:txBody>
      </p:sp>
      <p:sp>
        <p:nvSpPr>
          <p:cNvPr id="1269778" name="Text Box 18"/>
          <p:cNvSpPr txBox="1">
            <a:spLocks noChangeArrowheads="1"/>
          </p:cNvSpPr>
          <p:nvPr/>
        </p:nvSpPr>
        <p:spPr bwMode="auto">
          <a:xfrm>
            <a:off x="7177088" y="4089400"/>
            <a:ext cx="1117600" cy="1190625"/>
          </a:xfrm>
          <a:prstGeom prst="rect">
            <a:avLst/>
          </a:prstGeom>
          <a:noFill/>
          <a:ln w="9525">
            <a:noFill/>
            <a:miter lim="800000"/>
            <a:headEnd/>
            <a:tailEnd/>
          </a:ln>
        </p:spPr>
        <p:txBody>
          <a:bodyPr>
            <a:spAutoFit/>
          </a:bodyPr>
          <a:lstStyle/>
          <a:p>
            <a:r>
              <a:rPr lang="en-US" altLang="en-US" sz="1800"/>
              <a:t>Floating table of heavy marble</a:t>
            </a:r>
          </a:p>
        </p:txBody>
      </p:sp>
      <p:sp>
        <p:nvSpPr>
          <p:cNvPr id="1269779" name="Line 19"/>
          <p:cNvSpPr>
            <a:spLocks noChangeShapeType="1"/>
          </p:cNvSpPr>
          <p:nvPr/>
        </p:nvSpPr>
        <p:spPr bwMode="auto">
          <a:xfrm flipH="1">
            <a:off x="7512050" y="4532313"/>
            <a:ext cx="307975" cy="307975"/>
          </a:xfrm>
          <a:prstGeom prst="line">
            <a:avLst/>
          </a:prstGeom>
          <a:noFill/>
          <a:ln w="9525">
            <a:solidFill>
              <a:schemeClr val="tx1"/>
            </a:solidFill>
            <a:round/>
            <a:headEnd/>
            <a:tailEnd/>
          </a:ln>
        </p:spPr>
        <p:txBody>
          <a:bodyPr/>
          <a:lstStyle/>
          <a:p>
            <a:endParaRPr lang="en-US"/>
          </a:p>
        </p:txBody>
      </p:sp>
      <p:sp>
        <p:nvSpPr>
          <p:cNvPr id="1269780" name="Rectangle 20"/>
          <p:cNvSpPr>
            <a:spLocks noChangeArrowheads="1"/>
          </p:cNvSpPr>
          <p:nvPr/>
        </p:nvSpPr>
        <p:spPr bwMode="auto">
          <a:xfrm>
            <a:off x="7534275" y="3757613"/>
            <a:ext cx="285750" cy="88900"/>
          </a:xfrm>
          <a:prstGeom prst="rect">
            <a:avLst/>
          </a:prstGeom>
          <a:gradFill rotWithShape="1">
            <a:gsLst>
              <a:gs pos="0">
                <a:srgbClr val="DDDDDD"/>
              </a:gs>
              <a:gs pos="100000">
                <a:srgbClr val="666666"/>
              </a:gs>
            </a:gsLst>
            <a:lin ang="18900000" scaled="1"/>
          </a:gradFill>
          <a:ln w="9525">
            <a:solidFill>
              <a:schemeClr val="tx1"/>
            </a:solidFill>
            <a:miter lim="800000"/>
            <a:headEnd/>
            <a:tailEnd/>
          </a:ln>
        </p:spPr>
        <p:txBody>
          <a:bodyPr wrap="none" anchor="ctr"/>
          <a:lstStyle/>
          <a:p>
            <a:endParaRPr lang="en-US" altLang="en-US"/>
          </a:p>
        </p:txBody>
      </p:sp>
      <p:sp>
        <p:nvSpPr>
          <p:cNvPr id="1269781" name="Rectangle 21"/>
          <p:cNvSpPr>
            <a:spLocks noChangeArrowheads="1"/>
          </p:cNvSpPr>
          <p:nvPr/>
        </p:nvSpPr>
        <p:spPr bwMode="auto">
          <a:xfrm rot="5400000">
            <a:off x="8380413" y="4627563"/>
            <a:ext cx="285750" cy="88900"/>
          </a:xfrm>
          <a:prstGeom prst="rect">
            <a:avLst/>
          </a:prstGeom>
          <a:gradFill rotWithShape="1">
            <a:gsLst>
              <a:gs pos="0">
                <a:srgbClr val="DDDDDD"/>
              </a:gs>
              <a:gs pos="100000">
                <a:srgbClr val="666666"/>
              </a:gs>
            </a:gsLst>
            <a:lin ang="18900000" scaled="1"/>
          </a:gradFill>
          <a:ln w="9525">
            <a:solidFill>
              <a:schemeClr val="tx1"/>
            </a:solidFill>
            <a:miter lim="800000"/>
            <a:headEnd/>
            <a:tailEnd/>
          </a:ln>
        </p:spPr>
        <p:txBody>
          <a:bodyPr rot="10800000" vert="eaVert" wrap="none" anchor="ctr"/>
          <a:lstStyle/>
          <a:p>
            <a:endParaRPr lang="en-US" altLang="en-US"/>
          </a:p>
        </p:txBody>
      </p:sp>
      <p:sp>
        <p:nvSpPr>
          <p:cNvPr id="1269782" name="Rectangle 22"/>
          <p:cNvSpPr>
            <a:spLocks noChangeArrowheads="1"/>
          </p:cNvSpPr>
          <p:nvPr/>
        </p:nvSpPr>
        <p:spPr bwMode="auto">
          <a:xfrm>
            <a:off x="6716713" y="4627563"/>
            <a:ext cx="485775" cy="1317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9525">
            <a:solidFill>
              <a:schemeClr val="tx1"/>
            </a:solidFill>
            <a:miter lim="800000"/>
            <a:headEnd/>
            <a:tailEnd/>
          </a:ln>
          <a:effectLst/>
          <a:extLst/>
        </p:spPr>
        <p:txBody>
          <a:bodyPr wrap="none" anchor="ctr"/>
          <a:lstStyle/>
          <a:p>
            <a:pPr>
              <a:defRPr/>
            </a:pPr>
            <a:endParaRPr lang="en-US"/>
          </a:p>
        </p:txBody>
      </p:sp>
      <p:sp>
        <p:nvSpPr>
          <p:cNvPr id="1269783" name="Oval 23"/>
          <p:cNvSpPr>
            <a:spLocks noChangeArrowheads="1"/>
          </p:cNvSpPr>
          <p:nvPr/>
        </p:nvSpPr>
        <p:spPr bwMode="auto">
          <a:xfrm>
            <a:off x="7588250" y="5397500"/>
            <a:ext cx="165100" cy="165100"/>
          </a:xfrm>
          <a:prstGeom prst="ellipse">
            <a:avLst/>
          </a:prstGeom>
          <a:solidFill>
            <a:schemeClr val="accent1"/>
          </a:solidFill>
          <a:ln w="9525">
            <a:solidFill>
              <a:schemeClr val="tx1"/>
            </a:solidFill>
            <a:round/>
            <a:headEnd/>
            <a:tailEnd/>
          </a:ln>
        </p:spPr>
        <p:txBody>
          <a:bodyPr wrap="none" anchor="ctr"/>
          <a:lstStyle/>
          <a:p>
            <a:endParaRPr lang="en-US" altLang="en-US"/>
          </a:p>
        </p:txBody>
      </p:sp>
      <p:sp>
        <p:nvSpPr>
          <p:cNvPr id="1269784" name="Line 24"/>
          <p:cNvSpPr>
            <a:spLocks noChangeShapeType="1"/>
          </p:cNvSpPr>
          <p:nvPr/>
        </p:nvSpPr>
        <p:spPr bwMode="auto">
          <a:xfrm flipV="1">
            <a:off x="7666038" y="4672013"/>
            <a:ext cx="0" cy="803275"/>
          </a:xfrm>
          <a:prstGeom prst="line">
            <a:avLst/>
          </a:prstGeom>
          <a:noFill/>
          <a:ln w="28575">
            <a:solidFill>
              <a:srgbClr val="D60093"/>
            </a:solidFill>
            <a:round/>
            <a:headEnd/>
            <a:tailEnd/>
          </a:ln>
        </p:spPr>
        <p:txBody>
          <a:bodyPr/>
          <a:lstStyle/>
          <a:p>
            <a:endParaRPr lang="en-US"/>
          </a:p>
        </p:txBody>
      </p:sp>
      <p:sp>
        <p:nvSpPr>
          <p:cNvPr id="1269785" name="Line 25"/>
          <p:cNvSpPr>
            <a:spLocks noChangeShapeType="1"/>
          </p:cNvSpPr>
          <p:nvPr/>
        </p:nvSpPr>
        <p:spPr bwMode="auto">
          <a:xfrm flipV="1">
            <a:off x="7666038" y="3856038"/>
            <a:ext cx="0" cy="815975"/>
          </a:xfrm>
          <a:prstGeom prst="line">
            <a:avLst/>
          </a:prstGeom>
          <a:noFill/>
          <a:ln w="12700">
            <a:solidFill>
              <a:srgbClr val="FF3300"/>
            </a:solidFill>
            <a:round/>
            <a:headEnd/>
            <a:tailEnd/>
          </a:ln>
        </p:spPr>
        <p:txBody>
          <a:bodyPr/>
          <a:lstStyle/>
          <a:p>
            <a:endParaRPr lang="en-US"/>
          </a:p>
        </p:txBody>
      </p:sp>
      <p:sp>
        <p:nvSpPr>
          <p:cNvPr id="1269786" name="Line 26"/>
          <p:cNvSpPr>
            <a:spLocks noChangeShapeType="1"/>
          </p:cNvSpPr>
          <p:nvPr/>
        </p:nvSpPr>
        <p:spPr bwMode="auto">
          <a:xfrm>
            <a:off x="7666038" y="4672013"/>
            <a:ext cx="792162" cy="0"/>
          </a:xfrm>
          <a:prstGeom prst="line">
            <a:avLst/>
          </a:prstGeom>
          <a:noFill/>
          <a:ln w="9525">
            <a:solidFill>
              <a:srgbClr val="D60093"/>
            </a:solidFill>
            <a:round/>
            <a:headEnd/>
            <a:tailEnd/>
          </a:ln>
        </p:spPr>
        <p:txBody>
          <a:bodyPr/>
          <a:lstStyle/>
          <a:p>
            <a:endParaRPr lang="en-US"/>
          </a:p>
        </p:txBody>
      </p:sp>
      <p:sp>
        <p:nvSpPr>
          <p:cNvPr id="1269787" name="Line 27"/>
          <p:cNvSpPr>
            <a:spLocks noChangeShapeType="1"/>
          </p:cNvSpPr>
          <p:nvPr/>
        </p:nvSpPr>
        <p:spPr bwMode="auto">
          <a:xfrm flipH="1">
            <a:off x="7654925" y="4694238"/>
            <a:ext cx="803275" cy="0"/>
          </a:xfrm>
          <a:prstGeom prst="line">
            <a:avLst/>
          </a:prstGeom>
          <a:noFill/>
          <a:ln w="12700">
            <a:solidFill>
              <a:srgbClr val="FF3300"/>
            </a:solidFill>
            <a:round/>
            <a:headEnd/>
            <a:tailEnd/>
          </a:ln>
        </p:spPr>
        <p:txBody>
          <a:bodyPr/>
          <a:lstStyle/>
          <a:p>
            <a:endParaRPr lang="en-US"/>
          </a:p>
        </p:txBody>
      </p:sp>
      <p:sp>
        <p:nvSpPr>
          <p:cNvPr id="1269788" name="Line 28"/>
          <p:cNvSpPr>
            <a:spLocks noChangeShapeType="1"/>
          </p:cNvSpPr>
          <p:nvPr/>
        </p:nvSpPr>
        <p:spPr bwMode="auto">
          <a:xfrm>
            <a:off x="7643813" y="3844925"/>
            <a:ext cx="0" cy="838200"/>
          </a:xfrm>
          <a:prstGeom prst="line">
            <a:avLst/>
          </a:prstGeom>
          <a:noFill/>
          <a:ln w="9525">
            <a:solidFill>
              <a:srgbClr val="D60093"/>
            </a:solidFill>
            <a:round/>
            <a:headEnd/>
            <a:tailEnd/>
          </a:ln>
        </p:spPr>
        <p:txBody>
          <a:bodyPr/>
          <a:lstStyle/>
          <a:p>
            <a:endParaRPr lang="en-US"/>
          </a:p>
        </p:txBody>
      </p:sp>
      <p:sp>
        <p:nvSpPr>
          <p:cNvPr id="1269789" name="Line 29"/>
          <p:cNvSpPr>
            <a:spLocks noChangeShapeType="1"/>
          </p:cNvSpPr>
          <p:nvPr/>
        </p:nvSpPr>
        <p:spPr bwMode="auto">
          <a:xfrm flipH="1">
            <a:off x="7159625" y="4694238"/>
            <a:ext cx="484188" cy="0"/>
          </a:xfrm>
          <a:prstGeom prst="line">
            <a:avLst/>
          </a:prstGeom>
          <a:noFill/>
          <a:ln w="9525">
            <a:solidFill>
              <a:schemeClr val="tx1"/>
            </a:solidFill>
            <a:round/>
            <a:headEnd/>
            <a:tailEnd/>
          </a:ln>
        </p:spPr>
        <p:txBody>
          <a:bodyPr/>
          <a:lstStyle/>
          <a:p>
            <a:endParaRPr lang="en-US"/>
          </a:p>
        </p:txBody>
      </p:sp>
      <p:sp>
        <p:nvSpPr>
          <p:cNvPr id="1269790" name="Line 30"/>
          <p:cNvSpPr>
            <a:spLocks noChangeShapeType="1"/>
          </p:cNvSpPr>
          <p:nvPr/>
        </p:nvSpPr>
        <p:spPr bwMode="auto">
          <a:xfrm flipH="1">
            <a:off x="7148513" y="4672013"/>
            <a:ext cx="495300" cy="0"/>
          </a:xfrm>
          <a:prstGeom prst="line">
            <a:avLst/>
          </a:prstGeom>
          <a:noFill/>
          <a:ln w="9525">
            <a:solidFill>
              <a:schemeClr val="tx1"/>
            </a:solidFill>
            <a:round/>
            <a:headEnd/>
            <a:tailEnd/>
          </a:ln>
        </p:spPr>
        <p:txBody>
          <a:bodyPr/>
          <a:lstStyle/>
          <a:p>
            <a:endParaRPr lang="en-US"/>
          </a:p>
        </p:txBody>
      </p:sp>
      <p:sp>
        <p:nvSpPr>
          <p:cNvPr id="1269791" name="Text Box 31"/>
          <p:cNvSpPr txBox="1">
            <a:spLocks noChangeArrowheads="1"/>
          </p:cNvSpPr>
          <p:nvPr/>
        </p:nvSpPr>
        <p:spPr bwMode="auto">
          <a:xfrm rot="-2405698">
            <a:off x="7604125" y="5067300"/>
            <a:ext cx="755650" cy="304800"/>
          </a:xfrm>
          <a:prstGeom prst="rect">
            <a:avLst/>
          </a:prstGeom>
          <a:noFill/>
          <a:ln w="9525">
            <a:noFill/>
            <a:miter lim="800000"/>
            <a:headEnd/>
            <a:tailEnd/>
          </a:ln>
        </p:spPr>
        <p:txBody>
          <a:bodyPr>
            <a:spAutoFit/>
          </a:bodyPr>
          <a:lstStyle/>
          <a:p>
            <a:r>
              <a:rPr lang="en-US" altLang="en-US" sz="1400"/>
              <a:t>Source</a:t>
            </a:r>
          </a:p>
        </p:txBody>
      </p:sp>
      <p:sp>
        <p:nvSpPr>
          <p:cNvPr id="1269792" name="Text Box 32"/>
          <p:cNvSpPr txBox="1">
            <a:spLocks noChangeArrowheads="1"/>
          </p:cNvSpPr>
          <p:nvPr/>
        </p:nvSpPr>
        <p:spPr bwMode="auto">
          <a:xfrm>
            <a:off x="7015163" y="4754563"/>
            <a:ext cx="755650" cy="517525"/>
          </a:xfrm>
          <a:prstGeom prst="rect">
            <a:avLst/>
          </a:prstGeom>
          <a:noFill/>
          <a:ln w="9525">
            <a:noFill/>
            <a:miter lim="800000"/>
            <a:headEnd/>
            <a:tailEnd/>
          </a:ln>
        </p:spPr>
        <p:txBody>
          <a:bodyPr>
            <a:spAutoFit/>
          </a:bodyPr>
          <a:lstStyle/>
          <a:p>
            <a:r>
              <a:rPr lang="en-US" altLang="en-US" sz="1400"/>
              <a:t>Beam splitter</a:t>
            </a:r>
          </a:p>
        </p:txBody>
      </p:sp>
      <p:sp>
        <p:nvSpPr>
          <p:cNvPr id="1269793" name="Text Box 33"/>
          <p:cNvSpPr txBox="1">
            <a:spLocks noChangeArrowheads="1"/>
          </p:cNvSpPr>
          <p:nvPr/>
        </p:nvSpPr>
        <p:spPr bwMode="auto">
          <a:xfrm>
            <a:off x="6831013" y="4273550"/>
            <a:ext cx="922337" cy="304800"/>
          </a:xfrm>
          <a:prstGeom prst="rect">
            <a:avLst/>
          </a:prstGeom>
          <a:noFill/>
          <a:ln w="9525">
            <a:noFill/>
            <a:miter lim="800000"/>
            <a:headEnd/>
            <a:tailEnd/>
          </a:ln>
        </p:spPr>
        <p:txBody>
          <a:bodyPr>
            <a:spAutoFit/>
          </a:bodyPr>
          <a:lstStyle/>
          <a:p>
            <a:r>
              <a:rPr lang="en-US" altLang="en-US" sz="1400"/>
              <a:t>Detector</a:t>
            </a:r>
          </a:p>
        </p:txBody>
      </p:sp>
      <p:sp>
        <p:nvSpPr>
          <p:cNvPr id="1269794" name="Text Box 34"/>
          <p:cNvSpPr txBox="1">
            <a:spLocks noChangeArrowheads="1"/>
          </p:cNvSpPr>
          <p:nvPr/>
        </p:nvSpPr>
        <p:spPr bwMode="auto">
          <a:xfrm rot="2584242">
            <a:off x="7780338" y="4052888"/>
            <a:ext cx="785812" cy="304800"/>
          </a:xfrm>
          <a:prstGeom prst="rect">
            <a:avLst/>
          </a:prstGeom>
          <a:noFill/>
          <a:ln w="9525">
            <a:noFill/>
            <a:miter lim="800000"/>
            <a:headEnd/>
            <a:tailEnd/>
          </a:ln>
        </p:spPr>
        <p:txBody>
          <a:bodyPr>
            <a:spAutoFit/>
          </a:bodyPr>
          <a:lstStyle/>
          <a:p>
            <a:r>
              <a:rPr lang="en-US" altLang="en-US" sz="1400"/>
              <a:t>Mirrors</a:t>
            </a:r>
          </a:p>
        </p:txBody>
      </p:sp>
      <p:sp>
        <p:nvSpPr>
          <p:cNvPr id="1269795" name="Oval 35"/>
          <p:cNvSpPr>
            <a:spLocks noChangeArrowheads="1"/>
          </p:cNvSpPr>
          <p:nvPr/>
        </p:nvSpPr>
        <p:spPr bwMode="auto">
          <a:xfrm>
            <a:off x="7596188" y="5394325"/>
            <a:ext cx="165100" cy="165100"/>
          </a:xfrm>
          <a:prstGeom prst="ellipse">
            <a:avLst/>
          </a:prstGeom>
          <a:solidFill>
            <a:srgbClr val="FFFF00"/>
          </a:solidFill>
          <a:ln w="9525">
            <a:solidFill>
              <a:schemeClr val="tx1"/>
            </a:solidFill>
            <a:round/>
            <a:headEnd/>
            <a:tailEnd/>
          </a:ln>
        </p:spPr>
        <p:txBody>
          <a:bodyPr wrap="none" anchor="ctr"/>
          <a:lstStyle/>
          <a:p>
            <a:endParaRPr lang="en-US" altLang="en-US"/>
          </a:p>
        </p:txBody>
      </p:sp>
      <p:sp>
        <p:nvSpPr>
          <p:cNvPr id="1269797" name="Text Box 37"/>
          <p:cNvSpPr txBox="1">
            <a:spLocks noChangeArrowheads="1"/>
          </p:cNvSpPr>
          <p:nvPr/>
        </p:nvSpPr>
        <p:spPr bwMode="auto">
          <a:xfrm>
            <a:off x="7051675" y="2981325"/>
            <a:ext cx="1292225" cy="369888"/>
          </a:xfrm>
          <a:prstGeom prst="rect">
            <a:avLst/>
          </a:prstGeom>
          <a:noFill/>
          <a:ln>
            <a:noFill/>
          </a:ln>
          <a:extLst>
            <a:ext uri="{909E8E84-426E-40DD-AFC4-6F175D3DCCD1}"/>
            <a:ext uri="{91240B29-F687-4F45-9708-019B960494DF}"/>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1800" dirty="0" smtClean="0">
                <a:solidFill>
                  <a:schemeClr val="bg1">
                    <a:lumMod val="75000"/>
                  </a:schemeClr>
                </a:solidFill>
              </a:rPr>
              <a:t>Michelson</a:t>
            </a:r>
          </a:p>
        </p:txBody>
      </p:sp>
      <p:sp>
        <p:nvSpPr>
          <p:cNvPr id="9243"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69762">
                                            <p:txEl>
                                              <p:pRg st="0" end="0"/>
                                            </p:txEl>
                                          </p:spTgt>
                                        </p:tgtEl>
                                        <p:attrNameLst>
                                          <p:attrName>style.visibility</p:attrName>
                                        </p:attrNameLst>
                                      </p:cBhvr>
                                      <p:to>
                                        <p:strVal val="visible"/>
                                      </p:to>
                                    </p:set>
                                    <p:anim calcmode="lin" valueType="num">
                                      <p:cBhvr additive="base">
                                        <p:cTn id="7" dur="500" fill="hold"/>
                                        <p:tgtEl>
                                          <p:spTgt spid="12697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97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69762">
                                            <p:txEl>
                                              <p:pRg st="1" end="1"/>
                                            </p:txEl>
                                          </p:spTgt>
                                        </p:tgtEl>
                                        <p:attrNameLst>
                                          <p:attrName>style.visibility</p:attrName>
                                        </p:attrNameLst>
                                      </p:cBhvr>
                                      <p:to>
                                        <p:strVal val="visible"/>
                                      </p:to>
                                    </p:set>
                                    <p:anim calcmode="lin" valueType="num">
                                      <p:cBhvr additive="base">
                                        <p:cTn id="13" dur="500" fill="hold"/>
                                        <p:tgtEl>
                                          <p:spTgt spid="12697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697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269769"/>
                                        </p:tgtEl>
                                        <p:attrNameLst>
                                          <p:attrName>style.visibility</p:attrName>
                                        </p:attrNameLst>
                                      </p:cBhvr>
                                      <p:to>
                                        <p:strVal val="visible"/>
                                      </p:to>
                                    </p:set>
                                    <p:animEffect transition="in" filter="fade">
                                      <p:cBhvr>
                                        <p:cTn id="17" dur="2000"/>
                                        <p:tgtEl>
                                          <p:spTgt spid="126976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69797"/>
                                        </p:tgtEl>
                                        <p:attrNameLst>
                                          <p:attrName>style.visibility</p:attrName>
                                        </p:attrNameLst>
                                      </p:cBhvr>
                                      <p:to>
                                        <p:strVal val="visible"/>
                                      </p:to>
                                    </p:set>
                                    <p:animEffect transition="in" filter="fade">
                                      <p:cBhvr>
                                        <p:cTn id="20" dur="2000"/>
                                        <p:tgtEl>
                                          <p:spTgt spid="126979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69762">
                                            <p:txEl>
                                              <p:pRg st="2" end="2"/>
                                            </p:txEl>
                                          </p:spTgt>
                                        </p:tgtEl>
                                        <p:attrNameLst>
                                          <p:attrName>style.visibility</p:attrName>
                                        </p:attrNameLst>
                                      </p:cBhvr>
                                      <p:to>
                                        <p:strVal val="visible"/>
                                      </p:to>
                                    </p:set>
                                    <p:anim calcmode="lin" valueType="num">
                                      <p:cBhvr additive="base">
                                        <p:cTn id="25" dur="500" fill="hold"/>
                                        <p:tgtEl>
                                          <p:spTgt spid="126976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697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2000"/>
                                        <p:tgtEl>
                                          <p:spTgt spid="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69777"/>
                                        </p:tgtEl>
                                        <p:attrNameLst>
                                          <p:attrName>style.visibility</p:attrName>
                                        </p:attrNameLst>
                                      </p:cBhvr>
                                      <p:to>
                                        <p:strVal val="visible"/>
                                      </p:to>
                                    </p:set>
                                    <p:animEffect transition="in" filter="fade">
                                      <p:cBhvr>
                                        <p:cTn id="36" dur="2000"/>
                                        <p:tgtEl>
                                          <p:spTgt spid="1269777"/>
                                        </p:tgtEl>
                                      </p:cBhvr>
                                    </p:animEffect>
                                  </p:childTnLst>
                                </p:cTn>
                              </p:par>
                            </p:childTnLst>
                          </p:cTn>
                        </p:par>
                        <p:par>
                          <p:cTn id="37" fill="hold" nodeType="afterGroup">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1269778"/>
                                        </p:tgtEl>
                                        <p:attrNameLst>
                                          <p:attrName>style.visibility</p:attrName>
                                        </p:attrNameLst>
                                      </p:cBhvr>
                                      <p:to>
                                        <p:strVal val="visible"/>
                                      </p:to>
                                    </p:set>
                                    <p:animEffect transition="in" filter="fade">
                                      <p:cBhvr>
                                        <p:cTn id="40" dur="2000"/>
                                        <p:tgtEl>
                                          <p:spTgt spid="126977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269762">
                                            <p:txEl>
                                              <p:pRg st="3" end="3"/>
                                            </p:txEl>
                                          </p:spTgt>
                                        </p:tgtEl>
                                        <p:attrNameLst>
                                          <p:attrName>style.visibility</p:attrName>
                                        </p:attrNameLst>
                                      </p:cBhvr>
                                      <p:to>
                                        <p:strVal val="visible"/>
                                      </p:to>
                                    </p:set>
                                    <p:anim calcmode="lin" valueType="num">
                                      <p:cBhvr additive="base">
                                        <p:cTn id="45" dur="500" fill="hold"/>
                                        <p:tgtEl>
                                          <p:spTgt spid="1269762">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697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xit" presetSubtype="0" fill="hold" grpId="1" nodeType="clickEffect">
                                  <p:stCondLst>
                                    <p:cond delay="0"/>
                                  </p:stCondLst>
                                  <p:childTnLst>
                                    <p:animEffect transition="out" filter="fade">
                                      <p:cBhvr>
                                        <p:cTn id="50" dur="2000"/>
                                        <p:tgtEl>
                                          <p:spTgt spid="1269778"/>
                                        </p:tgtEl>
                                      </p:cBhvr>
                                    </p:animEffect>
                                    <p:set>
                                      <p:cBhvr>
                                        <p:cTn id="51" dur="1" fill="hold">
                                          <p:stCondLst>
                                            <p:cond delay="1999"/>
                                          </p:stCondLst>
                                        </p:cTn>
                                        <p:tgtEl>
                                          <p:spTgt spid="1269778"/>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269771"/>
                                        </p:tgtEl>
                                        <p:attrNameLst>
                                          <p:attrName>style.visibility</p:attrName>
                                        </p:attrNameLst>
                                      </p:cBhvr>
                                      <p:to>
                                        <p:strVal val="visible"/>
                                      </p:to>
                                    </p:set>
                                    <p:animEffect transition="in" filter="fade">
                                      <p:cBhvr>
                                        <p:cTn id="56" dur="2000"/>
                                        <p:tgtEl>
                                          <p:spTgt spid="1269771"/>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269783"/>
                                        </p:tgtEl>
                                        <p:attrNameLst>
                                          <p:attrName>style.visibility</p:attrName>
                                        </p:attrNameLst>
                                      </p:cBhvr>
                                      <p:to>
                                        <p:strVal val="visible"/>
                                      </p:to>
                                    </p:set>
                                    <p:animEffect transition="in" filter="fade">
                                      <p:cBhvr>
                                        <p:cTn id="61" dur="500"/>
                                        <p:tgtEl>
                                          <p:spTgt spid="1269783"/>
                                        </p:tgtEl>
                                      </p:cBhvr>
                                    </p:animEffect>
                                  </p:childTnLst>
                                  <p:subTnLst>
                                    <p:audio>
                                      <p:cMediaNode>
                                        <p:cTn display="0" masterRel="sameClick">
                                          <p:stCondLst>
                                            <p:cond evt="begin" delay="0">
                                              <p:tn val="59"/>
                                            </p:cond>
                                          </p:stCondLst>
                                          <p:endCondLst>
                                            <p:cond evt="onStopAudio" delay="0">
                                              <p:tgtEl>
                                                <p:sldTgt/>
                                              </p:tgtEl>
                                            </p:cond>
                                          </p:endCondLst>
                                        </p:cTn>
                                        <p:tgtEl>
                                          <p:sndTgt r:embed="rId5" name="camera.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269791"/>
                                        </p:tgtEl>
                                        <p:attrNameLst>
                                          <p:attrName>style.visibility</p:attrName>
                                        </p:attrNameLst>
                                      </p:cBhvr>
                                      <p:to>
                                        <p:strVal val="visible"/>
                                      </p:to>
                                    </p:set>
                                    <p:animEffect transition="in" filter="fade">
                                      <p:cBhvr>
                                        <p:cTn id="66" dur="500"/>
                                        <p:tgtEl>
                                          <p:spTgt spid="1269791"/>
                                        </p:tgtEl>
                                      </p:cBhvr>
                                    </p:animEffect>
                                  </p:childTnLst>
                                  <p:subTnLst>
                                    <p:audio>
                                      <p:cMediaNode>
                                        <p:cTn display="0" masterRel="sameClick">
                                          <p:stCondLst>
                                            <p:cond evt="begin" delay="0">
                                              <p:tn val="64"/>
                                            </p:cond>
                                          </p:stCondLst>
                                          <p:endCondLst>
                                            <p:cond evt="onStopAudio" delay="0">
                                              <p:tgtEl>
                                                <p:sldTgt/>
                                              </p:tgtEl>
                                            </p:cond>
                                          </p:endCondLst>
                                        </p:cTn>
                                        <p:tgtEl>
                                          <p:sndTgt r:embed="rId5" name="camera.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269779"/>
                                        </p:tgtEl>
                                        <p:attrNameLst>
                                          <p:attrName>style.visibility</p:attrName>
                                        </p:attrNameLst>
                                      </p:cBhvr>
                                      <p:to>
                                        <p:strVal val="visible"/>
                                      </p:to>
                                    </p:set>
                                    <p:animEffect transition="in" filter="fade">
                                      <p:cBhvr>
                                        <p:cTn id="71" dur="500"/>
                                        <p:tgtEl>
                                          <p:spTgt spid="1269779"/>
                                        </p:tgtEl>
                                      </p:cBhvr>
                                    </p:animEffect>
                                  </p:childTnLst>
                                  <p:subTnLst>
                                    <p:audio>
                                      <p:cMediaNode>
                                        <p:cTn display="0" masterRel="sameClick">
                                          <p:stCondLst>
                                            <p:cond evt="begin" delay="0">
                                              <p:tn val="69"/>
                                            </p:cond>
                                          </p:stCondLst>
                                          <p:endCondLst>
                                            <p:cond evt="onStopAudio" delay="0">
                                              <p:tgtEl>
                                                <p:sldTgt/>
                                              </p:tgtEl>
                                            </p:cond>
                                          </p:endCondLst>
                                        </p:cTn>
                                        <p:tgtEl>
                                          <p:sndTgt r:embed="rId5" name="camera.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269792"/>
                                        </p:tgtEl>
                                        <p:attrNameLst>
                                          <p:attrName>style.visibility</p:attrName>
                                        </p:attrNameLst>
                                      </p:cBhvr>
                                      <p:to>
                                        <p:strVal val="visible"/>
                                      </p:to>
                                    </p:set>
                                    <p:animEffect transition="in" filter="fade">
                                      <p:cBhvr>
                                        <p:cTn id="76" dur="500"/>
                                        <p:tgtEl>
                                          <p:spTgt spid="1269792"/>
                                        </p:tgtEl>
                                      </p:cBhvr>
                                    </p:animEffect>
                                  </p:childTnLst>
                                  <p:subTnLst>
                                    <p:audio>
                                      <p:cMediaNode>
                                        <p:cTn display="0" masterRel="sameClick">
                                          <p:stCondLst>
                                            <p:cond evt="begin" delay="0">
                                              <p:tn val="74"/>
                                            </p:cond>
                                          </p:stCondLst>
                                          <p:endCondLst>
                                            <p:cond evt="onStopAudio" delay="0">
                                              <p:tgtEl>
                                                <p:sldTgt/>
                                              </p:tgtEl>
                                            </p:cond>
                                          </p:endCondLst>
                                        </p:cTn>
                                        <p:tgtEl>
                                          <p:sndTgt r:embed="rId5" name="camera.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269780"/>
                                        </p:tgtEl>
                                        <p:attrNameLst>
                                          <p:attrName>style.visibility</p:attrName>
                                        </p:attrNameLst>
                                      </p:cBhvr>
                                      <p:to>
                                        <p:strVal val="visible"/>
                                      </p:to>
                                    </p:set>
                                    <p:animEffect transition="in" filter="fade">
                                      <p:cBhvr>
                                        <p:cTn id="81" dur="500"/>
                                        <p:tgtEl>
                                          <p:spTgt spid="1269780"/>
                                        </p:tgtEl>
                                      </p:cBhvr>
                                    </p:animEffect>
                                  </p:childTnLst>
                                  <p:subTnLst>
                                    <p:audio>
                                      <p:cMediaNode>
                                        <p:cTn display="0" masterRel="sameClick">
                                          <p:stCondLst>
                                            <p:cond evt="begin" delay="0">
                                              <p:tn val="79"/>
                                            </p:cond>
                                          </p:stCondLst>
                                          <p:endCondLst>
                                            <p:cond evt="onStopAudio" delay="0">
                                              <p:tgtEl>
                                                <p:sldTgt/>
                                              </p:tgtEl>
                                            </p:cond>
                                          </p:endCondLst>
                                        </p:cTn>
                                        <p:tgtEl>
                                          <p:sndTgt r:embed="rId5" name="camera.wav"/>
                                        </p:tgtEl>
                                      </p:cMediaNode>
                                    </p:audio>
                                  </p:subTnLst>
                                </p:cTn>
                              </p:par>
                              <p:par>
                                <p:cTn id="82" presetID="10" presetClass="entr" presetSubtype="0" fill="hold" grpId="0" nodeType="withEffect">
                                  <p:stCondLst>
                                    <p:cond delay="0"/>
                                  </p:stCondLst>
                                  <p:childTnLst>
                                    <p:set>
                                      <p:cBhvr>
                                        <p:cTn id="83" dur="1" fill="hold">
                                          <p:stCondLst>
                                            <p:cond delay="0"/>
                                          </p:stCondLst>
                                        </p:cTn>
                                        <p:tgtEl>
                                          <p:spTgt spid="1269781"/>
                                        </p:tgtEl>
                                        <p:attrNameLst>
                                          <p:attrName>style.visibility</p:attrName>
                                        </p:attrNameLst>
                                      </p:cBhvr>
                                      <p:to>
                                        <p:strVal val="visible"/>
                                      </p:to>
                                    </p:set>
                                    <p:animEffect transition="in" filter="fade">
                                      <p:cBhvr>
                                        <p:cTn id="84" dur="500"/>
                                        <p:tgtEl>
                                          <p:spTgt spid="1269781"/>
                                        </p:tgtEl>
                                      </p:cBhvr>
                                    </p:animEffect>
                                  </p:childTnLst>
                                  <p:subTnLst>
                                    <p:audio>
                                      <p:cMediaNode>
                                        <p:cTn display="0" masterRel="sameClick">
                                          <p:stCondLst>
                                            <p:cond evt="begin" delay="0">
                                              <p:tn val="82"/>
                                            </p:cond>
                                          </p:stCondLst>
                                          <p:endCondLst>
                                            <p:cond evt="onStopAudio" delay="0">
                                              <p:tgtEl>
                                                <p:sldTgt/>
                                              </p:tgtEl>
                                            </p:cond>
                                          </p:endCondLst>
                                        </p:cTn>
                                        <p:tgtEl>
                                          <p:sndTgt r:embed="rId5" name="camera.wav"/>
                                        </p:tgtEl>
                                      </p:cMediaNode>
                                    </p:audio>
                                  </p:subTnLst>
                                </p:cTn>
                              </p:par>
                              <p:par>
                                <p:cTn id="85" presetID="10" presetClass="entr" presetSubtype="0" fill="hold" grpId="0" nodeType="withEffect">
                                  <p:stCondLst>
                                    <p:cond delay="0"/>
                                  </p:stCondLst>
                                  <p:childTnLst>
                                    <p:set>
                                      <p:cBhvr>
                                        <p:cTn id="86" dur="1" fill="hold">
                                          <p:stCondLst>
                                            <p:cond delay="0"/>
                                          </p:stCondLst>
                                        </p:cTn>
                                        <p:tgtEl>
                                          <p:spTgt spid="1269794"/>
                                        </p:tgtEl>
                                        <p:attrNameLst>
                                          <p:attrName>style.visibility</p:attrName>
                                        </p:attrNameLst>
                                      </p:cBhvr>
                                      <p:to>
                                        <p:strVal val="visible"/>
                                      </p:to>
                                    </p:set>
                                    <p:animEffect transition="in" filter="fade">
                                      <p:cBhvr>
                                        <p:cTn id="87" dur="500"/>
                                        <p:tgtEl>
                                          <p:spTgt spid="1269794"/>
                                        </p:tgtEl>
                                      </p:cBhvr>
                                    </p:animEffect>
                                  </p:childTnLst>
                                  <p:subTnLst>
                                    <p:audio>
                                      <p:cMediaNode>
                                        <p:cTn display="0" masterRel="sameClick">
                                          <p:stCondLst>
                                            <p:cond evt="begin" delay="0">
                                              <p:tn val="85"/>
                                            </p:cond>
                                          </p:stCondLst>
                                          <p:endCondLst>
                                            <p:cond evt="onStopAudio" delay="0">
                                              <p:tgtEl>
                                                <p:sldTgt/>
                                              </p:tgtEl>
                                            </p:cond>
                                          </p:endCondLst>
                                        </p:cTn>
                                        <p:tgtEl>
                                          <p:sndTgt r:embed="rId5" name="camera.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269782"/>
                                        </p:tgtEl>
                                        <p:attrNameLst>
                                          <p:attrName>style.visibility</p:attrName>
                                        </p:attrNameLst>
                                      </p:cBhvr>
                                      <p:to>
                                        <p:strVal val="visible"/>
                                      </p:to>
                                    </p:set>
                                    <p:animEffect transition="in" filter="fade">
                                      <p:cBhvr>
                                        <p:cTn id="92" dur="500"/>
                                        <p:tgtEl>
                                          <p:spTgt spid="1269782"/>
                                        </p:tgtEl>
                                      </p:cBhvr>
                                    </p:animEffect>
                                  </p:childTnLst>
                                  <p:subTnLst>
                                    <p:audio>
                                      <p:cMediaNode>
                                        <p:cTn display="0" masterRel="sameClick">
                                          <p:stCondLst>
                                            <p:cond evt="begin" delay="0">
                                              <p:tn val="90"/>
                                            </p:cond>
                                          </p:stCondLst>
                                          <p:endCondLst>
                                            <p:cond evt="onStopAudio" delay="0">
                                              <p:tgtEl>
                                                <p:sldTgt/>
                                              </p:tgtEl>
                                            </p:cond>
                                          </p:endCondLst>
                                        </p:cTn>
                                        <p:tgtEl>
                                          <p:sndTgt r:embed="rId5" name="camera.wav"/>
                                        </p:tgtEl>
                                      </p:cMediaNode>
                                    </p:audio>
                                  </p:subTnLst>
                                </p:cTn>
                              </p:par>
                              <p:par>
                                <p:cTn id="93" presetID="10" presetClass="entr" presetSubtype="0" fill="hold" grpId="0" nodeType="withEffect">
                                  <p:stCondLst>
                                    <p:cond delay="0"/>
                                  </p:stCondLst>
                                  <p:childTnLst>
                                    <p:set>
                                      <p:cBhvr>
                                        <p:cTn id="94" dur="1" fill="hold">
                                          <p:stCondLst>
                                            <p:cond delay="0"/>
                                          </p:stCondLst>
                                        </p:cTn>
                                        <p:tgtEl>
                                          <p:spTgt spid="1269793"/>
                                        </p:tgtEl>
                                        <p:attrNameLst>
                                          <p:attrName>style.visibility</p:attrName>
                                        </p:attrNameLst>
                                      </p:cBhvr>
                                      <p:to>
                                        <p:strVal val="visible"/>
                                      </p:to>
                                    </p:set>
                                    <p:animEffect transition="in" filter="fade">
                                      <p:cBhvr>
                                        <p:cTn id="95" dur="500"/>
                                        <p:tgtEl>
                                          <p:spTgt spid="1269793"/>
                                        </p:tgtEl>
                                      </p:cBhvr>
                                    </p:animEffect>
                                  </p:childTnLst>
                                  <p:subTnLst>
                                    <p:audio>
                                      <p:cMediaNode>
                                        <p:cTn display="0" masterRel="sameClick">
                                          <p:stCondLst>
                                            <p:cond evt="begin" delay="0">
                                              <p:tn val="93"/>
                                            </p:cond>
                                          </p:stCondLst>
                                          <p:endCondLst>
                                            <p:cond evt="onStopAudio" delay="0">
                                              <p:tgtEl>
                                                <p:sldTgt/>
                                              </p:tgtEl>
                                            </p:cond>
                                          </p:endCondLst>
                                        </p:cTn>
                                        <p:tgtEl>
                                          <p:sndTgt r:embed="rId5" name="camera.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4" fill="hold" nodeType="clickEffect">
                                  <p:stCondLst>
                                    <p:cond delay="0"/>
                                  </p:stCondLst>
                                  <p:childTnLst>
                                    <p:set>
                                      <p:cBhvr>
                                        <p:cTn id="99" dur="1" fill="hold">
                                          <p:stCondLst>
                                            <p:cond delay="0"/>
                                          </p:stCondLst>
                                        </p:cTn>
                                        <p:tgtEl>
                                          <p:spTgt spid="1269762">
                                            <p:txEl>
                                              <p:pRg st="4" end="4"/>
                                            </p:txEl>
                                          </p:spTgt>
                                        </p:tgtEl>
                                        <p:attrNameLst>
                                          <p:attrName>style.visibility</p:attrName>
                                        </p:attrNameLst>
                                      </p:cBhvr>
                                      <p:to>
                                        <p:strVal val="visible"/>
                                      </p:to>
                                    </p:set>
                                    <p:anim calcmode="lin" valueType="num">
                                      <p:cBhvr additive="base">
                                        <p:cTn id="100" dur="500" fill="hold"/>
                                        <p:tgtEl>
                                          <p:spTgt spid="1269762">
                                            <p:txEl>
                                              <p:pRg st="4" end="4"/>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12697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4" name="arrow.wav"/>
                                        </p:tgtEl>
                                      </p:cMediaNode>
                                    </p:audio>
                                  </p:subTnLst>
                                </p:cTn>
                              </p:par>
                            </p:childTnLst>
                          </p:cTn>
                        </p:par>
                      </p:childTnLst>
                    </p:cTn>
                  </p:par>
                  <p:par>
                    <p:cTn id="102" fill="hold" nodeType="clickPar">
                      <p:stCondLst>
                        <p:cond delay="indefinite"/>
                      </p:stCondLst>
                      <p:childTnLst>
                        <p:par>
                          <p:cTn id="103" fill="hold" nodeType="withGroup">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1269795"/>
                                        </p:tgtEl>
                                        <p:attrNameLst>
                                          <p:attrName>style.visibility</p:attrName>
                                        </p:attrNameLst>
                                      </p:cBhvr>
                                      <p:to>
                                        <p:strVal val="visible"/>
                                      </p:to>
                                    </p:set>
                                    <p:animEffect transition="in" filter="fade">
                                      <p:cBhvr>
                                        <p:cTn id="106" dur="500"/>
                                        <p:tgtEl>
                                          <p:spTgt spid="1269795"/>
                                        </p:tgtEl>
                                      </p:cBhvr>
                                    </p:animEffect>
                                  </p:childTnLst>
                                  <p:subTnLst>
                                    <p:audio>
                                      <p:cMediaNode>
                                        <p:cTn display="0" masterRel="sameClick">
                                          <p:stCondLst>
                                            <p:cond evt="begin" delay="0">
                                              <p:tn val="104"/>
                                            </p:cond>
                                          </p:stCondLst>
                                          <p:endCondLst>
                                            <p:cond evt="onStopAudio" delay="0">
                                              <p:tgtEl>
                                                <p:sldTgt/>
                                              </p:tgtEl>
                                            </p:cond>
                                          </p:endCondLst>
                                        </p:cTn>
                                        <p:tgtEl>
                                          <p:sndTgt r:embed="rId5" name="camera.wav"/>
                                        </p:tgtEl>
                                      </p:cMediaNode>
                                    </p:audio>
                                  </p:subTnLst>
                                </p:cTn>
                              </p:par>
                            </p:childTnLst>
                          </p:cTn>
                        </p:par>
                      </p:childTnLst>
                    </p:cTn>
                  </p:par>
                  <p:par>
                    <p:cTn id="107" fill="hold" nodeType="clickPar">
                      <p:stCondLst>
                        <p:cond delay="indefinite"/>
                      </p:stCondLst>
                      <p:childTnLst>
                        <p:par>
                          <p:cTn id="108" fill="hold" nodeType="withGroup">
                            <p:stCondLst>
                              <p:cond delay="0"/>
                            </p:stCondLst>
                            <p:childTnLst>
                              <p:par>
                                <p:cTn id="109" presetID="22" presetClass="entr" presetSubtype="4" fill="hold" grpId="0" nodeType="clickEffect">
                                  <p:stCondLst>
                                    <p:cond delay="0"/>
                                  </p:stCondLst>
                                  <p:childTnLst>
                                    <p:set>
                                      <p:cBhvr>
                                        <p:cTn id="110" dur="1" fill="hold">
                                          <p:stCondLst>
                                            <p:cond delay="0"/>
                                          </p:stCondLst>
                                        </p:cTn>
                                        <p:tgtEl>
                                          <p:spTgt spid="1269784"/>
                                        </p:tgtEl>
                                        <p:attrNameLst>
                                          <p:attrName>style.visibility</p:attrName>
                                        </p:attrNameLst>
                                      </p:cBhvr>
                                      <p:to>
                                        <p:strVal val="visible"/>
                                      </p:to>
                                    </p:set>
                                    <p:animEffect transition="in" filter="wipe(down)">
                                      <p:cBhvr>
                                        <p:cTn id="111" dur="500"/>
                                        <p:tgtEl>
                                          <p:spTgt spid="1269784"/>
                                        </p:tgtEl>
                                      </p:cBhvr>
                                    </p:animEffect>
                                  </p:childTnLst>
                                  <p:subTnLst>
                                    <p:audio>
                                      <p:cMediaNode>
                                        <p:cTn display="0" masterRel="sameClick">
                                          <p:stCondLst>
                                            <p:cond evt="begin" delay="0">
                                              <p:tn val="109"/>
                                            </p:cond>
                                          </p:stCondLst>
                                          <p:endCondLst>
                                            <p:cond evt="onStopAudio" delay="0">
                                              <p:tgtEl>
                                                <p:sldTgt/>
                                              </p:tgtEl>
                                            </p:cond>
                                          </p:endCondLst>
                                        </p:cTn>
                                        <p:tgtEl>
                                          <p:sndTgt r:embed="rId6" name="voltage.wav"/>
                                        </p:tgtEl>
                                      </p:cMediaNode>
                                    </p:audio>
                                  </p:sub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4" fill="hold" grpId="0" nodeType="clickEffect">
                                  <p:stCondLst>
                                    <p:cond delay="0"/>
                                  </p:stCondLst>
                                  <p:childTnLst>
                                    <p:set>
                                      <p:cBhvr>
                                        <p:cTn id="115" dur="1" fill="hold">
                                          <p:stCondLst>
                                            <p:cond delay="0"/>
                                          </p:stCondLst>
                                        </p:cTn>
                                        <p:tgtEl>
                                          <p:spTgt spid="1269788"/>
                                        </p:tgtEl>
                                        <p:attrNameLst>
                                          <p:attrName>style.visibility</p:attrName>
                                        </p:attrNameLst>
                                      </p:cBhvr>
                                      <p:to>
                                        <p:strVal val="visible"/>
                                      </p:to>
                                    </p:set>
                                    <p:animEffect transition="in" filter="wipe(down)">
                                      <p:cBhvr>
                                        <p:cTn id="116" dur="500"/>
                                        <p:tgtEl>
                                          <p:spTgt spid="1269788"/>
                                        </p:tgtEl>
                                      </p:cBhvr>
                                    </p:animEffect>
                                  </p:childTnLst>
                                  <p:subTnLst>
                                    <p:audio>
                                      <p:cMediaNode>
                                        <p:cTn display="0" masterRel="sameClick">
                                          <p:stCondLst>
                                            <p:cond evt="begin" delay="0">
                                              <p:tn val="114"/>
                                            </p:cond>
                                          </p:stCondLst>
                                          <p:endCondLst>
                                            <p:cond evt="onStopAudio" delay="0">
                                              <p:tgtEl>
                                                <p:sldTgt/>
                                              </p:tgtEl>
                                            </p:cond>
                                          </p:endCondLst>
                                        </p:cTn>
                                        <p:tgtEl>
                                          <p:sndTgt r:embed="rId6" name="voltage.wav"/>
                                        </p:tgtEl>
                                      </p:cMediaNode>
                                    </p:audio>
                                  </p:subTnLst>
                                </p:cTn>
                              </p:par>
                              <p:par>
                                <p:cTn id="117" presetID="22" presetClass="entr" presetSubtype="8" fill="hold" grpId="0" nodeType="withEffect">
                                  <p:stCondLst>
                                    <p:cond delay="0"/>
                                  </p:stCondLst>
                                  <p:childTnLst>
                                    <p:set>
                                      <p:cBhvr>
                                        <p:cTn id="118" dur="1" fill="hold">
                                          <p:stCondLst>
                                            <p:cond delay="0"/>
                                          </p:stCondLst>
                                        </p:cTn>
                                        <p:tgtEl>
                                          <p:spTgt spid="1269786"/>
                                        </p:tgtEl>
                                        <p:attrNameLst>
                                          <p:attrName>style.visibility</p:attrName>
                                        </p:attrNameLst>
                                      </p:cBhvr>
                                      <p:to>
                                        <p:strVal val="visible"/>
                                      </p:to>
                                    </p:set>
                                    <p:animEffect transition="in" filter="wipe(left)">
                                      <p:cBhvr>
                                        <p:cTn id="119" dur="500"/>
                                        <p:tgtEl>
                                          <p:spTgt spid="1269786"/>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1" fill="hold" grpId="0" nodeType="clickEffect">
                                  <p:stCondLst>
                                    <p:cond delay="0"/>
                                  </p:stCondLst>
                                  <p:childTnLst>
                                    <p:set>
                                      <p:cBhvr>
                                        <p:cTn id="123" dur="1" fill="hold">
                                          <p:stCondLst>
                                            <p:cond delay="0"/>
                                          </p:stCondLst>
                                        </p:cTn>
                                        <p:tgtEl>
                                          <p:spTgt spid="1269785"/>
                                        </p:tgtEl>
                                        <p:attrNameLst>
                                          <p:attrName>style.visibility</p:attrName>
                                        </p:attrNameLst>
                                      </p:cBhvr>
                                      <p:to>
                                        <p:strVal val="visible"/>
                                      </p:to>
                                    </p:set>
                                    <p:animEffect transition="in" filter="wipe(up)">
                                      <p:cBhvr>
                                        <p:cTn id="124" dur="500"/>
                                        <p:tgtEl>
                                          <p:spTgt spid="1269785"/>
                                        </p:tgtEl>
                                      </p:cBhvr>
                                    </p:animEffect>
                                  </p:childTnLst>
                                  <p:subTnLst>
                                    <p:audio>
                                      <p:cMediaNode>
                                        <p:cTn display="0" masterRel="sameClick">
                                          <p:stCondLst>
                                            <p:cond evt="begin" delay="0">
                                              <p:tn val="122"/>
                                            </p:cond>
                                          </p:stCondLst>
                                          <p:endCondLst>
                                            <p:cond evt="onStopAudio" delay="0">
                                              <p:tgtEl>
                                                <p:sldTgt/>
                                              </p:tgtEl>
                                            </p:cond>
                                          </p:endCondLst>
                                        </p:cTn>
                                        <p:tgtEl>
                                          <p:sndTgt r:embed="rId6" name="voltage.wav"/>
                                        </p:tgtEl>
                                      </p:cMediaNode>
                                    </p:audio>
                                  </p:subTnLst>
                                </p:cTn>
                              </p:par>
                              <p:par>
                                <p:cTn id="125" presetID="22" presetClass="entr" presetSubtype="2" fill="hold" grpId="0" nodeType="withEffect">
                                  <p:stCondLst>
                                    <p:cond delay="0"/>
                                  </p:stCondLst>
                                  <p:childTnLst>
                                    <p:set>
                                      <p:cBhvr>
                                        <p:cTn id="126" dur="1" fill="hold">
                                          <p:stCondLst>
                                            <p:cond delay="0"/>
                                          </p:stCondLst>
                                        </p:cTn>
                                        <p:tgtEl>
                                          <p:spTgt spid="1269787"/>
                                        </p:tgtEl>
                                        <p:attrNameLst>
                                          <p:attrName>style.visibility</p:attrName>
                                        </p:attrNameLst>
                                      </p:cBhvr>
                                      <p:to>
                                        <p:strVal val="visible"/>
                                      </p:to>
                                    </p:set>
                                    <p:animEffect transition="in" filter="wipe(right)">
                                      <p:cBhvr>
                                        <p:cTn id="127" dur="500"/>
                                        <p:tgtEl>
                                          <p:spTgt spid="1269787"/>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2" fill="hold" grpId="0" nodeType="clickEffect">
                                  <p:stCondLst>
                                    <p:cond delay="0"/>
                                  </p:stCondLst>
                                  <p:childTnLst>
                                    <p:set>
                                      <p:cBhvr>
                                        <p:cTn id="131" dur="1" fill="hold">
                                          <p:stCondLst>
                                            <p:cond delay="0"/>
                                          </p:stCondLst>
                                        </p:cTn>
                                        <p:tgtEl>
                                          <p:spTgt spid="1269789"/>
                                        </p:tgtEl>
                                        <p:attrNameLst>
                                          <p:attrName>style.visibility</p:attrName>
                                        </p:attrNameLst>
                                      </p:cBhvr>
                                      <p:to>
                                        <p:strVal val="visible"/>
                                      </p:to>
                                    </p:set>
                                    <p:animEffect transition="in" filter="wipe(right)">
                                      <p:cBhvr>
                                        <p:cTn id="132" dur="500"/>
                                        <p:tgtEl>
                                          <p:spTgt spid="1269789"/>
                                        </p:tgtEl>
                                      </p:cBhvr>
                                    </p:animEffect>
                                  </p:childTnLst>
                                  <p:subTnLst>
                                    <p:audio>
                                      <p:cMediaNode>
                                        <p:cTn display="0" masterRel="sameClick">
                                          <p:stCondLst>
                                            <p:cond evt="begin" delay="0">
                                              <p:tn val="130"/>
                                            </p:cond>
                                          </p:stCondLst>
                                          <p:endCondLst>
                                            <p:cond evt="onStopAudio" delay="0">
                                              <p:tgtEl>
                                                <p:sldTgt/>
                                              </p:tgtEl>
                                            </p:cond>
                                          </p:endCondLst>
                                        </p:cTn>
                                        <p:tgtEl>
                                          <p:sndTgt r:embed="rId6" name="voltage.wav"/>
                                        </p:tgtEl>
                                      </p:cMediaNode>
                                    </p:audio>
                                  </p:subTnLst>
                                </p:cTn>
                              </p:par>
                              <p:par>
                                <p:cTn id="133" presetID="22" presetClass="entr" presetSubtype="2" fill="hold" grpId="0" nodeType="withEffect">
                                  <p:stCondLst>
                                    <p:cond delay="0"/>
                                  </p:stCondLst>
                                  <p:childTnLst>
                                    <p:set>
                                      <p:cBhvr>
                                        <p:cTn id="134" dur="1" fill="hold">
                                          <p:stCondLst>
                                            <p:cond delay="0"/>
                                          </p:stCondLst>
                                        </p:cTn>
                                        <p:tgtEl>
                                          <p:spTgt spid="1269790"/>
                                        </p:tgtEl>
                                        <p:attrNameLst>
                                          <p:attrName>style.visibility</p:attrName>
                                        </p:attrNameLst>
                                      </p:cBhvr>
                                      <p:to>
                                        <p:strVal val="visible"/>
                                      </p:to>
                                    </p:set>
                                    <p:animEffect transition="in" filter="wipe(right)">
                                      <p:cBhvr>
                                        <p:cTn id="135" dur="500"/>
                                        <p:tgtEl>
                                          <p:spTgt spid="1269790"/>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2" presetClass="entr" presetSubtype="4" fill="hold" nodeType="clickEffect">
                                  <p:stCondLst>
                                    <p:cond delay="0"/>
                                  </p:stCondLst>
                                  <p:childTnLst>
                                    <p:set>
                                      <p:cBhvr>
                                        <p:cTn id="139" dur="1" fill="hold">
                                          <p:stCondLst>
                                            <p:cond delay="0"/>
                                          </p:stCondLst>
                                        </p:cTn>
                                        <p:tgtEl>
                                          <p:spTgt spid="1269796">
                                            <p:txEl>
                                              <p:pRg st="1" end="1"/>
                                            </p:txEl>
                                          </p:spTgt>
                                        </p:tgtEl>
                                        <p:attrNameLst>
                                          <p:attrName>style.visibility</p:attrName>
                                        </p:attrNameLst>
                                      </p:cBhvr>
                                      <p:to>
                                        <p:strVal val="visible"/>
                                      </p:to>
                                    </p:set>
                                    <p:anim calcmode="lin" valueType="num">
                                      <p:cBhvr additive="base">
                                        <p:cTn id="140" dur="500" fill="hold"/>
                                        <p:tgtEl>
                                          <p:spTgt spid="1269796">
                                            <p:txEl>
                                              <p:pRg st="1" end="1"/>
                                            </p:txEl>
                                          </p:spTgt>
                                        </p:tgtEl>
                                        <p:attrNameLst>
                                          <p:attrName>ppt_x</p:attrName>
                                        </p:attrNameLst>
                                      </p:cBhvr>
                                      <p:tavLst>
                                        <p:tav tm="0">
                                          <p:val>
                                            <p:strVal val="#ppt_x"/>
                                          </p:val>
                                        </p:tav>
                                        <p:tav tm="100000">
                                          <p:val>
                                            <p:strVal val="#ppt_x"/>
                                          </p:val>
                                        </p:tav>
                                      </p:tavLst>
                                    </p:anim>
                                    <p:anim calcmode="lin" valueType="num">
                                      <p:cBhvr additive="base">
                                        <p:cTn id="141" dur="500" fill="hold"/>
                                        <p:tgtEl>
                                          <p:spTgt spid="12697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71" grpId="0" animBg="1"/>
      <p:bldP spid="1269777" grpId="0" animBg="1"/>
      <p:bldP spid="1269778" grpId="0"/>
      <p:bldP spid="1269778" grpId="1"/>
      <p:bldP spid="1269779" grpId="0" animBg="1"/>
      <p:bldP spid="1269780" grpId="0" animBg="1"/>
      <p:bldP spid="1269781" grpId="0" animBg="1"/>
      <p:bldP spid="1269782" grpId="0" animBg="1"/>
      <p:bldP spid="1269783" grpId="0" animBg="1"/>
      <p:bldP spid="1269784" grpId="0" animBg="1"/>
      <p:bldP spid="1269785" grpId="0" animBg="1"/>
      <p:bldP spid="1269786" grpId="0" animBg="1"/>
      <p:bldP spid="1269787" grpId="0" animBg="1"/>
      <p:bldP spid="1269788" grpId="0" animBg="1"/>
      <p:bldP spid="1269789" grpId="0" animBg="1"/>
      <p:bldP spid="1269790" grpId="0" animBg="1"/>
      <p:bldP spid="1269791" grpId="0"/>
      <p:bldP spid="1269792" grpId="0"/>
      <p:bldP spid="1269793" grpId="0"/>
      <p:bldP spid="1269794" grpId="0"/>
      <p:bldP spid="1269795" grpId="0" animBg="1"/>
      <p:bldP spid="126979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1810"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p:spPr>
        <p:txBody>
          <a:bodyPr/>
          <a:lstStyle/>
          <a:p>
            <a:r>
              <a:rPr lang="en-US" altLang="en-US" i="1">
                <a:solidFill>
                  <a:schemeClr val="accent2"/>
                </a:solidFill>
              </a:rPr>
              <a:t>The Lorentz-FitzGerald contraction</a:t>
            </a:r>
            <a:r>
              <a:rPr lang="en-US" altLang="en-US">
                <a:sym typeface="Symbol" pitchFamily="18" charset="2"/>
              </a:rPr>
              <a:t> </a:t>
            </a:r>
          </a:p>
          <a:p>
            <a:r>
              <a:rPr lang="en-US" altLang="en-US">
                <a:solidFill>
                  <a:srgbClr val="000000"/>
                </a:solidFill>
                <a:cs typeface="Times New Roman" pitchFamily="18" charset="0"/>
                <a:sym typeface="Symbol" pitchFamily="18" charset="2"/>
              </a:rPr>
              <a:t>The basic idea behind the device was that as                 the floating table was rotated, the beam </a:t>
            </a:r>
            <a:r>
              <a:rPr lang="en-US" altLang="en-US" b="1">
                <a:solidFill>
                  <a:srgbClr val="000000"/>
                </a:solidFill>
                <a:cs typeface="Times New Roman" pitchFamily="18" charset="0"/>
                <a:sym typeface="Symbol" pitchFamily="18" charset="2"/>
              </a:rPr>
              <a:t>parallel</a:t>
            </a:r>
            <a:r>
              <a:rPr lang="en-US" altLang="en-US">
                <a:solidFill>
                  <a:srgbClr val="000000"/>
                </a:solidFill>
                <a:cs typeface="Times New Roman" pitchFamily="18" charset="0"/>
                <a:sym typeface="Symbol" pitchFamily="18" charset="2"/>
              </a:rPr>
              <a:t>                to the earth's orbital velocity would squish. </a:t>
            </a:r>
            <a:endParaRPr lang="en-US" altLang="en-US">
              <a:solidFill>
                <a:srgbClr val="000000"/>
              </a:solidFill>
              <a:cs typeface="Times New Roman" pitchFamily="18" charset="0"/>
            </a:endParaRPr>
          </a:p>
          <a:p>
            <a:pPr>
              <a:spcBef>
                <a:spcPct val="20000"/>
              </a:spcBef>
            </a:pPr>
            <a:r>
              <a:rPr lang="en-US" altLang="en-US">
                <a:solidFill>
                  <a:srgbClr val="000000"/>
                </a:solidFill>
                <a:cs typeface="Times New Roman" pitchFamily="18" charset="0"/>
                <a:sym typeface="Symbol" pitchFamily="18" charset="2"/>
              </a:rPr>
              <a:t>The beam </a:t>
            </a:r>
            <a:r>
              <a:rPr lang="en-US" altLang="en-US" b="1">
                <a:solidFill>
                  <a:srgbClr val="000000"/>
                </a:solidFill>
                <a:cs typeface="Times New Roman" pitchFamily="18" charset="0"/>
                <a:sym typeface="Symbol" pitchFamily="18" charset="2"/>
              </a:rPr>
              <a:t>perpendicular</a:t>
            </a:r>
            <a:r>
              <a:rPr lang="en-US" altLang="en-US">
                <a:solidFill>
                  <a:srgbClr val="000000"/>
                </a:solidFill>
                <a:cs typeface="Times New Roman" pitchFamily="18" charset="0"/>
                <a:sym typeface="Symbol" pitchFamily="18" charset="2"/>
              </a:rPr>
              <a:t> to the earth's                     orbital velocity would act as the control                                      – it would not be squished.</a:t>
            </a:r>
          </a:p>
          <a:p>
            <a:pPr>
              <a:spcBef>
                <a:spcPct val="20000"/>
              </a:spcBef>
            </a:pPr>
            <a:r>
              <a:rPr lang="en-US" altLang="en-US">
                <a:solidFill>
                  <a:srgbClr val="000000"/>
                </a:solidFill>
                <a:cs typeface="Times New Roman" pitchFamily="18" charset="0"/>
                <a:sym typeface="Symbol" pitchFamily="18" charset="2"/>
              </a:rPr>
              <a:t>In the region where the beams rejoined,               interference would be detected. </a:t>
            </a:r>
          </a:p>
          <a:p>
            <a:pPr>
              <a:spcBef>
                <a:spcPct val="20000"/>
              </a:spcBef>
            </a:pPr>
            <a:r>
              <a:rPr lang="en-US" altLang="en-US">
                <a:solidFill>
                  <a:srgbClr val="000000"/>
                </a:solidFill>
                <a:cs typeface="Times New Roman" pitchFamily="18" charset="0"/>
                <a:sym typeface="Symbol" pitchFamily="18" charset="2"/>
              </a:rPr>
              <a:t>Destructive interference                                                  would result in seeing dark                                                   zones in the detector eyepiece during slab rotation.</a:t>
            </a:r>
          </a:p>
          <a:p>
            <a:pPr>
              <a:spcBef>
                <a:spcPct val="20000"/>
              </a:spcBef>
            </a:pPr>
            <a:r>
              <a:rPr lang="en-US" altLang="en-US">
                <a:solidFill>
                  <a:srgbClr val="000000"/>
                </a:solidFill>
                <a:cs typeface="Times New Roman" pitchFamily="18" charset="0"/>
                <a:sym typeface="Symbol" pitchFamily="18" charset="2"/>
              </a:rPr>
              <a:t>Constructive interference would result in seeing bright zones in the detector eyepiece during slab rotation. </a:t>
            </a:r>
          </a:p>
        </p:txBody>
      </p:sp>
      <p:grpSp>
        <p:nvGrpSpPr>
          <p:cNvPr id="2" name="Group 32"/>
          <p:cNvGrpSpPr>
            <a:grpSpLocks/>
          </p:cNvGrpSpPr>
          <p:nvPr/>
        </p:nvGrpSpPr>
        <p:grpSpPr bwMode="auto">
          <a:xfrm>
            <a:off x="6357938" y="3033713"/>
            <a:ext cx="2478087" cy="2478087"/>
            <a:chOff x="3131" y="2442"/>
            <a:chExt cx="1561" cy="1561"/>
          </a:xfrm>
        </p:grpSpPr>
        <p:sp>
          <p:nvSpPr>
            <p:cNvPr id="10263" name="Oval 33" descr="White marble"/>
            <p:cNvSpPr>
              <a:spLocks noChangeArrowheads="1"/>
            </p:cNvSpPr>
            <p:nvPr/>
          </p:nvSpPr>
          <p:spPr bwMode="auto">
            <a:xfrm>
              <a:off x="3296" y="2604"/>
              <a:ext cx="1229" cy="1229"/>
            </a:xfrm>
            <a:prstGeom prst="ellipse">
              <a:avLst/>
            </a:prstGeom>
            <a:blipFill dpi="0" rotWithShape="1">
              <a:blip r:embed="rId8" cstate="print"/>
              <a:srcRect/>
              <a:tile tx="0" ty="0" sx="100000" sy="100000" flip="none" algn="tl"/>
            </a:blipFill>
            <a:ln w="9525">
              <a:solidFill>
                <a:schemeClr val="tx1"/>
              </a:solidFill>
              <a:round/>
              <a:headEnd/>
              <a:tailEnd/>
            </a:ln>
          </p:spPr>
          <p:txBody>
            <a:bodyPr wrap="none" anchor="ctr"/>
            <a:lstStyle/>
            <a:p>
              <a:endParaRPr lang="en-US" altLang="en-US"/>
            </a:p>
          </p:txBody>
        </p:sp>
        <p:grpSp>
          <p:nvGrpSpPr>
            <p:cNvPr id="10264" name="Group 34"/>
            <p:cNvGrpSpPr>
              <a:grpSpLocks/>
            </p:cNvGrpSpPr>
            <p:nvPr/>
          </p:nvGrpSpPr>
          <p:grpSpPr bwMode="auto">
            <a:xfrm>
              <a:off x="3131" y="2442"/>
              <a:ext cx="1561" cy="1561"/>
              <a:chOff x="3012" y="2575"/>
              <a:chExt cx="1561" cy="1561"/>
            </a:xfrm>
          </p:grpSpPr>
          <p:grpSp>
            <p:nvGrpSpPr>
              <p:cNvPr id="10283" name="Group 35"/>
              <p:cNvGrpSpPr>
                <a:grpSpLocks/>
              </p:cNvGrpSpPr>
              <p:nvPr/>
            </p:nvGrpSpPr>
            <p:grpSpPr bwMode="auto">
              <a:xfrm>
                <a:off x="3012" y="2575"/>
                <a:ext cx="1561" cy="1561"/>
                <a:chOff x="3012" y="2575"/>
                <a:chExt cx="1561" cy="1561"/>
              </a:xfrm>
            </p:grpSpPr>
            <p:sp>
              <p:nvSpPr>
                <p:cNvPr id="10285" name="Oval 36"/>
                <p:cNvSpPr>
                  <a:spLocks noChangeArrowheads="1"/>
                </p:cNvSpPr>
                <p:nvPr/>
              </p:nvSpPr>
              <p:spPr bwMode="auto">
                <a:xfrm>
                  <a:off x="3012" y="2575"/>
                  <a:ext cx="1561" cy="1561"/>
                </a:xfrm>
                <a:prstGeom prst="ellipse">
                  <a:avLst/>
                </a:prstGeom>
                <a:solidFill>
                  <a:schemeClr val="accent1"/>
                </a:solidFill>
                <a:ln w="9525">
                  <a:solidFill>
                    <a:schemeClr val="tx1"/>
                  </a:solidFill>
                  <a:round/>
                  <a:headEnd/>
                  <a:tailEnd/>
                </a:ln>
              </p:spPr>
              <p:txBody>
                <a:bodyPr wrap="none" anchor="ctr"/>
                <a:lstStyle/>
                <a:p>
                  <a:endParaRPr lang="en-US" altLang="en-US"/>
                </a:p>
              </p:txBody>
            </p:sp>
            <p:sp>
              <p:nvSpPr>
                <p:cNvPr id="10286" name="Oval 37"/>
                <p:cNvSpPr>
                  <a:spLocks noChangeArrowheads="1"/>
                </p:cNvSpPr>
                <p:nvPr/>
              </p:nvSpPr>
              <p:spPr bwMode="auto">
                <a:xfrm>
                  <a:off x="3115" y="2678"/>
                  <a:ext cx="1346" cy="1346"/>
                </a:xfrm>
                <a:prstGeom prst="ellipse">
                  <a:avLst/>
                </a:prstGeom>
                <a:gradFill rotWithShape="1">
                  <a:gsLst>
                    <a:gs pos="0">
                      <a:srgbClr val="DDDDDD"/>
                    </a:gs>
                    <a:gs pos="100000">
                      <a:srgbClr val="666666"/>
                    </a:gs>
                  </a:gsLst>
                  <a:lin ang="2700000" scaled="1"/>
                </a:gradFill>
                <a:ln w="9525">
                  <a:solidFill>
                    <a:schemeClr val="tx1"/>
                  </a:solidFill>
                  <a:round/>
                  <a:headEnd/>
                  <a:tailEnd/>
                </a:ln>
              </p:spPr>
              <p:txBody>
                <a:bodyPr wrap="none" anchor="ctr"/>
                <a:lstStyle/>
                <a:p>
                  <a:endParaRPr lang="en-US" altLang="en-US"/>
                </a:p>
              </p:txBody>
            </p:sp>
          </p:grpSp>
          <p:sp>
            <p:nvSpPr>
              <p:cNvPr id="10284" name="Text Box 38"/>
              <p:cNvSpPr txBox="1">
                <a:spLocks noChangeArrowheads="1"/>
              </p:cNvSpPr>
              <p:nvPr/>
            </p:nvSpPr>
            <p:spPr bwMode="auto">
              <a:xfrm>
                <a:off x="3453" y="3028"/>
                <a:ext cx="779" cy="577"/>
              </a:xfrm>
              <a:prstGeom prst="rect">
                <a:avLst/>
              </a:prstGeom>
              <a:noFill/>
              <a:ln w="9525">
                <a:noFill/>
                <a:miter lim="800000"/>
                <a:headEnd/>
                <a:tailEnd/>
              </a:ln>
            </p:spPr>
            <p:txBody>
              <a:bodyPr>
                <a:spAutoFit/>
              </a:bodyPr>
              <a:lstStyle/>
              <a:p>
                <a:r>
                  <a:rPr lang="en-US" altLang="en-US" sz="1800">
                    <a:solidFill>
                      <a:schemeClr val="bg1"/>
                    </a:solidFill>
                  </a:rPr>
                  <a:t>Vat of liquid mercury</a:t>
                </a:r>
              </a:p>
            </p:txBody>
          </p:sp>
        </p:grpSp>
        <p:sp>
          <p:nvSpPr>
            <p:cNvPr id="10265" name="Oval 39" descr="White marble"/>
            <p:cNvSpPr>
              <a:spLocks noChangeArrowheads="1"/>
            </p:cNvSpPr>
            <p:nvPr/>
          </p:nvSpPr>
          <p:spPr bwMode="auto">
            <a:xfrm>
              <a:off x="3297" y="2609"/>
              <a:ext cx="1229" cy="1229"/>
            </a:xfrm>
            <a:prstGeom prst="ellipse">
              <a:avLst/>
            </a:prstGeom>
            <a:blipFill dpi="0" rotWithShape="1">
              <a:blip r:embed="rId8" cstate="print"/>
              <a:srcRect/>
              <a:tile tx="0" ty="0" sx="100000" sy="100000" flip="none" algn="tl"/>
            </a:blipFill>
            <a:ln w="9525">
              <a:solidFill>
                <a:schemeClr val="tx1"/>
              </a:solidFill>
              <a:round/>
              <a:headEnd/>
              <a:tailEnd/>
            </a:ln>
          </p:spPr>
          <p:txBody>
            <a:bodyPr wrap="none" anchor="ctr"/>
            <a:lstStyle/>
            <a:p>
              <a:endParaRPr lang="en-US" altLang="en-US"/>
            </a:p>
          </p:txBody>
        </p:sp>
        <p:sp>
          <p:nvSpPr>
            <p:cNvPr id="10266" name="Line 40"/>
            <p:cNvSpPr>
              <a:spLocks noChangeShapeType="1"/>
            </p:cNvSpPr>
            <p:nvPr/>
          </p:nvSpPr>
          <p:spPr bwMode="auto">
            <a:xfrm flipH="1">
              <a:off x="3805" y="3125"/>
              <a:ext cx="194" cy="194"/>
            </a:xfrm>
            <a:prstGeom prst="line">
              <a:avLst/>
            </a:prstGeom>
            <a:noFill/>
            <a:ln w="9525">
              <a:solidFill>
                <a:schemeClr val="tx1"/>
              </a:solidFill>
              <a:round/>
              <a:headEnd/>
              <a:tailEnd/>
            </a:ln>
          </p:spPr>
          <p:txBody>
            <a:bodyPr/>
            <a:lstStyle/>
            <a:p>
              <a:endParaRPr lang="en-US"/>
            </a:p>
          </p:txBody>
        </p:sp>
        <p:sp>
          <p:nvSpPr>
            <p:cNvPr id="10267" name="Rectangle 41"/>
            <p:cNvSpPr>
              <a:spLocks noChangeArrowheads="1"/>
            </p:cNvSpPr>
            <p:nvPr/>
          </p:nvSpPr>
          <p:spPr bwMode="auto">
            <a:xfrm>
              <a:off x="3819" y="2637"/>
              <a:ext cx="180" cy="56"/>
            </a:xfrm>
            <a:prstGeom prst="rect">
              <a:avLst/>
            </a:prstGeom>
            <a:gradFill rotWithShape="1">
              <a:gsLst>
                <a:gs pos="0">
                  <a:srgbClr val="DDDDDD"/>
                </a:gs>
                <a:gs pos="100000">
                  <a:srgbClr val="666666"/>
                </a:gs>
              </a:gsLst>
              <a:lin ang="18900000" scaled="1"/>
            </a:gradFill>
            <a:ln w="9525">
              <a:solidFill>
                <a:schemeClr val="tx1"/>
              </a:solidFill>
              <a:miter lim="800000"/>
              <a:headEnd/>
              <a:tailEnd/>
            </a:ln>
          </p:spPr>
          <p:txBody>
            <a:bodyPr wrap="none" anchor="ctr"/>
            <a:lstStyle/>
            <a:p>
              <a:endParaRPr lang="en-US" altLang="en-US"/>
            </a:p>
          </p:txBody>
        </p:sp>
        <p:sp>
          <p:nvSpPr>
            <p:cNvPr id="10268" name="Rectangle 42"/>
            <p:cNvSpPr>
              <a:spLocks noChangeArrowheads="1"/>
            </p:cNvSpPr>
            <p:nvPr/>
          </p:nvSpPr>
          <p:spPr bwMode="auto">
            <a:xfrm rot="5400000">
              <a:off x="4352" y="3185"/>
              <a:ext cx="180" cy="56"/>
            </a:xfrm>
            <a:prstGeom prst="rect">
              <a:avLst/>
            </a:prstGeom>
            <a:gradFill rotWithShape="1">
              <a:gsLst>
                <a:gs pos="0">
                  <a:srgbClr val="DDDDDD"/>
                </a:gs>
                <a:gs pos="100000">
                  <a:srgbClr val="666666"/>
                </a:gs>
              </a:gsLst>
              <a:lin ang="18900000" scaled="1"/>
            </a:gradFill>
            <a:ln w="9525">
              <a:solidFill>
                <a:schemeClr val="tx1"/>
              </a:solidFill>
              <a:miter lim="800000"/>
              <a:headEnd/>
              <a:tailEnd/>
            </a:ln>
          </p:spPr>
          <p:txBody>
            <a:bodyPr rot="10800000" vert="eaVert" wrap="none" anchor="ctr"/>
            <a:lstStyle/>
            <a:p>
              <a:endParaRPr lang="en-US" altLang="en-US"/>
            </a:p>
          </p:txBody>
        </p:sp>
        <p:sp>
          <p:nvSpPr>
            <p:cNvPr id="1271851" name="Rectangle 43"/>
            <p:cNvSpPr>
              <a:spLocks noChangeArrowheads="1"/>
            </p:cNvSpPr>
            <p:nvPr/>
          </p:nvSpPr>
          <p:spPr bwMode="auto">
            <a:xfrm>
              <a:off x="3304" y="3185"/>
              <a:ext cx="306" cy="83"/>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9525">
              <a:solidFill>
                <a:schemeClr val="tx1"/>
              </a:solidFill>
              <a:miter lim="800000"/>
              <a:headEnd/>
              <a:tailEnd/>
            </a:ln>
            <a:effectLst/>
            <a:extLst/>
          </p:spPr>
          <p:txBody>
            <a:bodyPr wrap="none" anchor="ctr"/>
            <a:lstStyle/>
            <a:p>
              <a:pPr>
                <a:defRPr/>
              </a:pPr>
              <a:endParaRPr lang="en-US"/>
            </a:p>
          </p:txBody>
        </p:sp>
        <p:sp>
          <p:nvSpPr>
            <p:cNvPr id="10270" name="Oval 44"/>
            <p:cNvSpPr>
              <a:spLocks noChangeArrowheads="1"/>
            </p:cNvSpPr>
            <p:nvPr/>
          </p:nvSpPr>
          <p:spPr bwMode="auto">
            <a:xfrm>
              <a:off x="3853" y="3670"/>
              <a:ext cx="104" cy="104"/>
            </a:xfrm>
            <a:prstGeom prst="ellipse">
              <a:avLst/>
            </a:prstGeom>
            <a:solidFill>
              <a:schemeClr val="accent1"/>
            </a:solidFill>
            <a:ln w="9525">
              <a:solidFill>
                <a:schemeClr val="tx1"/>
              </a:solidFill>
              <a:round/>
              <a:headEnd/>
              <a:tailEnd/>
            </a:ln>
          </p:spPr>
          <p:txBody>
            <a:bodyPr wrap="none" anchor="ctr"/>
            <a:lstStyle/>
            <a:p>
              <a:endParaRPr lang="en-US" altLang="en-US"/>
            </a:p>
          </p:txBody>
        </p:sp>
        <p:sp>
          <p:nvSpPr>
            <p:cNvPr id="10271" name="Line 45"/>
            <p:cNvSpPr>
              <a:spLocks noChangeShapeType="1"/>
            </p:cNvSpPr>
            <p:nvPr/>
          </p:nvSpPr>
          <p:spPr bwMode="auto">
            <a:xfrm flipV="1">
              <a:off x="3902" y="3213"/>
              <a:ext cx="0" cy="506"/>
            </a:xfrm>
            <a:prstGeom prst="line">
              <a:avLst/>
            </a:prstGeom>
            <a:noFill/>
            <a:ln w="28575">
              <a:solidFill>
                <a:srgbClr val="D60093"/>
              </a:solidFill>
              <a:round/>
              <a:headEnd/>
              <a:tailEnd/>
            </a:ln>
          </p:spPr>
          <p:txBody>
            <a:bodyPr/>
            <a:lstStyle/>
            <a:p>
              <a:endParaRPr lang="en-US"/>
            </a:p>
          </p:txBody>
        </p:sp>
        <p:sp>
          <p:nvSpPr>
            <p:cNvPr id="10272" name="Line 46"/>
            <p:cNvSpPr>
              <a:spLocks noChangeShapeType="1"/>
            </p:cNvSpPr>
            <p:nvPr/>
          </p:nvSpPr>
          <p:spPr bwMode="auto">
            <a:xfrm flipV="1">
              <a:off x="3902" y="2699"/>
              <a:ext cx="0" cy="514"/>
            </a:xfrm>
            <a:prstGeom prst="line">
              <a:avLst/>
            </a:prstGeom>
            <a:noFill/>
            <a:ln w="12700">
              <a:solidFill>
                <a:srgbClr val="FF3300"/>
              </a:solidFill>
              <a:round/>
              <a:headEnd/>
              <a:tailEnd/>
            </a:ln>
          </p:spPr>
          <p:txBody>
            <a:bodyPr/>
            <a:lstStyle/>
            <a:p>
              <a:endParaRPr lang="en-US"/>
            </a:p>
          </p:txBody>
        </p:sp>
        <p:sp>
          <p:nvSpPr>
            <p:cNvPr id="10273" name="Line 47"/>
            <p:cNvSpPr>
              <a:spLocks noChangeShapeType="1"/>
            </p:cNvSpPr>
            <p:nvPr/>
          </p:nvSpPr>
          <p:spPr bwMode="auto">
            <a:xfrm>
              <a:off x="3902" y="3213"/>
              <a:ext cx="499" cy="0"/>
            </a:xfrm>
            <a:prstGeom prst="line">
              <a:avLst/>
            </a:prstGeom>
            <a:noFill/>
            <a:ln w="9525">
              <a:solidFill>
                <a:srgbClr val="D60093"/>
              </a:solidFill>
              <a:round/>
              <a:headEnd/>
              <a:tailEnd/>
            </a:ln>
          </p:spPr>
          <p:txBody>
            <a:bodyPr/>
            <a:lstStyle/>
            <a:p>
              <a:endParaRPr lang="en-US"/>
            </a:p>
          </p:txBody>
        </p:sp>
        <p:sp>
          <p:nvSpPr>
            <p:cNvPr id="10274" name="Line 48"/>
            <p:cNvSpPr>
              <a:spLocks noChangeShapeType="1"/>
            </p:cNvSpPr>
            <p:nvPr/>
          </p:nvSpPr>
          <p:spPr bwMode="auto">
            <a:xfrm flipH="1">
              <a:off x="3895" y="3227"/>
              <a:ext cx="506" cy="0"/>
            </a:xfrm>
            <a:prstGeom prst="line">
              <a:avLst/>
            </a:prstGeom>
            <a:noFill/>
            <a:ln w="12700">
              <a:solidFill>
                <a:srgbClr val="FF3300"/>
              </a:solidFill>
              <a:round/>
              <a:headEnd/>
              <a:tailEnd/>
            </a:ln>
          </p:spPr>
          <p:txBody>
            <a:bodyPr/>
            <a:lstStyle/>
            <a:p>
              <a:endParaRPr lang="en-US"/>
            </a:p>
          </p:txBody>
        </p:sp>
        <p:sp>
          <p:nvSpPr>
            <p:cNvPr id="10275" name="Line 49"/>
            <p:cNvSpPr>
              <a:spLocks noChangeShapeType="1"/>
            </p:cNvSpPr>
            <p:nvPr/>
          </p:nvSpPr>
          <p:spPr bwMode="auto">
            <a:xfrm>
              <a:off x="3888" y="2692"/>
              <a:ext cx="0" cy="528"/>
            </a:xfrm>
            <a:prstGeom prst="line">
              <a:avLst/>
            </a:prstGeom>
            <a:noFill/>
            <a:ln w="9525">
              <a:solidFill>
                <a:srgbClr val="D60093"/>
              </a:solidFill>
              <a:round/>
              <a:headEnd/>
              <a:tailEnd/>
            </a:ln>
          </p:spPr>
          <p:txBody>
            <a:bodyPr/>
            <a:lstStyle/>
            <a:p>
              <a:endParaRPr lang="en-US"/>
            </a:p>
          </p:txBody>
        </p:sp>
        <p:sp>
          <p:nvSpPr>
            <p:cNvPr id="10276" name="Line 50"/>
            <p:cNvSpPr>
              <a:spLocks noChangeShapeType="1"/>
            </p:cNvSpPr>
            <p:nvPr/>
          </p:nvSpPr>
          <p:spPr bwMode="auto">
            <a:xfrm flipH="1">
              <a:off x="3583" y="3227"/>
              <a:ext cx="305" cy="0"/>
            </a:xfrm>
            <a:prstGeom prst="line">
              <a:avLst/>
            </a:prstGeom>
            <a:noFill/>
            <a:ln w="9525">
              <a:solidFill>
                <a:schemeClr val="tx1"/>
              </a:solidFill>
              <a:round/>
              <a:headEnd/>
              <a:tailEnd/>
            </a:ln>
          </p:spPr>
          <p:txBody>
            <a:bodyPr/>
            <a:lstStyle/>
            <a:p>
              <a:endParaRPr lang="en-US"/>
            </a:p>
          </p:txBody>
        </p:sp>
        <p:sp>
          <p:nvSpPr>
            <p:cNvPr id="10277" name="Line 51"/>
            <p:cNvSpPr>
              <a:spLocks noChangeShapeType="1"/>
            </p:cNvSpPr>
            <p:nvPr/>
          </p:nvSpPr>
          <p:spPr bwMode="auto">
            <a:xfrm flipH="1">
              <a:off x="3576" y="3213"/>
              <a:ext cx="312" cy="0"/>
            </a:xfrm>
            <a:prstGeom prst="line">
              <a:avLst/>
            </a:prstGeom>
            <a:noFill/>
            <a:ln w="9525">
              <a:solidFill>
                <a:schemeClr val="tx1"/>
              </a:solidFill>
              <a:round/>
              <a:headEnd/>
              <a:tailEnd/>
            </a:ln>
          </p:spPr>
          <p:txBody>
            <a:bodyPr/>
            <a:lstStyle/>
            <a:p>
              <a:endParaRPr lang="en-US"/>
            </a:p>
          </p:txBody>
        </p:sp>
        <p:sp>
          <p:nvSpPr>
            <p:cNvPr id="10278" name="Text Box 52"/>
            <p:cNvSpPr txBox="1">
              <a:spLocks noChangeArrowheads="1"/>
            </p:cNvSpPr>
            <p:nvPr/>
          </p:nvSpPr>
          <p:spPr bwMode="auto">
            <a:xfrm rot="-2405698">
              <a:off x="3863" y="3462"/>
              <a:ext cx="476" cy="192"/>
            </a:xfrm>
            <a:prstGeom prst="rect">
              <a:avLst/>
            </a:prstGeom>
            <a:noFill/>
            <a:ln w="9525">
              <a:noFill/>
              <a:miter lim="800000"/>
              <a:headEnd/>
              <a:tailEnd/>
            </a:ln>
          </p:spPr>
          <p:txBody>
            <a:bodyPr>
              <a:spAutoFit/>
            </a:bodyPr>
            <a:lstStyle/>
            <a:p>
              <a:r>
                <a:rPr lang="en-US" altLang="en-US" sz="1400"/>
                <a:t>Source</a:t>
              </a:r>
            </a:p>
          </p:txBody>
        </p:sp>
        <p:sp>
          <p:nvSpPr>
            <p:cNvPr id="10279" name="Text Box 53"/>
            <p:cNvSpPr txBox="1">
              <a:spLocks noChangeArrowheads="1"/>
            </p:cNvSpPr>
            <p:nvPr/>
          </p:nvSpPr>
          <p:spPr bwMode="auto">
            <a:xfrm>
              <a:off x="3492" y="3265"/>
              <a:ext cx="476" cy="326"/>
            </a:xfrm>
            <a:prstGeom prst="rect">
              <a:avLst/>
            </a:prstGeom>
            <a:noFill/>
            <a:ln w="9525">
              <a:noFill/>
              <a:miter lim="800000"/>
              <a:headEnd/>
              <a:tailEnd/>
            </a:ln>
          </p:spPr>
          <p:txBody>
            <a:bodyPr>
              <a:spAutoFit/>
            </a:bodyPr>
            <a:lstStyle/>
            <a:p>
              <a:r>
                <a:rPr lang="en-US" altLang="en-US" sz="1400"/>
                <a:t>Beam splitter</a:t>
              </a:r>
            </a:p>
          </p:txBody>
        </p:sp>
        <p:sp>
          <p:nvSpPr>
            <p:cNvPr id="10280" name="Text Box 54"/>
            <p:cNvSpPr txBox="1">
              <a:spLocks noChangeArrowheads="1"/>
            </p:cNvSpPr>
            <p:nvPr/>
          </p:nvSpPr>
          <p:spPr bwMode="auto">
            <a:xfrm>
              <a:off x="3376" y="2962"/>
              <a:ext cx="581" cy="192"/>
            </a:xfrm>
            <a:prstGeom prst="rect">
              <a:avLst/>
            </a:prstGeom>
            <a:noFill/>
            <a:ln w="9525">
              <a:noFill/>
              <a:miter lim="800000"/>
              <a:headEnd/>
              <a:tailEnd/>
            </a:ln>
          </p:spPr>
          <p:txBody>
            <a:bodyPr>
              <a:spAutoFit/>
            </a:bodyPr>
            <a:lstStyle/>
            <a:p>
              <a:r>
                <a:rPr lang="en-US" altLang="en-US" sz="1400"/>
                <a:t>Detector</a:t>
              </a:r>
            </a:p>
          </p:txBody>
        </p:sp>
        <p:sp>
          <p:nvSpPr>
            <p:cNvPr id="10281" name="Text Box 55"/>
            <p:cNvSpPr txBox="1">
              <a:spLocks noChangeArrowheads="1"/>
            </p:cNvSpPr>
            <p:nvPr/>
          </p:nvSpPr>
          <p:spPr bwMode="auto">
            <a:xfrm rot="2584242">
              <a:off x="3974" y="2823"/>
              <a:ext cx="495" cy="192"/>
            </a:xfrm>
            <a:prstGeom prst="rect">
              <a:avLst/>
            </a:prstGeom>
            <a:noFill/>
            <a:ln w="9525">
              <a:noFill/>
              <a:miter lim="800000"/>
              <a:headEnd/>
              <a:tailEnd/>
            </a:ln>
          </p:spPr>
          <p:txBody>
            <a:bodyPr>
              <a:spAutoFit/>
            </a:bodyPr>
            <a:lstStyle/>
            <a:p>
              <a:r>
                <a:rPr lang="en-US" altLang="en-US" sz="1400"/>
                <a:t>Mirrors</a:t>
              </a:r>
            </a:p>
          </p:txBody>
        </p:sp>
        <p:sp>
          <p:nvSpPr>
            <p:cNvPr id="10282" name="Oval 56"/>
            <p:cNvSpPr>
              <a:spLocks noChangeArrowheads="1"/>
            </p:cNvSpPr>
            <p:nvPr/>
          </p:nvSpPr>
          <p:spPr bwMode="auto">
            <a:xfrm>
              <a:off x="3858" y="3668"/>
              <a:ext cx="104" cy="104"/>
            </a:xfrm>
            <a:prstGeom prst="ellipse">
              <a:avLst/>
            </a:prstGeom>
            <a:solidFill>
              <a:srgbClr val="FFFF00"/>
            </a:solidFill>
            <a:ln w="9525">
              <a:solidFill>
                <a:schemeClr val="tx1"/>
              </a:solidFill>
              <a:round/>
              <a:headEnd/>
              <a:tailEnd/>
            </a:ln>
          </p:spPr>
          <p:txBody>
            <a:bodyPr wrap="none" anchor="ctr"/>
            <a:lstStyle/>
            <a:p>
              <a:endParaRPr lang="en-US" altLang="en-US"/>
            </a:p>
          </p:txBody>
        </p:sp>
      </p:grpSp>
      <p:sp>
        <p:nvSpPr>
          <p:cNvPr id="1271865" name="Rectangle 57"/>
          <p:cNvSpPr>
            <a:spLocks noChangeArrowheads="1"/>
          </p:cNvSpPr>
          <p:nvPr/>
        </p:nvSpPr>
        <p:spPr bwMode="auto">
          <a:xfrm>
            <a:off x="7126288" y="4213225"/>
            <a:ext cx="457200" cy="101600"/>
          </a:xfrm>
          <a:prstGeom prst="rect">
            <a:avLst/>
          </a:prstGeom>
          <a:solidFill>
            <a:srgbClr val="FFFF00">
              <a:alpha val="61960"/>
            </a:srgbClr>
          </a:solidFill>
          <a:ln w="9525">
            <a:noFill/>
            <a:miter lim="800000"/>
            <a:headEnd/>
            <a:tailEnd/>
          </a:ln>
        </p:spPr>
        <p:txBody>
          <a:bodyPr wrap="none" anchor="ctr"/>
          <a:lstStyle/>
          <a:p>
            <a:endParaRPr lang="en-US" altLang="en-US"/>
          </a:p>
        </p:txBody>
      </p:sp>
      <p:grpSp>
        <p:nvGrpSpPr>
          <p:cNvPr id="6" name="Group 61"/>
          <p:cNvGrpSpPr>
            <a:grpSpLocks/>
          </p:cNvGrpSpPr>
          <p:nvPr/>
        </p:nvGrpSpPr>
        <p:grpSpPr bwMode="auto">
          <a:xfrm>
            <a:off x="7573963" y="1344613"/>
            <a:ext cx="590550" cy="1646237"/>
            <a:chOff x="3897" y="1330"/>
            <a:chExt cx="372" cy="1037"/>
          </a:xfrm>
        </p:grpSpPr>
        <p:sp>
          <p:nvSpPr>
            <p:cNvPr id="10261" name="Line 62"/>
            <p:cNvSpPr>
              <a:spLocks noChangeShapeType="1"/>
            </p:cNvSpPr>
            <p:nvPr/>
          </p:nvSpPr>
          <p:spPr bwMode="auto">
            <a:xfrm flipV="1">
              <a:off x="3897" y="1520"/>
              <a:ext cx="3" cy="847"/>
            </a:xfrm>
            <a:prstGeom prst="line">
              <a:avLst/>
            </a:prstGeom>
            <a:noFill/>
            <a:ln w="57150">
              <a:solidFill>
                <a:srgbClr val="FF3300"/>
              </a:solidFill>
              <a:round/>
              <a:headEnd/>
              <a:tailEnd type="arrow" w="med" len="med"/>
            </a:ln>
          </p:spPr>
          <p:txBody>
            <a:bodyPr/>
            <a:lstStyle/>
            <a:p>
              <a:endParaRPr lang="en-US"/>
            </a:p>
          </p:txBody>
        </p:sp>
        <p:sp>
          <p:nvSpPr>
            <p:cNvPr id="10262" name="Text Box 63"/>
            <p:cNvSpPr txBox="1">
              <a:spLocks noChangeArrowheads="1"/>
            </p:cNvSpPr>
            <p:nvPr/>
          </p:nvSpPr>
          <p:spPr bwMode="auto">
            <a:xfrm>
              <a:off x="3918" y="1330"/>
              <a:ext cx="351" cy="231"/>
            </a:xfrm>
            <a:prstGeom prst="rect">
              <a:avLst/>
            </a:prstGeom>
            <a:noFill/>
            <a:ln w="9525">
              <a:noFill/>
              <a:miter lim="800000"/>
              <a:headEnd/>
              <a:tailEnd/>
            </a:ln>
          </p:spPr>
          <p:txBody>
            <a:bodyPr wrap="none">
              <a:spAutoFit/>
            </a:bodyPr>
            <a:lstStyle/>
            <a:p>
              <a:r>
                <a:rPr lang="en-US" altLang="en-US" sz="1800" b="1">
                  <a:solidFill>
                    <a:srgbClr val="FF3300"/>
                  </a:solidFill>
                </a:rPr>
                <a:t>v</a:t>
              </a:r>
              <a:r>
                <a:rPr lang="en-US" altLang="en-US" sz="1800" b="1" baseline="-25000">
                  <a:solidFill>
                    <a:srgbClr val="FF3300"/>
                  </a:solidFill>
                </a:rPr>
                <a:t>orb</a:t>
              </a:r>
              <a:endParaRPr lang="en-US" altLang="en-US" sz="1800" b="1">
                <a:solidFill>
                  <a:srgbClr val="FF3300"/>
                </a:solidFill>
              </a:endParaRPr>
            </a:p>
          </p:txBody>
        </p:sp>
      </p:grpSp>
      <p:sp>
        <p:nvSpPr>
          <p:cNvPr id="1271872" name="Rectangle 64"/>
          <p:cNvSpPr>
            <a:spLocks noChangeArrowheads="1"/>
          </p:cNvSpPr>
          <p:nvPr/>
        </p:nvSpPr>
        <p:spPr bwMode="auto">
          <a:xfrm>
            <a:off x="7513638" y="3432175"/>
            <a:ext cx="109537" cy="803275"/>
          </a:xfrm>
          <a:prstGeom prst="rect">
            <a:avLst/>
          </a:prstGeom>
          <a:solidFill>
            <a:srgbClr val="FF9900">
              <a:alpha val="38039"/>
            </a:srgbClr>
          </a:solidFill>
          <a:ln w="9525">
            <a:noFill/>
            <a:miter lim="800000"/>
            <a:headEnd/>
            <a:tailEnd/>
          </a:ln>
        </p:spPr>
        <p:txBody>
          <a:bodyPr wrap="none" anchor="ctr"/>
          <a:lstStyle/>
          <a:p>
            <a:endParaRPr lang="en-US" altLang="en-US"/>
          </a:p>
        </p:txBody>
      </p:sp>
      <p:sp>
        <p:nvSpPr>
          <p:cNvPr id="1271873" name="Rectangle 65"/>
          <p:cNvSpPr>
            <a:spLocks noChangeArrowheads="1"/>
          </p:cNvSpPr>
          <p:nvPr/>
        </p:nvSpPr>
        <p:spPr bwMode="auto">
          <a:xfrm>
            <a:off x="7586663" y="4211638"/>
            <a:ext cx="820737" cy="123825"/>
          </a:xfrm>
          <a:prstGeom prst="rect">
            <a:avLst/>
          </a:prstGeom>
          <a:solidFill>
            <a:srgbClr val="66FF33">
              <a:alpha val="61960"/>
            </a:srgbClr>
          </a:solidFill>
          <a:ln w="9525">
            <a:noFill/>
            <a:miter lim="800000"/>
            <a:headEnd/>
            <a:tailEnd/>
          </a:ln>
        </p:spPr>
        <p:txBody>
          <a:bodyPr wrap="none" anchor="ctr"/>
          <a:lstStyle/>
          <a:p>
            <a:endParaRPr lang="en-US" altLang="en-US"/>
          </a:p>
        </p:txBody>
      </p:sp>
      <p:sp>
        <p:nvSpPr>
          <p:cNvPr id="1271875" name="Text Box 67"/>
          <p:cNvSpPr txBox="1">
            <a:spLocks noChangeArrowheads="1"/>
          </p:cNvSpPr>
          <p:nvPr/>
        </p:nvSpPr>
        <p:spPr bwMode="auto">
          <a:xfrm rot="-5400000">
            <a:off x="6357938" y="2824162"/>
            <a:ext cx="1250950" cy="650875"/>
          </a:xfrm>
          <a:prstGeom prst="rect">
            <a:avLst/>
          </a:prstGeom>
          <a:solidFill>
            <a:srgbClr val="FF9900"/>
          </a:solidFill>
          <a:ln w="9525">
            <a:solidFill>
              <a:schemeClr val="tx1"/>
            </a:solidFill>
            <a:miter lim="800000"/>
            <a:headEnd/>
            <a:tailEnd/>
          </a:ln>
        </p:spPr>
        <p:txBody>
          <a:bodyPr>
            <a:spAutoFit/>
          </a:bodyPr>
          <a:lstStyle/>
          <a:p>
            <a:pPr algn="ctr"/>
            <a:r>
              <a:rPr lang="en-US" altLang="en-US" sz="1800"/>
              <a:t>Squished beam</a:t>
            </a:r>
          </a:p>
        </p:txBody>
      </p:sp>
      <p:sp>
        <p:nvSpPr>
          <p:cNvPr id="1271878" name="Text Box 70"/>
          <p:cNvSpPr txBox="1">
            <a:spLocks noChangeArrowheads="1"/>
          </p:cNvSpPr>
          <p:nvPr/>
        </p:nvSpPr>
        <p:spPr bwMode="auto">
          <a:xfrm>
            <a:off x="7823200" y="5002213"/>
            <a:ext cx="1254125" cy="650875"/>
          </a:xfrm>
          <a:prstGeom prst="rect">
            <a:avLst/>
          </a:prstGeom>
          <a:solidFill>
            <a:srgbClr val="66FF33"/>
          </a:solidFill>
          <a:ln w="9525">
            <a:solidFill>
              <a:schemeClr val="tx1"/>
            </a:solidFill>
            <a:miter lim="800000"/>
            <a:headEnd/>
            <a:tailEnd/>
          </a:ln>
        </p:spPr>
        <p:txBody>
          <a:bodyPr>
            <a:spAutoFit/>
          </a:bodyPr>
          <a:lstStyle/>
          <a:p>
            <a:pPr algn="ctr"/>
            <a:r>
              <a:rPr lang="en-US" altLang="en-US" sz="1800"/>
              <a:t>Control beam</a:t>
            </a:r>
          </a:p>
        </p:txBody>
      </p:sp>
      <p:sp>
        <p:nvSpPr>
          <p:cNvPr id="1271880" name="Freeform 72"/>
          <p:cNvSpPr>
            <a:spLocks/>
          </p:cNvSpPr>
          <p:nvPr/>
        </p:nvSpPr>
        <p:spPr bwMode="auto">
          <a:xfrm rot="-5400000">
            <a:off x="7321550" y="3568700"/>
            <a:ext cx="501650" cy="412750"/>
          </a:xfrm>
          <a:custGeom>
            <a:avLst/>
            <a:gdLst>
              <a:gd name="T0" fmla="*/ 0 w 592"/>
              <a:gd name="T1" fmla="*/ 2147483647 h 260"/>
              <a:gd name="T2" fmla="*/ 2147483647 w 592"/>
              <a:gd name="T3" fmla="*/ 0 h 260"/>
              <a:gd name="T4" fmla="*/ 2147483647 w 592"/>
              <a:gd name="T5" fmla="*/ 2147483647 h 260"/>
              <a:gd name="T6" fmla="*/ 2147483647 w 592"/>
              <a:gd name="T7" fmla="*/ 2147483647 h 260"/>
              <a:gd name="T8" fmla="*/ 2147483647 w 592"/>
              <a:gd name="T9" fmla="*/ 2147483647 h 260"/>
              <a:gd name="T10" fmla="*/ 2147483647 w 592"/>
              <a:gd name="T11" fmla="*/ 0 h 260"/>
              <a:gd name="T12" fmla="*/ 2147483647 w 592"/>
              <a:gd name="T13" fmla="*/ 2147483647 h 260"/>
              <a:gd name="T14" fmla="*/ 2147483647 w 592"/>
              <a:gd name="T15" fmla="*/ 2147483647 h 260"/>
              <a:gd name="T16" fmla="*/ 2147483647 w 592"/>
              <a:gd name="T17" fmla="*/ 2147483647 h 260"/>
              <a:gd name="T18" fmla="*/ 2147483647 w 592"/>
              <a:gd name="T19" fmla="*/ 0 h 260"/>
              <a:gd name="T20" fmla="*/ 2147483647 w 592"/>
              <a:gd name="T21" fmla="*/ 2147483647 h 260"/>
              <a:gd name="T22" fmla="*/ 2147483647 w 592"/>
              <a:gd name="T23" fmla="*/ 2147483647 h 260"/>
              <a:gd name="T24" fmla="*/ 2147483647 w 592"/>
              <a:gd name="T25" fmla="*/ 2147483647 h 260"/>
              <a:gd name="T26" fmla="*/ 2147483647 w 592"/>
              <a:gd name="T27" fmla="*/ 0 h 260"/>
              <a:gd name="T28" fmla="*/ 2147483647 w 592"/>
              <a:gd name="T29" fmla="*/ 2147483647 h 260"/>
              <a:gd name="T30" fmla="*/ 2147483647 w 592"/>
              <a:gd name="T31" fmla="*/ 2147483647 h 260"/>
              <a:gd name="T32" fmla="*/ 2147483647 w 592"/>
              <a:gd name="T33" fmla="*/ 2147483647 h 2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2"/>
              <a:gd name="T52" fmla="*/ 0 h 260"/>
              <a:gd name="T53" fmla="*/ 592 w 592"/>
              <a:gd name="T54" fmla="*/ 260 h 2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2" h="260">
                <a:moveTo>
                  <a:pt x="0" y="126"/>
                </a:moveTo>
                <a:cubicBezTo>
                  <a:pt x="10" y="63"/>
                  <a:pt x="20" y="0"/>
                  <a:pt x="32" y="0"/>
                </a:cubicBezTo>
                <a:cubicBezTo>
                  <a:pt x="44" y="0"/>
                  <a:pt x="58" y="83"/>
                  <a:pt x="71" y="126"/>
                </a:cubicBezTo>
                <a:cubicBezTo>
                  <a:pt x="84" y="169"/>
                  <a:pt x="98" y="260"/>
                  <a:pt x="111" y="260"/>
                </a:cubicBezTo>
                <a:cubicBezTo>
                  <a:pt x="124" y="260"/>
                  <a:pt x="137" y="169"/>
                  <a:pt x="150" y="126"/>
                </a:cubicBezTo>
                <a:cubicBezTo>
                  <a:pt x="163" y="83"/>
                  <a:pt x="177" y="0"/>
                  <a:pt x="189" y="0"/>
                </a:cubicBezTo>
                <a:cubicBezTo>
                  <a:pt x="201" y="0"/>
                  <a:pt x="209" y="83"/>
                  <a:pt x="221" y="126"/>
                </a:cubicBezTo>
                <a:cubicBezTo>
                  <a:pt x="233" y="169"/>
                  <a:pt x="248" y="260"/>
                  <a:pt x="260" y="260"/>
                </a:cubicBezTo>
                <a:cubicBezTo>
                  <a:pt x="272" y="260"/>
                  <a:pt x="280" y="169"/>
                  <a:pt x="292" y="126"/>
                </a:cubicBezTo>
                <a:cubicBezTo>
                  <a:pt x="304" y="83"/>
                  <a:pt x="318" y="0"/>
                  <a:pt x="331" y="0"/>
                </a:cubicBezTo>
                <a:cubicBezTo>
                  <a:pt x="344" y="0"/>
                  <a:pt x="358" y="83"/>
                  <a:pt x="371" y="126"/>
                </a:cubicBezTo>
                <a:cubicBezTo>
                  <a:pt x="384" y="169"/>
                  <a:pt x="398" y="260"/>
                  <a:pt x="410" y="260"/>
                </a:cubicBezTo>
                <a:cubicBezTo>
                  <a:pt x="422" y="260"/>
                  <a:pt x="430" y="169"/>
                  <a:pt x="442" y="126"/>
                </a:cubicBezTo>
                <a:cubicBezTo>
                  <a:pt x="454" y="83"/>
                  <a:pt x="468" y="0"/>
                  <a:pt x="481" y="0"/>
                </a:cubicBezTo>
                <a:cubicBezTo>
                  <a:pt x="494" y="0"/>
                  <a:pt x="508" y="83"/>
                  <a:pt x="521" y="126"/>
                </a:cubicBezTo>
                <a:cubicBezTo>
                  <a:pt x="534" y="169"/>
                  <a:pt x="548" y="260"/>
                  <a:pt x="560" y="260"/>
                </a:cubicBezTo>
                <a:cubicBezTo>
                  <a:pt x="572" y="260"/>
                  <a:pt x="582" y="193"/>
                  <a:pt x="592" y="126"/>
                </a:cubicBezTo>
              </a:path>
            </a:pathLst>
          </a:custGeom>
          <a:noFill/>
          <a:ln w="28575" cmpd="sng">
            <a:solidFill>
              <a:srgbClr val="FF6600"/>
            </a:solidFill>
            <a:round/>
            <a:headEnd/>
            <a:tailEnd/>
          </a:ln>
        </p:spPr>
        <p:txBody>
          <a:bodyPr/>
          <a:lstStyle/>
          <a:p>
            <a:endParaRPr lang="en-US"/>
          </a:p>
        </p:txBody>
      </p:sp>
      <p:sp>
        <p:nvSpPr>
          <p:cNvPr id="1271881" name="Freeform 73"/>
          <p:cNvSpPr>
            <a:spLocks/>
          </p:cNvSpPr>
          <p:nvPr/>
        </p:nvSpPr>
        <p:spPr bwMode="auto">
          <a:xfrm>
            <a:off x="7573963" y="4062413"/>
            <a:ext cx="876300" cy="412750"/>
          </a:xfrm>
          <a:custGeom>
            <a:avLst/>
            <a:gdLst>
              <a:gd name="T0" fmla="*/ 0 w 592"/>
              <a:gd name="T1" fmla="*/ 2147483647 h 260"/>
              <a:gd name="T2" fmla="*/ 2147483647 w 592"/>
              <a:gd name="T3" fmla="*/ 0 h 260"/>
              <a:gd name="T4" fmla="*/ 2147483647 w 592"/>
              <a:gd name="T5" fmla="*/ 2147483647 h 260"/>
              <a:gd name="T6" fmla="*/ 2147483647 w 592"/>
              <a:gd name="T7" fmla="*/ 2147483647 h 260"/>
              <a:gd name="T8" fmla="*/ 2147483647 w 592"/>
              <a:gd name="T9" fmla="*/ 2147483647 h 260"/>
              <a:gd name="T10" fmla="*/ 2147483647 w 592"/>
              <a:gd name="T11" fmla="*/ 0 h 260"/>
              <a:gd name="T12" fmla="*/ 2147483647 w 592"/>
              <a:gd name="T13" fmla="*/ 2147483647 h 260"/>
              <a:gd name="T14" fmla="*/ 2147483647 w 592"/>
              <a:gd name="T15" fmla="*/ 2147483647 h 260"/>
              <a:gd name="T16" fmla="*/ 2147483647 w 592"/>
              <a:gd name="T17" fmla="*/ 2147483647 h 260"/>
              <a:gd name="T18" fmla="*/ 2147483647 w 592"/>
              <a:gd name="T19" fmla="*/ 0 h 260"/>
              <a:gd name="T20" fmla="*/ 2147483647 w 592"/>
              <a:gd name="T21" fmla="*/ 2147483647 h 260"/>
              <a:gd name="T22" fmla="*/ 2147483647 w 592"/>
              <a:gd name="T23" fmla="*/ 2147483647 h 260"/>
              <a:gd name="T24" fmla="*/ 2147483647 w 592"/>
              <a:gd name="T25" fmla="*/ 2147483647 h 260"/>
              <a:gd name="T26" fmla="*/ 2147483647 w 592"/>
              <a:gd name="T27" fmla="*/ 0 h 260"/>
              <a:gd name="T28" fmla="*/ 2147483647 w 592"/>
              <a:gd name="T29" fmla="*/ 2147483647 h 260"/>
              <a:gd name="T30" fmla="*/ 2147483647 w 592"/>
              <a:gd name="T31" fmla="*/ 2147483647 h 260"/>
              <a:gd name="T32" fmla="*/ 2147483647 w 592"/>
              <a:gd name="T33" fmla="*/ 2147483647 h 2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2"/>
              <a:gd name="T52" fmla="*/ 0 h 260"/>
              <a:gd name="T53" fmla="*/ 592 w 592"/>
              <a:gd name="T54" fmla="*/ 260 h 2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2" h="260">
                <a:moveTo>
                  <a:pt x="0" y="126"/>
                </a:moveTo>
                <a:cubicBezTo>
                  <a:pt x="10" y="63"/>
                  <a:pt x="20" y="0"/>
                  <a:pt x="32" y="0"/>
                </a:cubicBezTo>
                <a:cubicBezTo>
                  <a:pt x="44" y="0"/>
                  <a:pt x="58" y="83"/>
                  <a:pt x="71" y="126"/>
                </a:cubicBezTo>
                <a:cubicBezTo>
                  <a:pt x="84" y="169"/>
                  <a:pt x="98" y="260"/>
                  <a:pt x="111" y="260"/>
                </a:cubicBezTo>
                <a:cubicBezTo>
                  <a:pt x="124" y="260"/>
                  <a:pt x="137" y="169"/>
                  <a:pt x="150" y="126"/>
                </a:cubicBezTo>
                <a:cubicBezTo>
                  <a:pt x="163" y="83"/>
                  <a:pt x="177" y="0"/>
                  <a:pt x="189" y="0"/>
                </a:cubicBezTo>
                <a:cubicBezTo>
                  <a:pt x="201" y="0"/>
                  <a:pt x="209" y="83"/>
                  <a:pt x="221" y="126"/>
                </a:cubicBezTo>
                <a:cubicBezTo>
                  <a:pt x="233" y="169"/>
                  <a:pt x="248" y="260"/>
                  <a:pt x="260" y="260"/>
                </a:cubicBezTo>
                <a:cubicBezTo>
                  <a:pt x="272" y="260"/>
                  <a:pt x="280" y="169"/>
                  <a:pt x="292" y="126"/>
                </a:cubicBezTo>
                <a:cubicBezTo>
                  <a:pt x="304" y="83"/>
                  <a:pt x="318" y="0"/>
                  <a:pt x="331" y="0"/>
                </a:cubicBezTo>
                <a:cubicBezTo>
                  <a:pt x="344" y="0"/>
                  <a:pt x="358" y="83"/>
                  <a:pt x="371" y="126"/>
                </a:cubicBezTo>
                <a:cubicBezTo>
                  <a:pt x="384" y="169"/>
                  <a:pt x="398" y="260"/>
                  <a:pt x="410" y="260"/>
                </a:cubicBezTo>
                <a:cubicBezTo>
                  <a:pt x="422" y="260"/>
                  <a:pt x="430" y="169"/>
                  <a:pt x="442" y="126"/>
                </a:cubicBezTo>
                <a:cubicBezTo>
                  <a:pt x="454" y="83"/>
                  <a:pt x="468" y="0"/>
                  <a:pt x="481" y="0"/>
                </a:cubicBezTo>
                <a:cubicBezTo>
                  <a:pt x="494" y="0"/>
                  <a:pt x="508" y="83"/>
                  <a:pt x="521" y="126"/>
                </a:cubicBezTo>
                <a:cubicBezTo>
                  <a:pt x="534" y="169"/>
                  <a:pt x="548" y="260"/>
                  <a:pt x="560" y="260"/>
                </a:cubicBezTo>
                <a:cubicBezTo>
                  <a:pt x="572" y="260"/>
                  <a:pt x="582" y="193"/>
                  <a:pt x="592" y="126"/>
                </a:cubicBezTo>
              </a:path>
            </a:pathLst>
          </a:custGeom>
          <a:noFill/>
          <a:ln w="28575" cmpd="sng">
            <a:solidFill>
              <a:srgbClr val="008000"/>
            </a:solidFill>
            <a:round/>
            <a:headEnd/>
            <a:tailEnd/>
          </a:ln>
        </p:spPr>
        <p:txBody>
          <a:bodyPr/>
          <a:lstStyle/>
          <a:p>
            <a:endParaRPr lang="en-US"/>
          </a:p>
        </p:txBody>
      </p:sp>
      <p:grpSp>
        <p:nvGrpSpPr>
          <p:cNvPr id="7" name="Group 74"/>
          <p:cNvGrpSpPr>
            <a:grpSpLocks/>
          </p:cNvGrpSpPr>
          <p:nvPr/>
        </p:nvGrpSpPr>
        <p:grpSpPr bwMode="auto">
          <a:xfrm>
            <a:off x="5229225" y="5089525"/>
            <a:ext cx="952500" cy="606425"/>
            <a:chOff x="2315" y="3706"/>
            <a:chExt cx="600" cy="382"/>
          </a:xfrm>
        </p:grpSpPr>
        <p:sp>
          <p:nvSpPr>
            <p:cNvPr id="10258" name="Freeform 75"/>
            <p:cNvSpPr>
              <a:spLocks/>
            </p:cNvSpPr>
            <p:nvPr/>
          </p:nvSpPr>
          <p:spPr bwMode="auto">
            <a:xfrm>
              <a:off x="2315" y="3753"/>
              <a:ext cx="316" cy="260"/>
            </a:xfrm>
            <a:custGeom>
              <a:avLst/>
              <a:gdLst>
                <a:gd name="T0" fmla="*/ 0 w 592"/>
                <a:gd name="T1" fmla="*/ 126 h 260"/>
                <a:gd name="T2" fmla="*/ 1 w 592"/>
                <a:gd name="T3" fmla="*/ 0 h 260"/>
                <a:gd name="T4" fmla="*/ 1 w 592"/>
                <a:gd name="T5" fmla="*/ 126 h 260"/>
                <a:gd name="T6" fmla="*/ 1 w 592"/>
                <a:gd name="T7" fmla="*/ 260 h 260"/>
                <a:gd name="T8" fmla="*/ 1 w 592"/>
                <a:gd name="T9" fmla="*/ 126 h 260"/>
                <a:gd name="T10" fmla="*/ 1 w 592"/>
                <a:gd name="T11" fmla="*/ 0 h 260"/>
                <a:gd name="T12" fmla="*/ 1 w 592"/>
                <a:gd name="T13" fmla="*/ 126 h 260"/>
                <a:gd name="T14" fmla="*/ 1 w 592"/>
                <a:gd name="T15" fmla="*/ 260 h 260"/>
                <a:gd name="T16" fmla="*/ 1 w 592"/>
                <a:gd name="T17" fmla="*/ 126 h 260"/>
                <a:gd name="T18" fmla="*/ 1 w 592"/>
                <a:gd name="T19" fmla="*/ 0 h 260"/>
                <a:gd name="T20" fmla="*/ 2 w 592"/>
                <a:gd name="T21" fmla="*/ 126 h 260"/>
                <a:gd name="T22" fmla="*/ 2 w 592"/>
                <a:gd name="T23" fmla="*/ 260 h 260"/>
                <a:gd name="T24" fmla="*/ 2 w 592"/>
                <a:gd name="T25" fmla="*/ 126 h 260"/>
                <a:gd name="T26" fmla="*/ 2 w 592"/>
                <a:gd name="T27" fmla="*/ 0 h 260"/>
                <a:gd name="T28" fmla="*/ 2 w 592"/>
                <a:gd name="T29" fmla="*/ 126 h 260"/>
                <a:gd name="T30" fmla="*/ 2 w 592"/>
                <a:gd name="T31" fmla="*/ 260 h 260"/>
                <a:gd name="T32" fmla="*/ 2 w 592"/>
                <a:gd name="T33" fmla="*/ 126 h 2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2"/>
                <a:gd name="T52" fmla="*/ 0 h 260"/>
                <a:gd name="T53" fmla="*/ 592 w 592"/>
                <a:gd name="T54" fmla="*/ 260 h 2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2" h="260">
                  <a:moveTo>
                    <a:pt x="0" y="126"/>
                  </a:moveTo>
                  <a:cubicBezTo>
                    <a:pt x="10" y="63"/>
                    <a:pt x="20" y="0"/>
                    <a:pt x="32" y="0"/>
                  </a:cubicBezTo>
                  <a:cubicBezTo>
                    <a:pt x="44" y="0"/>
                    <a:pt x="58" y="83"/>
                    <a:pt x="71" y="126"/>
                  </a:cubicBezTo>
                  <a:cubicBezTo>
                    <a:pt x="84" y="169"/>
                    <a:pt x="98" y="260"/>
                    <a:pt x="111" y="260"/>
                  </a:cubicBezTo>
                  <a:cubicBezTo>
                    <a:pt x="124" y="260"/>
                    <a:pt x="137" y="169"/>
                    <a:pt x="150" y="126"/>
                  </a:cubicBezTo>
                  <a:cubicBezTo>
                    <a:pt x="163" y="83"/>
                    <a:pt x="177" y="0"/>
                    <a:pt x="189" y="0"/>
                  </a:cubicBezTo>
                  <a:cubicBezTo>
                    <a:pt x="201" y="0"/>
                    <a:pt x="209" y="83"/>
                    <a:pt x="221" y="126"/>
                  </a:cubicBezTo>
                  <a:cubicBezTo>
                    <a:pt x="233" y="169"/>
                    <a:pt x="248" y="260"/>
                    <a:pt x="260" y="260"/>
                  </a:cubicBezTo>
                  <a:cubicBezTo>
                    <a:pt x="272" y="260"/>
                    <a:pt x="280" y="169"/>
                    <a:pt x="292" y="126"/>
                  </a:cubicBezTo>
                  <a:cubicBezTo>
                    <a:pt x="304" y="83"/>
                    <a:pt x="318" y="0"/>
                    <a:pt x="331" y="0"/>
                  </a:cubicBezTo>
                  <a:cubicBezTo>
                    <a:pt x="344" y="0"/>
                    <a:pt x="358" y="83"/>
                    <a:pt x="371" y="126"/>
                  </a:cubicBezTo>
                  <a:cubicBezTo>
                    <a:pt x="384" y="169"/>
                    <a:pt x="398" y="260"/>
                    <a:pt x="410" y="260"/>
                  </a:cubicBezTo>
                  <a:cubicBezTo>
                    <a:pt x="422" y="260"/>
                    <a:pt x="430" y="169"/>
                    <a:pt x="442" y="126"/>
                  </a:cubicBezTo>
                  <a:cubicBezTo>
                    <a:pt x="454" y="83"/>
                    <a:pt x="468" y="0"/>
                    <a:pt x="481" y="0"/>
                  </a:cubicBezTo>
                  <a:cubicBezTo>
                    <a:pt x="494" y="0"/>
                    <a:pt x="508" y="83"/>
                    <a:pt x="521" y="126"/>
                  </a:cubicBezTo>
                  <a:cubicBezTo>
                    <a:pt x="534" y="169"/>
                    <a:pt x="548" y="260"/>
                    <a:pt x="560" y="260"/>
                  </a:cubicBezTo>
                  <a:cubicBezTo>
                    <a:pt x="572" y="260"/>
                    <a:pt x="582" y="193"/>
                    <a:pt x="592" y="126"/>
                  </a:cubicBezTo>
                </a:path>
              </a:pathLst>
            </a:custGeom>
            <a:noFill/>
            <a:ln w="28575" cmpd="sng">
              <a:solidFill>
                <a:srgbClr val="FF6600"/>
              </a:solidFill>
              <a:round/>
              <a:headEnd/>
              <a:tailEnd/>
            </a:ln>
          </p:spPr>
          <p:txBody>
            <a:bodyPr/>
            <a:lstStyle/>
            <a:p>
              <a:endParaRPr lang="en-US"/>
            </a:p>
          </p:txBody>
        </p:sp>
        <p:sp>
          <p:nvSpPr>
            <p:cNvPr id="10259" name="Freeform 76"/>
            <p:cNvSpPr>
              <a:spLocks/>
            </p:cNvSpPr>
            <p:nvPr/>
          </p:nvSpPr>
          <p:spPr bwMode="auto">
            <a:xfrm>
              <a:off x="2321" y="3766"/>
              <a:ext cx="552" cy="260"/>
            </a:xfrm>
            <a:custGeom>
              <a:avLst/>
              <a:gdLst>
                <a:gd name="T0" fmla="*/ 0 w 592"/>
                <a:gd name="T1" fmla="*/ 126 h 260"/>
                <a:gd name="T2" fmla="*/ 18 w 592"/>
                <a:gd name="T3" fmla="*/ 0 h 260"/>
                <a:gd name="T4" fmla="*/ 38 w 592"/>
                <a:gd name="T5" fmla="*/ 126 h 260"/>
                <a:gd name="T6" fmla="*/ 59 w 592"/>
                <a:gd name="T7" fmla="*/ 260 h 260"/>
                <a:gd name="T8" fmla="*/ 80 w 592"/>
                <a:gd name="T9" fmla="*/ 126 h 260"/>
                <a:gd name="T10" fmla="*/ 101 w 592"/>
                <a:gd name="T11" fmla="*/ 0 h 260"/>
                <a:gd name="T12" fmla="*/ 117 w 592"/>
                <a:gd name="T13" fmla="*/ 126 h 260"/>
                <a:gd name="T14" fmla="*/ 139 w 592"/>
                <a:gd name="T15" fmla="*/ 260 h 260"/>
                <a:gd name="T16" fmla="*/ 156 w 592"/>
                <a:gd name="T17" fmla="*/ 126 h 260"/>
                <a:gd name="T18" fmla="*/ 176 w 592"/>
                <a:gd name="T19" fmla="*/ 0 h 260"/>
                <a:gd name="T20" fmla="*/ 199 w 592"/>
                <a:gd name="T21" fmla="*/ 126 h 260"/>
                <a:gd name="T22" fmla="*/ 218 w 592"/>
                <a:gd name="T23" fmla="*/ 260 h 260"/>
                <a:gd name="T24" fmla="*/ 235 w 592"/>
                <a:gd name="T25" fmla="*/ 126 h 260"/>
                <a:gd name="T26" fmla="*/ 257 w 592"/>
                <a:gd name="T27" fmla="*/ 0 h 260"/>
                <a:gd name="T28" fmla="*/ 277 w 592"/>
                <a:gd name="T29" fmla="*/ 126 h 260"/>
                <a:gd name="T30" fmla="*/ 297 w 592"/>
                <a:gd name="T31" fmla="*/ 260 h 260"/>
                <a:gd name="T32" fmla="*/ 316 w 592"/>
                <a:gd name="T33" fmla="*/ 126 h 2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2"/>
                <a:gd name="T52" fmla="*/ 0 h 260"/>
                <a:gd name="T53" fmla="*/ 592 w 592"/>
                <a:gd name="T54" fmla="*/ 260 h 2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2" h="260">
                  <a:moveTo>
                    <a:pt x="0" y="126"/>
                  </a:moveTo>
                  <a:cubicBezTo>
                    <a:pt x="10" y="63"/>
                    <a:pt x="20" y="0"/>
                    <a:pt x="32" y="0"/>
                  </a:cubicBezTo>
                  <a:cubicBezTo>
                    <a:pt x="44" y="0"/>
                    <a:pt x="58" y="83"/>
                    <a:pt x="71" y="126"/>
                  </a:cubicBezTo>
                  <a:cubicBezTo>
                    <a:pt x="84" y="169"/>
                    <a:pt x="98" y="260"/>
                    <a:pt x="111" y="260"/>
                  </a:cubicBezTo>
                  <a:cubicBezTo>
                    <a:pt x="124" y="260"/>
                    <a:pt x="137" y="169"/>
                    <a:pt x="150" y="126"/>
                  </a:cubicBezTo>
                  <a:cubicBezTo>
                    <a:pt x="163" y="83"/>
                    <a:pt x="177" y="0"/>
                    <a:pt x="189" y="0"/>
                  </a:cubicBezTo>
                  <a:cubicBezTo>
                    <a:pt x="201" y="0"/>
                    <a:pt x="209" y="83"/>
                    <a:pt x="221" y="126"/>
                  </a:cubicBezTo>
                  <a:cubicBezTo>
                    <a:pt x="233" y="169"/>
                    <a:pt x="248" y="260"/>
                    <a:pt x="260" y="260"/>
                  </a:cubicBezTo>
                  <a:cubicBezTo>
                    <a:pt x="272" y="260"/>
                    <a:pt x="280" y="169"/>
                    <a:pt x="292" y="126"/>
                  </a:cubicBezTo>
                  <a:cubicBezTo>
                    <a:pt x="304" y="83"/>
                    <a:pt x="318" y="0"/>
                    <a:pt x="331" y="0"/>
                  </a:cubicBezTo>
                  <a:cubicBezTo>
                    <a:pt x="344" y="0"/>
                    <a:pt x="358" y="83"/>
                    <a:pt x="371" y="126"/>
                  </a:cubicBezTo>
                  <a:cubicBezTo>
                    <a:pt x="384" y="169"/>
                    <a:pt x="398" y="260"/>
                    <a:pt x="410" y="260"/>
                  </a:cubicBezTo>
                  <a:cubicBezTo>
                    <a:pt x="422" y="260"/>
                    <a:pt x="430" y="169"/>
                    <a:pt x="442" y="126"/>
                  </a:cubicBezTo>
                  <a:cubicBezTo>
                    <a:pt x="454" y="83"/>
                    <a:pt x="468" y="0"/>
                    <a:pt x="481" y="0"/>
                  </a:cubicBezTo>
                  <a:cubicBezTo>
                    <a:pt x="494" y="0"/>
                    <a:pt x="508" y="83"/>
                    <a:pt x="521" y="126"/>
                  </a:cubicBezTo>
                  <a:cubicBezTo>
                    <a:pt x="534" y="169"/>
                    <a:pt x="548" y="260"/>
                    <a:pt x="560" y="260"/>
                  </a:cubicBezTo>
                  <a:cubicBezTo>
                    <a:pt x="572" y="260"/>
                    <a:pt x="582" y="193"/>
                    <a:pt x="592" y="126"/>
                  </a:cubicBezTo>
                </a:path>
              </a:pathLst>
            </a:custGeom>
            <a:noFill/>
            <a:ln w="28575" cmpd="sng">
              <a:solidFill>
                <a:srgbClr val="008000"/>
              </a:solidFill>
              <a:round/>
              <a:headEnd/>
              <a:tailEnd/>
            </a:ln>
          </p:spPr>
          <p:txBody>
            <a:bodyPr/>
            <a:lstStyle/>
            <a:p>
              <a:endParaRPr lang="en-US"/>
            </a:p>
          </p:txBody>
        </p:sp>
        <p:sp>
          <p:nvSpPr>
            <p:cNvPr id="10260" name="Rectangle 77"/>
            <p:cNvSpPr>
              <a:spLocks noChangeArrowheads="1"/>
            </p:cNvSpPr>
            <p:nvPr/>
          </p:nvSpPr>
          <p:spPr bwMode="auto">
            <a:xfrm>
              <a:off x="2630" y="3706"/>
              <a:ext cx="285" cy="382"/>
            </a:xfrm>
            <a:prstGeom prst="rect">
              <a:avLst/>
            </a:prstGeom>
            <a:solidFill>
              <a:srgbClr val="EAEAEA"/>
            </a:solidFill>
            <a:ln w="9525">
              <a:noFill/>
              <a:miter lim="800000"/>
              <a:headEnd/>
              <a:tailEnd/>
            </a:ln>
          </p:spPr>
          <p:txBody>
            <a:bodyPr wrap="none" anchor="ctr"/>
            <a:lstStyle/>
            <a:p>
              <a:endParaRPr lang="en-US" altLang="en-US"/>
            </a:p>
          </p:txBody>
        </p:sp>
      </p:grpSp>
      <p:sp>
        <p:nvSpPr>
          <p:cNvPr id="1271886" name="Freeform 78"/>
          <p:cNvSpPr>
            <a:spLocks/>
          </p:cNvSpPr>
          <p:nvPr/>
        </p:nvSpPr>
        <p:spPr bwMode="auto">
          <a:xfrm>
            <a:off x="5133975" y="4208463"/>
            <a:ext cx="2411413" cy="1443037"/>
          </a:xfrm>
          <a:custGeom>
            <a:avLst/>
            <a:gdLst>
              <a:gd name="T0" fmla="*/ 2147483647 w 1519"/>
              <a:gd name="T1" fmla="*/ 2147483647 h 909"/>
              <a:gd name="T2" fmla="*/ 2147483647 w 1519"/>
              <a:gd name="T3" fmla="*/ 2147483647 h 909"/>
              <a:gd name="T4" fmla="*/ 2147483647 w 1519"/>
              <a:gd name="T5" fmla="*/ 2147483647 h 909"/>
              <a:gd name="T6" fmla="*/ 0 w 1519"/>
              <a:gd name="T7" fmla="*/ 2147483647 h 909"/>
              <a:gd name="T8" fmla="*/ 0 w 1519"/>
              <a:gd name="T9" fmla="*/ 2147483647 h 909"/>
              <a:gd name="T10" fmla="*/ 2147483647 w 1519"/>
              <a:gd name="T11" fmla="*/ 2147483647 h 909"/>
              <a:gd name="T12" fmla="*/ 2147483647 w 1519"/>
              <a:gd name="T13" fmla="*/ 2147483647 h 909"/>
              <a:gd name="T14" fmla="*/ 2147483647 w 1519"/>
              <a:gd name="T15" fmla="*/ 0 h 909"/>
              <a:gd name="T16" fmla="*/ 2147483647 w 1519"/>
              <a:gd name="T17" fmla="*/ 2147483647 h 9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9"/>
              <a:gd name="T28" fmla="*/ 0 h 909"/>
              <a:gd name="T29" fmla="*/ 1519 w 1519"/>
              <a:gd name="T30" fmla="*/ 909 h 9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9" h="909">
                <a:moveTo>
                  <a:pt x="1256" y="7"/>
                </a:moveTo>
                <a:lnTo>
                  <a:pt x="1256" y="312"/>
                </a:lnTo>
                <a:lnTo>
                  <a:pt x="430" y="569"/>
                </a:lnTo>
                <a:lnTo>
                  <a:pt x="0" y="569"/>
                </a:lnTo>
                <a:lnTo>
                  <a:pt x="0" y="909"/>
                </a:lnTo>
                <a:lnTo>
                  <a:pt x="423" y="909"/>
                </a:lnTo>
                <a:lnTo>
                  <a:pt x="1519" y="305"/>
                </a:lnTo>
                <a:lnTo>
                  <a:pt x="1519" y="0"/>
                </a:lnTo>
                <a:lnTo>
                  <a:pt x="1256" y="7"/>
                </a:lnTo>
                <a:close/>
              </a:path>
            </a:pathLst>
          </a:custGeom>
          <a:solidFill>
            <a:srgbClr val="FFFF00">
              <a:alpha val="43137"/>
            </a:srgbClr>
          </a:solidFill>
          <a:ln w="9525">
            <a:noFill/>
            <a:round/>
            <a:headEnd/>
            <a:tailEnd/>
          </a:ln>
        </p:spPr>
        <p:txBody>
          <a:bodyPr/>
          <a:lstStyle/>
          <a:p>
            <a:endParaRPr lang="en-US"/>
          </a:p>
        </p:txBody>
      </p:sp>
      <p:sp>
        <p:nvSpPr>
          <p:cNvPr id="1271887" name="Rectangle 79"/>
          <p:cNvSpPr>
            <a:spLocks noChangeArrowheads="1"/>
          </p:cNvSpPr>
          <p:nvPr/>
        </p:nvSpPr>
        <p:spPr bwMode="auto">
          <a:xfrm>
            <a:off x="4603750" y="5111750"/>
            <a:ext cx="650875" cy="528638"/>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9525">
            <a:solidFill>
              <a:schemeClr val="tx1"/>
            </a:solidFill>
            <a:miter lim="800000"/>
            <a:headEnd/>
            <a:tailEnd/>
          </a:ln>
          <a:effectLst/>
          <a:extLst/>
        </p:spPr>
        <p:txBody>
          <a:bodyPr wrap="none" anchor="ctr"/>
          <a:lstStyle/>
          <a:p>
            <a:pPr>
              <a:defRPr/>
            </a:pPr>
            <a:endParaRPr lang="en-US"/>
          </a:p>
        </p:txBody>
      </p:sp>
      <p:sp>
        <p:nvSpPr>
          <p:cNvPr id="1271867" name="Text Box 59"/>
          <p:cNvSpPr txBox="1">
            <a:spLocks noChangeArrowheads="1"/>
          </p:cNvSpPr>
          <p:nvPr/>
        </p:nvSpPr>
        <p:spPr bwMode="auto">
          <a:xfrm>
            <a:off x="5891213" y="4997450"/>
            <a:ext cx="1503362" cy="650875"/>
          </a:xfrm>
          <a:prstGeom prst="rect">
            <a:avLst/>
          </a:prstGeom>
          <a:solidFill>
            <a:srgbClr val="FFFF00"/>
          </a:solidFill>
          <a:ln w="9525">
            <a:solidFill>
              <a:schemeClr val="tx1"/>
            </a:solidFill>
            <a:miter lim="800000"/>
            <a:headEnd/>
            <a:tailEnd/>
          </a:ln>
        </p:spPr>
        <p:txBody>
          <a:bodyPr>
            <a:spAutoFit/>
          </a:bodyPr>
          <a:lstStyle/>
          <a:p>
            <a:pPr algn="ctr"/>
            <a:r>
              <a:rPr lang="en-US" altLang="en-US" sz="1800"/>
              <a:t>Region of interference</a:t>
            </a:r>
          </a:p>
        </p:txBody>
      </p:sp>
      <p:sp>
        <p:nvSpPr>
          <p:cNvPr id="10256" name="Rectangle 118"/>
          <p:cNvSpPr>
            <a:spLocks noChangeArrowheads="1"/>
          </p:cNvSpPr>
          <p:nvPr/>
        </p:nvSpPr>
        <p:spPr bwMode="auto">
          <a:xfrm>
            <a:off x="685800" y="457200"/>
            <a:ext cx="7772400" cy="896938"/>
          </a:xfrm>
          <a:prstGeom prst="rect">
            <a:avLst/>
          </a:prstGeom>
          <a:noFill/>
          <a:ln w="9525">
            <a:noFill/>
            <a:miter lim="800000"/>
            <a:headEnd/>
            <a:tailEnd/>
          </a:ln>
        </p:spPr>
        <p:txBody>
          <a:bodyPr anchor="ctr"/>
          <a:lstStyle/>
          <a:p>
            <a:r>
              <a:rPr lang="en-US" altLang="en-US" sz="2800" b="1">
                <a:solidFill>
                  <a:schemeClr val="tx2"/>
                </a:solidFill>
              </a:rPr>
              <a:t>Option A: Relativity</a:t>
            </a:r>
            <a:br>
              <a:rPr lang="en-US" altLang="en-US" sz="2800" b="1">
                <a:solidFill>
                  <a:schemeClr val="tx2"/>
                </a:solidFill>
              </a:rPr>
            </a:br>
            <a:r>
              <a:rPr lang="en-US" altLang="en-US" sz="2800"/>
              <a:t>A.2 – Lorentz transformations</a:t>
            </a:r>
          </a:p>
        </p:txBody>
      </p:sp>
      <p:sp>
        <p:nvSpPr>
          <p:cNvPr id="3" name="TextBox 2"/>
          <p:cNvSpPr txBox="1">
            <a:spLocks noChangeArrowheads="1"/>
          </p:cNvSpPr>
          <p:nvPr/>
        </p:nvSpPr>
        <p:spPr bwMode="auto">
          <a:xfrm>
            <a:off x="7661275" y="2520950"/>
            <a:ext cx="1211263" cy="708025"/>
          </a:xfrm>
          <a:prstGeom prst="rect">
            <a:avLst/>
          </a:prstGeom>
          <a:noFill/>
          <a:ln w="9525">
            <a:noFill/>
            <a:miter lim="800000"/>
            <a:headEnd/>
            <a:tailEnd/>
          </a:ln>
        </p:spPr>
        <p:txBody>
          <a:bodyPr>
            <a:spAutoFit/>
          </a:bodyPr>
          <a:lstStyle/>
          <a:p>
            <a:pPr algn="r"/>
            <a:r>
              <a:rPr lang="en-US" altLang="en-US" sz="2000">
                <a:solidFill>
                  <a:srgbClr val="FF6600"/>
                </a:solidFill>
              </a:rPr>
              <a:t>Doppler effect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71810">
                                            <p:txEl>
                                              <p:pRg st="1" end="1"/>
                                            </p:txEl>
                                          </p:spTgt>
                                        </p:tgtEl>
                                        <p:attrNameLst>
                                          <p:attrName>style.visibility</p:attrName>
                                        </p:attrNameLst>
                                      </p:cBhvr>
                                      <p:to>
                                        <p:strVal val="visible"/>
                                      </p:to>
                                    </p:set>
                                    <p:anim calcmode="lin" valueType="num">
                                      <p:cBhvr additive="base">
                                        <p:cTn id="7" dur="500" fill="hold"/>
                                        <p:tgtEl>
                                          <p:spTgt spid="12718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718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5" name="camera.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subTnLst>
                                    <p:audio>
                                      <p:cMediaNode>
                                        <p:cTn display="0" masterRel="sameClick">
                                          <p:stCondLst>
                                            <p:cond evt="begin" delay="0">
                                              <p:tn val="16"/>
                                            </p:cond>
                                          </p:stCondLst>
                                          <p:endCondLst>
                                            <p:cond evt="onStopAudio" delay="0">
                                              <p:tgtEl>
                                                <p:sldTgt/>
                                              </p:tgtEl>
                                            </p:cond>
                                          </p:endCondLst>
                                        </p:cTn>
                                        <p:tgtEl>
                                          <p:sndTgt r:embed="rId5" name="camera.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271880"/>
                                        </p:tgtEl>
                                        <p:attrNameLst>
                                          <p:attrName>style.visibility</p:attrName>
                                        </p:attrNameLst>
                                      </p:cBhvr>
                                      <p:to>
                                        <p:strVal val="visible"/>
                                      </p:to>
                                    </p:set>
                                    <p:animEffect transition="in" filter="wipe(up)">
                                      <p:cBhvr>
                                        <p:cTn id="25" dur="500"/>
                                        <p:tgtEl>
                                          <p:spTgt spid="1271880"/>
                                        </p:tgtEl>
                                      </p:cBhvr>
                                    </p:animEffect>
                                  </p:childTnLst>
                                  <p:subTnLst>
                                    <p:audio>
                                      <p:cMediaNode>
                                        <p:cTn display="0" masterRel="sameClick">
                                          <p:stCondLst>
                                            <p:cond evt="begin" delay="0">
                                              <p:tn val="23"/>
                                            </p:cond>
                                          </p:stCondLst>
                                          <p:endCondLst>
                                            <p:cond evt="onStopAudio" delay="0">
                                              <p:tgtEl>
                                                <p:sldTgt/>
                                              </p:tgtEl>
                                            </p:cond>
                                          </p:endCondLst>
                                        </p:cTn>
                                        <p:tgtEl>
                                          <p:sndTgt r:embed="rId6" name="voltage.wav"/>
                                        </p:tgtEl>
                                      </p:cMediaNode>
                                    </p:audio>
                                  </p:subTnLst>
                                </p:cTn>
                              </p:par>
                              <p:par>
                                <p:cTn id="26" presetID="22" presetClass="entr" presetSubtype="2" fill="hold" grpId="0" nodeType="withEffect">
                                  <p:stCondLst>
                                    <p:cond delay="0"/>
                                  </p:stCondLst>
                                  <p:childTnLst>
                                    <p:set>
                                      <p:cBhvr>
                                        <p:cTn id="27" dur="1" fill="hold">
                                          <p:stCondLst>
                                            <p:cond delay="0"/>
                                          </p:stCondLst>
                                        </p:cTn>
                                        <p:tgtEl>
                                          <p:spTgt spid="1271881"/>
                                        </p:tgtEl>
                                        <p:attrNameLst>
                                          <p:attrName>style.visibility</p:attrName>
                                        </p:attrNameLst>
                                      </p:cBhvr>
                                      <p:to>
                                        <p:strVal val="visible"/>
                                      </p:to>
                                    </p:set>
                                    <p:animEffect transition="in" filter="wipe(right)">
                                      <p:cBhvr>
                                        <p:cTn id="28" dur="500"/>
                                        <p:tgtEl>
                                          <p:spTgt spid="1271881"/>
                                        </p:tgtEl>
                                      </p:cBhvr>
                                    </p:animEffect>
                                  </p:childTnLst>
                                  <p:subTnLst>
                                    <p:audio>
                                      <p:cMediaNode>
                                        <p:cTn display="0" masterRel="sameClick">
                                          <p:stCondLst>
                                            <p:cond evt="begin" delay="0">
                                              <p:tn val="26"/>
                                            </p:cond>
                                          </p:stCondLst>
                                          <p:endCondLst>
                                            <p:cond evt="onStopAudio" delay="0">
                                              <p:tgtEl>
                                                <p:sldTgt/>
                                              </p:tgtEl>
                                            </p:cond>
                                          </p:endCondLst>
                                        </p:cTn>
                                        <p:tgtEl>
                                          <p:sndTgt r:embed="rId6" name="voltage.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271875"/>
                                        </p:tgtEl>
                                        <p:attrNameLst>
                                          <p:attrName>style.visibility</p:attrName>
                                        </p:attrNameLst>
                                      </p:cBhvr>
                                      <p:to>
                                        <p:strVal val="visible"/>
                                      </p:to>
                                    </p:set>
                                    <p:anim calcmode="lin" valueType="num">
                                      <p:cBhvr>
                                        <p:cTn id="33" dur="500" fill="hold"/>
                                        <p:tgtEl>
                                          <p:spTgt spid="1271875"/>
                                        </p:tgtEl>
                                        <p:attrNameLst>
                                          <p:attrName>ppt_w</p:attrName>
                                        </p:attrNameLst>
                                      </p:cBhvr>
                                      <p:tavLst>
                                        <p:tav tm="0">
                                          <p:val>
                                            <p:fltVal val="0"/>
                                          </p:val>
                                        </p:tav>
                                        <p:tav tm="100000">
                                          <p:val>
                                            <p:strVal val="#ppt_w"/>
                                          </p:val>
                                        </p:tav>
                                      </p:tavLst>
                                    </p:anim>
                                    <p:anim calcmode="lin" valueType="num">
                                      <p:cBhvr>
                                        <p:cTn id="34" dur="500" fill="hold"/>
                                        <p:tgtEl>
                                          <p:spTgt spid="1271875"/>
                                        </p:tgtEl>
                                        <p:attrNameLst>
                                          <p:attrName>ppt_h</p:attrName>
                                        </p:attrNameLst>
                                      </p:cBhvr>
                                      <p:tavLst>
                                        <p:tav tm="0">
                                          <p:val>
                                            <p:fltVal val="0"/>
                                          </p:val>
                                        </p:tav>
                                        <p:tav tm="100000">
                                          <p:val>
                                            <p:strVal val="#ppt_h"/>
                                          </p:val>
                                        </p:tav>
                                      </p:tavLst>
                                    </p:anim>
                                    <p:animEffect transition="in" filter="fade">
                                      <p:cBhvr>
                                        <p:cTn id="35" dur="500"/>
                                        <p:tgtEl>
                                          <p:spTgt spid="1271875"/>
                                        </p:tgtEl>
                                      </p:cBhvr>
                                    </p:animEffect>
                                  </p:childTnLst>
                                  <p:subTnLst>
                                    <p:audio>
                                      <p:cMediaNode>
                                        <p:cTn display="0" masterRel="sameClick">
                                          <p:stCondLst>
                                            <p:cond evt="begin" delay="0">
                                              <p:tn val="31"/>
                                            </p:cond>
                                          </p:stCondLst>
                                          <p:endCondLst>
                                            <p:cond evt="onStopAudio" delay="0">
                                              <p:tgtEl>
                                                <p:sldTgt/>
                                              </p:tgtEl>
                                            </p:cond>
                                          </p:endCondLst>
                                        </p:cTn>
                                        <p:tgtEl>
                                          <p:sndTgt r:embed="rId7" name="cashreg.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additive="base">
                                        <p:cTn id="40" dur="500" fill="hold"/>
                                        <p:tgtEl>
                                          <p:spTgt spid="3"/>
                                        </p:tgtEl>
                                        <p:attrNameLst>
                                          <p:attrName>ppt_x</p:attrName>
                                        </p:attrNameLst>
                                      </p:cBhvr>
                                      <p:tavLst>
                                        <p:tav tm="0">
                                          <p:val>
                                            <p:strVal val="1+#ppt_w/2"/>
                                          </p:val>
                                        </p:tav>
                                        <p:tav tm="100000">
                                          <p:val>
                                            <p:strVal val="#ppt_x"/>
                                          </p:val>
                                        </p:tav>
                                      </p:tavLst>
                                    </p:anim>
                                    <p:anim calcmode="lin" valueType="num">
                                      <p:cBhvr additive="base">
                                        <p:cTn id="41"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7" name="cashreg.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271810">
                                            <p:txEl>
                                              <p:pRg st="2" end="2"/>
                                            </p:txEl>
                                          </p:spTgt>
                                        </p:tgtEl>
                                        <p:attrNameLst>
                                          <p:attrName>style.visibility</p:attrName>
                                        </p:attrNameLst>
                                      </p:cBhvr>
                                      <p:to>
                                        <p:strVal val="visible"/>
                                      </p:to>
                                    </p:set>
                                    <p:anim calcmode="lin" valueType="num">
                                      <p:cBhvr additive="base">
                                        <p:cTn id="46" dur="500" fill="hold"/>
                                        <p:tgtEl>
                                          <p:spTgt spid="1271810">
                                            <p:txEl>
                                              <p:pRg st="2" end="2"/>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27181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1271878"/>
                                        </p:tgtEl>
                                        <p:attrNameLst>
                                          <p:attrName>style.visibility</p:attrName>
                                        </p:attrNameLst>
                                      </p:cBhvr>
                                      <p:to>
                                        <p:strVal val="visible"/>
                                      </p:to>
                                    </p:set>
                                    <p:anim calcmode="lin" valueType="num">
                                      <p:cBhvr>
                                        <p:cTn id="52" dur="500" fill="hold"/>
                                        <p:tgtEl>
                                          <p:spTgt spid="1271878"/>
                                        </p:tgtEl>
                                        <p:attrNameLst>
                                          <p:attrName>ppt_w</p:attrName>
                                        </p:attrNameLst>
                                      </p:cBhvr>
                                      <p:tavLst>
                                        <p:tav tm="0">
                                          <p:val>
                                            <p:fltVal val="0"/>
                                          </p:val>
                                        </p:tav>
                                        <p:tav tm="100000">
                                          <p:val>
                                            <p:strVal val="#ppt_w"/>
                                          </p:val>
                                        </p:tav>
                                      </p:tavLst>
                                    </p:anim>
                                    <p:anim calcmode="lin" valueType="num">
                                      <p:cBhvr>
                                        <p:cTn id="53" dur="500" fill="hold"/>
                                        <p:tgtEl>
                                          <p:spTgt spid="1271878"/>
                                        </p:tgtEl>
                                        <p:attrNameLst>
                                          <p:attrName>ppt_h</p:attrName>
                                        </p:attrNameLst>
                                      </p:cBhvr>
                                      <p:tavLst>
                                        <p:tav tm="0">
                                          <p:val>
                                            <p:fltVal val="0"/>
                                          </p:val>
                                        </p:tav>
                                        <p:tav tm="100000">
                                          <p:val>
                                            <p:strVal val="#ppt_h"/>
                                          </p:val>
                                        </p:tav>
                                      </p:tavLst>
                                    </p:anim>
                                    <p:animEffect transition="in" filter="fade">
                                      <p:cBhvr>
                                        <p:cTn id="54" dur="500"/>
                                        <p:tgtEl>
                                          <p:spTgt spid="1271878"/>
                                        </p:tgtEl>
                                      </p:cBhvr>
                                    </p:animEffect>
                                  </p:childTnLst>
                                  <p:subTnLst>
                                    <p:audio>
                                      <p:cMediaNode>
                                        <p:cTn display="0" masterRel="sameClick">
                                          <p:stCondLst>
                                            <p:cond evt="begin" delay="0">
                                              <p:tn val="50"/>
                                            </p:cond>
                                          </p:stCondLst>
                                          <p:endCondLst>
                                            <p:cond evt="onStopAudio" delay="0">
                                              <p:tgtEl>
                                                <p:sldTgt/>
                                              </p:tgtEl>
                                            </p:cond>
                                          </p:endCondLst>
                                        </p:cTn>
                                        <p:tgtEl>
                                          <p:sndTgt r:embed="rId7" name="cashreg.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1271810">
                                            <p:txEl>
                                              <p:pRg st="3" end="3"/>
                                            </p:txEl>
                                          </p:spTgt>
                                        </p:tgtEl>
                                        <p:attrNameLst>
                                          <p:attrName>style.visibility</p:attrName>
                                        </p:attrNameLst>
                                      </p:cBhvr>
                                      <p:to>
                                        <p:strVal val="visible"/>
                                      </p:to>
                                    </p:set>
                                    <p:anim calcmode="lin" valueType="num">
                                      <p:cBhvr additive="base">
                                        <p:cTn id="59" dur="500" fill="hold"/>
                                        <p:tgtEl>
                                          <p:spTgt spid="1271810">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27181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1271872"/>
                                        </p:tgtEl>
                                        <p:attrNameLst>
                                          <p:attrName>style.visibility</p:attrName>
                                        </p:attrNameLst>
                                      </p:cBhvr>
                                      <p:to>
                                        <p:strVal val="visible"/>
                                      </p:to>
                                    </p:set>
                                    <p:animEffect transition="in" filter="wipe(up)">
                                      <p:cBhvr>
                                        <p:cTn id="65" dur="500"/>
                                        <p:tgtEl>
                                          <p:spTgt spid="1271872"/>
                                        </p:tgtEl>
                                      </p:cBhvr>
                                    </p:animEffect>
                                  </p:childTnLst>
                                  <p:subTnLst>
                                    <p:audio>
                                      <p:cMediaNode>
                                        <p:cTn display="0" masterRel="sameClick">
                                          <p:stCondLst>
                                            <p:cond evt="begin" delay="0">
                                              <p:tn val="63"/>
                                            </p:cond>
                                          </p:stCondLst>
                                          <p:endCondLst>
                                            <p:cond evt="onStopAudio" delay="0">
                                              <p:tgtEl>
                                                <p:sldTgt/>
                                              </p:tgtEl>
                                            </p:cond>
                                          </p:endCondLst>
                                        </p:cTn>
                                        <p:tgtEl>
                                          <p:sndTgt r:embed="rId5" name="camera.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1271873"/>
                                        </p:tgtEl>
                                        <p:attrNameLst>
                                          <p:attrName>style.visibility</p:attrName>
                                        </p:attrNameLst>
                                      </p:cBhvr>
                                      <p:to>
                                        <p:strVal val="visible"/>
                                      </p:to>
                                    </p:set>
                                    <p:animEffect transition="in" filter="wipe(right)">
                                      <p:cBhvr>
                                        <p:cTn id="70" dur="500"/>
                                        <p:tgtEl>
                                          <p:spTgt spid="1271873"/>
                                        </p:tgtEl>
                                      </p:cBhvr>
                                    </p:animEffect>
                                  </p:childTnLst>
                                  <p:subTnLst>
                                    <p:audio>
                                      <p:cMediaNode>
                                        <p:cTn display="0" masterRel="sameClick">
                                          <p:stCondLst>
                                            <p:cond evt="begin" delay="0">
                                              <p:tn val="68"/>
                                            </p:cond>
                                          </p:stCondLst>
                                          <p:endCondLst>
                                            <p:cond evt="onStopAudio" delay="0">
                                              <p:tgtEl>
                                                <p:sldTgt/>
                                              </p:tgtEl>
                                            </p:cond>
                                          </p:endCondLst>
                                        </p:cTn>
                                        <p:tgtEl>
                                          <p:sndTgt r:embed="rId5" name="camera.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1271865"/>
                                        </p:tgtEl>
                                        <p:attrNameLst>
                                          <p:attrName>style.visibility</p:attrName>
                                        </p:attrNameLst>
                                      </p:cBhvr>
                                      <p:to>
                                        <p:strVal val="visible"/>
                                      </p:to>
                                    </p:set>
                                    <p:animEffect transition="in" filter="wipe(right)">
                                      <p:cBhvr>
                                        <p:cTn id="75" dur="500"/>
                                        <p:tgtEl>
                                          <p:spTgt spid="1271865"/>
                                        </p:tgtEl>
                                      </p:cBhvr>
                                    </p:animEffect>
                                  </p:childTnLst>
                                  <p:subTnLst>
                                    <p:audio>
                                      <p:cMediaNode>
                                        <p:cTn display="0" masterRel="sameClick">
                                          <p:stCondLst>
                                            <p:cond evt="begin" delay="0">
                                              <p:tn val="73"/>
                                            </p:cond>
                                          </p:stCondLst>
                                          <p:endCondLst>
                                            <p:cond evt="onStopAudio" delay="0">
                                              <p:tgtEl>
                                                <p:sldTgt/>
                                              </p:tgtEl>
                                            </p:cond>
                                          </p:endCondLst>
                                        </p:cTn>
                                        <p:tgtEl>
                                          <p:sndTgt r:embed="rId5" name="camera.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2" fill="hold" nodeType="click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wipe(right)">
                                      <p:cBhvr>
                                        <p:cTn id="80" dur="500"/>
                                        <p:tgtEl>
                                          <p:spTgt spid="7"/>
                                        </p:tgtEl>
                                      </p:cBhvr>
                                    </p:animEffect>
                                  </p:childTnLst>
                                  <p:subTnLst>
                                    <p:audio>
                                      <p:cMediaNode>
                                        <p:cTn display="0" masterRel="sameClick">
                                          <p:stCondLst>
                                            <p:cond evt="begin" delay="0">
                                              <p:tn val="78"/>
                                            </p:cond>
                                          </p:stCondLst>
                                          <p:endCondLst>
                                            <p:cond evt="onStopAudio" delay="0">
                                              <p:tgtEl>
                                                <p:sldTgt/>
                                              </p:tgtEl>
                                            </p:cond>
                                          </p:endCondLst>
                                        </p:cTn>
                                        <p:tgtEl>
                                          <p:sndTgt r:embed="rId6" name="voltage.wav"/>
                                        </p:tgtEl>
                                      </p:cMediaNode>
                                    </p:audio>
                                  </p:subTnLst>
                                </p:cTn>
                              </p:par>
                              <p:par>
                                <p:cTn id="81" presetID="22" presetClass="entr" presetSubtype="2" fill="hold" grpId="0" nodeType="withEffect">
                                  <p:stCondLst>
                                    <p:cond delay="0"/>
                                  </p:stCondLst>
                                  <p:childTnLst>
                                    <p:set>
                                      <p:cBhvr>
                                        <p:cTn id="82" dur="1" fill="hold">
                                          <p:stCondLst>
                                            <p:cond delay="0"/>
                                          </p:stCondLst>
                                        </p:cTn>
                                        <p:tgtEl>
                                          <p:spTgt spid="1271886"/>
                                        </p:tgtEl>
                                        <p:attrNameLst>
                                          <p:attrName>style.visibility</p:attrName>
                                        </p:attrNameLst>
                                      </p:cBhvr>
                                      <p:to>
                                        <p:strVal val="visible"/>
                                      </p:to>
                                    </p:set>
                                    <p:animEffect transition="in" filter="wipe(right)">
                                      <p:cBhvr>
                                        <p:cTn id="83" dur="500"/>
                                        <p:tgtEl>
                                          <p:spTgt spid="1271886"/>
                                        </p:tgtEl>
                                      </p:cBhvr>
                                    </p:animEffect>
                                  </p:childTnLst>
                                  <p:subTnLst>
                                    <p:audio>
                                      <p:cMediaNode>
                                        <p:cTn display="0" masterRel="sameClick">
                                          <p:stCondLst>
                                            <p:cond evt="begin" delay="0">
                                              <p:tn val="81"/>
                                            </p:cond>
                                          </p:stCondLst>
                                          <p:endCondLst>
                                            <p:cond evt="onStopAudio" delay="0">
                                              <p:tgtEl>
                                                <p:sldTgt/>
                                              </p:tgtEl>
                                            </p:cond>
                                          </p:endCondLst>
                                        </p:cTn>
                                        <p:tgtEl>
                                          <p:sndTgt r:embed="rId6" name="voltage.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271887"/>
                                        </p:tgtEl>
                                        <p:attrNameLst>
                                          <p:attrName>style.visibility</p:attrName>
                                        </p:attrNameLst>
                                      </p:cBhvr>
                                      <p:to>
                                        <p:strVal val="visible"/>
                                      </p:to>
                                    </p:set>
                                    <p:animEffect transition="in" filter="fade">
                                      <p:cBhvr>
                                        <p:cTn id="88" dur="500"/>
                                        <p:tgtEl>
                                          <p:spTgt spid="1271887"/>
                                        </p:tgtEl>
                                      </p:cBhvr>
                                    </p:animEffect>
                                  </p:childTnLst>
                                  <p:subTnLst>
                                    <p:audio>
                                      <p:cMediaNode>
                                        <p:cTn display="0" masterRel="sameClick">
                                          <p:stCondLst>
                                            <p:cond evt="begin" delay="0">
                                              <p:tn val="86"/>
                                            </p:cond>
                                          </p:stCondLst>
                                          <p:endCondLst>
                                            <p:cond evt="onStopAudio" delay="0">
                                              <p:tgtEl>
                                                <p:sldTgt/>
                                              </p:tgtEl>
                                            </p:cond>
                                          </p:endCondLst>
                                        </p:cTn>
                                        <p:tgtEl>
                                          <p:sndTgt r:embed="rId7" name="cashreg.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53" presetClass="entr" presetSubtype="0" fill="hold" grpId="0" nodeType="clickEffect">
                                  <p:stCondLst>
                                    <p:cond delay="0"/>
                                  </p:stCondLst>
                                  <p:childTnLst>
                                    <p:set>
                                      <p:cBhvr>
                                        <p:cTn id="92" dur="1" fill="hold">
                                          <p:stCondLst>
                                            <p:cond delay="0"/>
                                          </p:stCondLst>
                                        </p:cTn>
                                        <p:tgtEl>
                                          <p:spTgt spid="1271867"/>
                                        </p:tgtEl>
                                        <p:attrNameLst>
                                          <p:attrName>style.visibility</p:attrName>
                                        </p:attrNameLst>
                                      </p:cBhvr>
                                      <p:to>
                                        <p:strVal val="visible"/>
                                      </p:to>
                                    </p:set>
                                    <p:anim calcmode="lin" valueType="num">
                                      <p:cBhvr>
                                        <p:cTn id="93" dur="500" fill="hold"/>
                                        <p:tgtEl>
                                          <p:spTgt spid="1271867"/>
                                        </p:tgtEl>
                                        <p:attrNameLst>
                                          <p:attrName>ppt_w</p:attrName>
                                        </p:attrNameLst>
                                      </p:cBhvr>
                                      <p:tavLst>
                                        <p:tav tm="0">
                                          <p:val>
                                            <p:fltVal val="0"/>
                                          </p:val>
                                        </p:tav>
                                        <p:tav tm="100000">
                                          <p:val>
                                            <p:strVal val="#ppt_w"/>
                                          </p:val>
                                        </p:tav>
                                      </p:tavLst>
                                    </p:anim>
                                    <p:anim calcmode="lin" valueType="num">
                                      <p:cBhvr>
                                        <p:cTn id="94" dur="500" fill="hold"/>
                                        <p:tgtEl>
                                          <p:spTgt spid="1271867"/>
                                        </p:tgtEl>
                                        <p:attrNameLst>
                                          <p:attrName>ppt_h</p:attrName>
                                        </p:attrNameLst>
                                      </p:cBhvr>
                                      <p:tavLst>
                                        <p:tav tm="0">
                                          <p:val>
                                            <p:fltVal val="0"/>
                                          </p:val>
                                        </p:tav>
                                        <p:tav tm="100000">
                                          <p:val>
                                            <p:strVal val="#ppt_h"/>
                                          </p:val>
                                        </p:tav>
                                      </p:tavLst>
                                    </p:anim>
                                    <p:animEffect transition="in" filter="fade">
                                      <p:cBhvr>
                                        <p:cTn id="95" dur="500"/>
                                        <p:tgtEl>
                                          <p:spTgt spid="1271867"/>
                                        </p:tgtEl>
                                      </p:cBhvr>
                                    </p:animEffect>
                                  </p:childTnLst>
                                  <p:subTnLst>
                                    <p:audio>
                                      <p:cMediaNode>
                                        <p:cTn display="0" masterRel="sameClick">
                                          <p:stCondLst>
                                            <p:cond evt="begin" delay="0">
                                              <p:tn val="91"/>
                                            </p:cond>
                                          </p:stCondLst>
                                          <p:endCondLst>
                                            <p:cond evt="onStopAudio" delay="0">
                                              <p:tgtEl>
                                                <p:sldTgt/>
                                              </p:tgtEl>
                                            </p:cond>
                                          </p:endCondLst>
                                        </p:cTn>
                                        <p:tgtEl>
                                          <p:sndTgt r:embed="rId7" name="cashreg.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4" fill="hold" nodeType="clickEffect">
                                  <p:stCondLst>
                                    <p:cond delay="0"/>
                                  </p:stCondLst>
                                  <p:childTnLst>
                                    <p:set>
                                      <p:cBhvr>
                                        <p:cTn id="99" dur="1" fill="hold">
                                          <p:stCondLst>
                                            <p:cond delay="0"/>
                                          </p:stCondLst>
                                        </p:cTn>
                                        <p:tgtEl>
                                          <p:spTgt spid="1271810">
                                            <p:txEl>
                                              <p:pRg st="4" end="4"/>
                                            </p:txEl>
                                          </p:spTgt>
                                        </p:tgtEl>
                                        <p:attrNameLst>
                                          <p:attrName>style.visibility</p:attrName>
                                        </p:attrNameLst>
                                      </p:cBhvr>
                                      <p:to>
                                        <p:strVal val="visible"/>
                                      </p:to>
                                    </p:set>
                                    <p:anim calcmode="lin" valueType="num">
                                      <p:cBhvr additive="base">
                                        <p:cTn id="100" dur="500" fill="hold"/>
                                        <p:tgtEl>
                                          <p:spTgt spid="1271810">
                                            <p:txEl>
                                              <p:pRg st="4" end="4"/>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127181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4" name="arrow.wav"/>
                                        </p:tgtEl>
                                      </p:cMediaNode>
                                    </p:audio>
                                  </p:subTnLst>
                                </p:cTn>
                              </p:par>
                            </p:childTnLst>
                          </p:cTn>
                        </p:par>
                      </p:childTnLst>
                    </p:cTn>
                  </p:par>
                  <p:par>
                    <p:cTn id="102" fill="hold" nodeType="clickPar">
                      <p:stCondLst>
                        <p:cond delay="indefinite"/>
                      </p:stCondLst>
                      <p:childTnLst>
                        <p:par>
                          <p:cTn id="103" fill="hold" nodeType="withGroup">
                            <p:stCondLst>
                              <p:cond delay="0"/>
                            </p:stCondLst>
                            <p:childTnLst>
                              <p:par>
                                <p:cTn id="104" presetID="2" presetClass="entr" presetSubtype="4" fill="hold" nodeType="clickEffect">
                                  <p:stCondLst>
                                    <p:cond delay="0"/>
                                  </p:stCondLst>
                                  <p:childTnLst>
                                    <p:set>
                                      <p:cBhvr>
                                        <p:cTn id="105" dur="1" fill="hold">
                                          <p:stCondLst>
                                            <p:cond delay="0"/>
                                          </p:stCondLst>
                                        </p:cTn>
                                        <p:tgtEl>
                                          <p:spTgt spid="1271810">
                                            <p:txEl>
                                              <p:pRg st="5" end="5"/>
                                            </p:txEl>
                                          </p:spTgt>
                                        </p:tgtEl>
                                        <p:attrNameLst>
                                          <p:attrName>style.visibility</p:attrName>
                                        </p:attrNameLst>
                                      </p:cBhvr>
                                      <p:to>
                                        <p:strVal val="visible"/>
                                      </p:to>
                                    </p:set>
                                    <p:anim calcmode="lin" valueType="num">
                                      <p:cBhvr additive="base">
                                        <p:cTn id="106" dur="500" fill="hold"/>
                                        <p:tgtEl>
                                          <p:spTgt spid="1271810">
                                            <p:txEl>
                                              <p:pRg st="5" end="5"/>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127181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1865" grpId="0" animBg="1"/>
      <p:bldP spid="1271872" grpId="0" animBg="1"/>
      <p:bldP spid="1271873" grpId="0" animBg="1"/>
      <p:bldP spid="1271875" grpId="0" animBg="1"/>
      <p:bldP spid="1271878" grpId="0" animBg="1"/>
      <p:bldP spid="1271880" grpId="0" animBg="1"/>
      <p:bldP spid="1271881" grpId="0" animBg="1"/>
      <p:bldP spid="1271886" grpId="0" animBg="1"/>
      <p:bldP spid="1271887" grpId="0" animBg="1"/>
      <p:bldP spid="1271867" grpId="0" animBg="1"/>
      <p:bldP spid="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7047</TotalTime>
  <Words>6719</Words>
  <Application>Microsoft Office PowerPoint</Application>
  <PresentationFormat>On-screen Show (4:3)</PresentationFormat>
  <Paragraphs>825</Paragraphs>
  <Slides>65</Slides>
  <Notes>65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Symbol</vt:lpstr>
      <vt:lpstr>Times New Roman</vt:lpstr>
      <vt:lpstr>Courier New</vt:lpstr>
      <vt:lpstr>Default Design</vt:lpstr>
      <vt:lpstr>Option A: Relativity A.2 – Lorentz transformations</vt:lpstr>
      <vt:lpstr>Option A: Relativity A.2 – Lorentz transformations</vt:lpstr>
      <vt:lpstr>Option A: Relativity A.2 – Lorentz transformations</vt:lpstr>
      <vt:lpstr>Option A: Relativity A.2 – Lorentz transformations</vt:lpstr>
      <vt:lpstr>Option A: Relativity A.2 – Lorentz transformations</vt:lpstr>
      <vt:lpstr>Option A: Relativity A.2 – Lorentz transformations</vt:lpstr>
      <vt:lpstr>Option A: Relativity A.2 – Lorentz transformations</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vector>
  </TitlesOfParts>
  <Company>Bay View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vivienne</cp:lastModifiedBy>
  <cp:revision>507</cp:revision>
  <dcterms:created xsi:type="dcterms:W3CDTF">2006-01-31T23:43:34Z</dcterms:created>
  <dcterms:modified xsi:type="dcterms:W3CDTF">2015-01-09T01:05:55Z</dcterms:modified>
</cp:coreProperties>
</file>