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65" r:id="rId2"/>
    <p:sldId id="266" r:id="rId3"/>
    <p:sldId id="267" r:id="rId4"/>
    <p:sldId id="268" r:id="rId5"/>
    <p:sldId id="269" r:id="rId6"/>
    <p:sldId id="271" r:id="rId7"/>
    <p:sldId id="272" r:id="rId8"/>
    <p:sldId id="283" r:id="rId9"/>
    <p:sldId id="284" r:id="rId10"/>
    <p:sldId id="285" r:id="rId11"/>
    <p:sldId id="286" r:id="rId12"/>
    <p:sldId id="287" r:id="rId13"/>
    <p:sldId id="288" r:id="rId14"/>
    <p:sldId id="291" r:id="rId15"/>
    <p:sldId id="279" r:id="rId16"/>
    <p:sldId id="280" r:id="rId17"/>
    <p:sldId id="292" r:id="rId18"/>
    <p:sldId id="293" r:id="rId19"/>
    <p:sldId id="289" r:id="rId20"/>
    <p:sldId id="294" r:id="rId21"/>
    <p:sldId id="295" r:id="rId22"/>
    <p:sldId id="290" r:id="rId23"/>
    <p:sldId id="296" r:id="rId24"/>
    <p:sldId id="301" r:id="rId25"/>
    <p:sldId id="297" r:id="rId26"/>
    <p:sldId id="298" r:id="rId27"/>
    <p:sldId id="299" r:id="rId28"/>
    <p:sldId id="302" r:id="rId29"/>
    <p:sldId id="303" r:id="rId3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6600"/>
    <a:srgbClr val="333399"/>
    <a:srgbClr val="009900"/>
    <a:srgbClr val="008080"/>
    <a:srgbClr val="FFFF99"/>
    <a:srgbClr val="FFCC66"/>
    <a:srgbClr val="CC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56" autoAdjust="0"/>
  </p:normalViewPr>
  <p:slideViewPr>
    <p:cSldViewPr snapToGrid="0">
      <p:cViewPr varScale="1">
        <p:scale>
          <a:sx n="68" d="100"/>
          <a:sy n="68" d="100"/>
        </p:scale>
        <p:origin x="-88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192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ltLang="en-US"/>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3828A85A-4D66-411D-A5FC-7B31B7CC8B3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273D0181-93A5-49F4-A6D0-6EB26ED9B737}" type="slidenum">
              <a:rPr lang="en-US" altLang="en-US" smtClean="0"/>
              <a:pPr>
                <a:defRPr/>
              </a:pPr>
              <a:t>1</a:t>
            </a:fld>
            <a:endParaRPr lang="en-US"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r>
              <a:rPr lang="en-US" altLang="en-US" smtClean="0"/>
              <a:t>© 2014 By Timothy K. Lund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9B897432-7448-43FB-BE48-27929092A425}" type="slidenum">
              <a:rPr lang="en-US" altLang="en-US" sz="1200">
                <a:cs typeface="+mn-cs"/>
              </a:rPr>
              <a:pPr algn="r">
                <a:defRPr/>
              </a:pPr>
              <a:t>2</a:t>
            </a:fld>
            <a:endParaRPr lang="en-US" altLang="en-US" sz="1200">
              <a:cs typeface="+mn-cs"/>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altLang="en-US" smtClean="0"/>
              <a:t>© 2014 By Timothy K. Lund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621E84A-0966-463F-8F82-13C20CB666A0}" type="slidenum">
              <a:rPr lang="en-US" altLang="en-US"/>
              <a:pPr>
                <a:defRPr/>
              </a:pPr>
              <a:t>23</a:t>
            </a:fld>
            <a:endParaRPr lang="en-US" altLang="en-US"/>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621E84A-0966-463F-8F82-13C20CB666A0}" type="slidenum">
              <a:rPr lang="en-US" altLang="en-US"/>
              <a:pPr>
                <a:defRPr/>
              </a:pPr>
              <a:t>24</a:t>
            </a:fld>
            <a:endParaRPr lang="en-US" altLang="en-US"/>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49F1E16-F557-4005-B979-0F0BCE2E1AE3}" type="slidenum">
              <a:rPr lang="en-US" altLang="en-US"/>
              <a:pPr>
                <a:defRPr/>
              </a:pPr>
              <a:t>25</a:t>
            </a:fld>
            <a:endParaRPr lang="en-US" altLang="en-US"/>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D773F37-6936-4DF0-812D-CE9421221203}" type="slidenum">
              <a:rPr lang="en-US" altLang="en-US"/>
              <a:pPr>
                <a:defRPr/>
              </a:pPr>
              <a:t>26</a:t>
            </a:fld>
            <a:endParaRPr lang="en-US" altLang="en-US"/>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4DF0622-BA53-45F8-A6E5-A20BEAA4C132}" type="slidenum">
              <a:rPr lang="en-US" altLang="en-US"/>
              <a:pPr>
                <a:defRPr/>
              </a:pPr>
              <a:t>27</a:t>
            </a:fld>
            <a:endParaRPr lang="en-US" altLang="en-US"/>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4DF0622-BA53-45F8-A6E5-A20BEAA4C132}" type="slidenum">
              <a:rPr lang="en-US" altLang="en-US"/>
              <a:pPr>
                <a:defRPr/>
              </a:pPr>
              <a:t>28</a:t>
            </a:fld>
            <a:endParaRPr lang="en-US" altLang="en-US"/>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4DF0622-BA53-45F8-A6E5-A20BEAA4C132}" type="slidenum">
              <a:rPr lang="en-US" altLang="en-US"/>
              <a:pPr>
                <a:defRPr/>
              </a:pPr>
              <a:t>29</a:t>
            </a:fld>
            <a:endParaRPr lang="en-US" altLang="en-US"/>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22391AA3-CBEA-4360-990C-DED14FE9A580}" type="slidenum">
              <a:rPr lang="en-US" altLang="en-US" sz="1200">
                <a:cs typeface="+mn-cs"/>
              </a:rPr>
              <a:pPr algn="r">
                <a:defRPr/>
              </a:pPr>
              <a:t>3</a:t>
            </a:fld>
            <a:endParaRPr lang="en-US" altLang="en-US" sz="1200">
              <a:cs typeface="+mn-cs"/>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en-US" altLang="en-US" smtClean="0"/>
              <a:t>© 2014 By Timothy K. Lund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1F925304-8CD3-467D-81E7-64623272B237}" type="slidenum">
              <a:rPr lang="en-US" altLang="en-US" sz="1200">
                <a:cs typeface="+mn-cs"/>
              </a:rPr>
              <a:pPr algn="r">
                <a:defRPr/>
              </a:pPr>
              <a:t>4</a:t>
            </a:fld>
            <a:endParaRPr lang="en-US" altLang="en-US" sz="1200">
              <a:cs typeface="+mn-cs"/>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en-US" altLang="en-US" smtClean="0"/>
              <a:t>© 2014 By Timothy K. Lund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DE78CC9C-EEEC-48EA-9F8D-096D970E46A0}" type="slidenum">
              <a:rPr lang="en-US" altLang="en-US" sz="1200">
                <a:cs typeface="+mn-cs"/>
              </a:rPr>
              <a:pPr algn="r">
                <a:defRPr/>
              </a:pPr>
              <a:t>5</a:t>
            </a:fld>
            <a:endParaRPr lang="en-US" altLang="en-US" sz="1200">
              <a:cs typeface="+mn-cs"/>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en-US" altLang="en-US" smtClean="0"/>
              <a:t>© 2014 By Timothy K. Lund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2.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A8C7687-CFF9-48B7-A50C-E96E273F7BE5}"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0C326B1-9F12-4CC5-89FB-A28898246ACE}"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3D40875-020D-4A68-9378-6FFAC8F19EF4}"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7E6C6C2-A5FC-47CE-BA74-A988E6C805C6}"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47C92F7-1D52-447C-B519-91471E933A5C}"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D25A74B-EAAE-4916-A486-75600DB582BE}"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769AE3E-3429-43FD-9498-CDE97AC00C84}"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1F752A01-657D-41F4-ABDF-1086072B8BB0}"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3672FB4D-A35C-4437-ADA0-F3DE74E5A0F7}"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E439D2F-8D28-4D76-B4BC-962B42BE0BDA}"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2AEF68C-82CB-40EC-9833-32BEA8275A03}"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a:defRPr/>
            </a:pPr>
            <a:fld id="{3354D159-4155-435D-9A06-865184BA9DB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audio" Target="../media/audio13.wav"/></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audio" Target="../media/audio13.wav"/></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audio" Target="../media/audio13.wav"/></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audio" Target="../media/audio17.wav"/><Relationship Id="rId4" Type="http://schemas.openxmlformats.org/officeDocument/2006/relationships/audio" Target="../media/audio13.wav"/></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audio" Target="../media/audio13.wav"/></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7.wav"/><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audio" Target="../media/audio18.wav"/><Relationship Id="rId4" Type="http://schemas.openxmlformats.org/officeDocument/2006/relationships/audio" Target="../media/audio13.wav"/></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audio" Target="../media/audio19.wav"/><Relationship Id="rId4" Type="http://schemas.openxmlformats.org/officeDocument/2006/relationships/audio" Target="../media/audio13.wav"/></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2.wav"/><Relationship Id="rId7"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audio" Target="../media/audio18.wav"/><Relationship Id="rId4" Type="http://schemas.openxmlformats.org/officeDocument/2006/relationships/audio" Target="../media/audio13.wav"/></Relationships>
</file>

<file path=ppt/slides/_rels/slide2.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20.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audio" Target="../media/audio1.wav"/><Relationship Id="rId4" Type="http://schemas.openxmlformats.org/officeDocument/2006/relationships/audio" Target="../media/audio13.wav"/></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8.wav"/><Relationship Id="rId7"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audio" Target="../media/audio20.wav"/><Relationship Id="rId5" Type="http://schemas.openxmlformats.org/officeDocument/2006/relationships/audio" Target="../media/audio1.wav"/><Relationship Id="rId4" Type="http://schemas.openxmlformats.org/officeDocument/2006/relationships/audio" Target="../media/audio13.wav"/><Relationship Id="rId9" Type="http://schemas.openxmlformats.org/officeDocument/2006/relationships/image" Target="../media/image16.png"/></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2.wav"/><Relationship Id="rId7" Type="http://schemas.openxmlformats.org/officeDocument/2006/relationships/audio" Target="../media/audio22.wav"/><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audio" Target="../media/audio21.wav"/><Relationship Id="rId5" Type="http://schemas.openxmlformats.org/officeDocument/2006/relationships/audio" Target="../media/audio1.wav"/><Relationship Id="rId10" Type="http://schemas.openxmlformats.org/officeDocument/2006/relationships/image" Target="../media/image2.png"/><Relationship Id="rId4" Type="http://schemas.openxmlformats.org/officeDocument/2006/relationships/audio" Target="../media/audio13.wav"/><Relationship Id="rId9"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2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audio" Target="../media/audio2.wav"/><Relationship Id="rId7"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audio" Target="../media/audio17.wav"/><Relationship Id="rId5" Type="http://schemas.openxmlformats.org/officeDocument/2006/relationships/audio" Target="../media/audio1.wav"/><Relationship Id="rId4" Type="http://schemas.openxmlformats.org/officeDocument/2006/relationships/audio" Target="../media/audio13.wav"/><Relationship Id="rId9"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audio" Target="../media/audio18.wav"/><Relationship Id="rId13" Type="http://schemas.openxmlformats.org/officeDocument/2006/relationships/image" Target="../media/image2.png"/><Relationship Id="rId3" Type="http://schemas.openxmlformats.org/officeDocument/2006/relationships/audio" Target="../media/audio2.wav"/><Relationship Id="rId7" Type="http://schemas.openxmlformats.org/officeDocument/2006/relationships/audio" Target="../media/audio16.wav"/><Relationship Id="rId12"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audio" Target="../media/audio22.wav"/><Relationship Id="rId11" Type="http://schemas.openxmlformats.org/officeDocument/2006/relationships/image" Target="../media/image18.jpeg"/><Relationship Id="rId5" Type="http://schemas.openxmlformats.org/officeDocument/2006/relationships/audio" Target="../media/audio1.wav"/><Relationship Id="rId10" Type="http://schemas.openxmlformats.org/officeDocument/2006/relationships/image" Target="../media/image17.png"/><Relationship Id="rId4" Type="http://schemas.openxmlformats.org/officeDocument/2006/relationships/audio" Target="../media/audio13.wav"/><Relationship Id="rId9" Type="http://schemas.openxmlformats.org/officeDocument/2006/relationships/audio" Target="../media/audio23.wav"/></Relationships>
</file>

<file path=ppt/slides/_rels/slide26.xml.rels><?xml version="1.0" encoding="UTF-8" standalone="yes"?>
<Relationships xmlns="http://schemas.openxmlformats.org/package/2006/relationships"><Relationship Id="rId8" Type="http://schemas.openxmlformats.org/officeDocument/2006/relationships/audio" Target="../media/audio18.wav"/><Relationship Id="rId13" Type="http://schemas.openxmlformats.org/officeDocument/2006/relationships/image" Target="../media/image2.png"/><Relationship Id="rId3" Type="http://schemas.openxmlformats.org/officeDocument/2006/relationships/audio" Target="../media/audio2.wav"/><Relationship Id="rId7" Type="http://schemas.openxmlformats.org/officeDocument/2006/relationships/audio" Target="../media/audio16.wav"/><Relationship Id="rId12"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audio" Target="../media/audio22.wav"/><Relationship Id="rId11" Type="http://schemas.openxmlformats.org/officeDocument/2006/relationships/image" Target="../media/image18.jpeg"/><Relationship Id="rId5" Type="http://schemas.openxmlformats.org/officeDocument/2006/relationships/audio" Target="../media/audio1.wav"/><Relationship Id="rId10" Type="http://schemas.openxmlformats.org/officeDocument/2006/relationships/image" Target="../media/image17.png"/><Relationship Id="rId4" Type="http://schemas.openxmlformats.org/officeDocument/2006/relationships/audio" Target="../media/audio13.wav"/><Relationship Id="rId9" Type="http://schemas.openxmlformats.org/officeDocument/2006/relationships/audio" Target="../media/audio23.wav"/></Relationships>
</file>

<file path=ppt/slides/_rels/slide2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audio" Target="../media/audio2.wav"/><Relationship Id="rId7" Type="http://schemas.openxmlformats.org/officeDocument/2006/relationships/audio" Target="../media/audio18.wav"/><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audio" Target="../media/audio16.wav"/><Relationship Id="rId5" Type="http://schemas.openxmlformats.org/officeDocument/2006/relationships/audio" Target="../media/audio1.wav"/><Relationship Id="rId4" Type="http://schemas.openxmlformats.org/officeDocument/2006/relationships/audio" Target="../media/audio13.wav"/></Relationships>
</file>

<file path=ppt/slides/_rels/slide2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audio" Target="../media/audio13.wav"/></Relationships>
</file>

<file path=ppt/slides/_rels/slide2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audio" Target="../media/audio13.wav"/></Relationships>
</file>

<file path=ppt/slides/_rels/slide3.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4.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5.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6.xml.rels><?xml version="1.0" encoding="UTF-8" standalone="yes"?>
<Relationships xmlns="http://schemas.openxmlformats.org/package/2006/relationships"><Relationship Id="rId8" Type="http://schemas.openxmlformats.org/officeDocument/2006/relationships/audio" Target="../media/audio16.wav"/><Relationship Id="rId3" Type="http://schemas.openxmlformats.org/officeDocument/2006/relationships/audio" Target="../media/audio2.wav"/><Relationship Id="rId7" Type="http://schemas.openxmlformats.org/officeDocument/2006/relationships/audio" Target="../media/audio15.wav"/><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audio" Target="../media/audio14.wav"/><Relationship Id="rId11" Type="http://schemas.openxmlformats.org/officeDocument/2006/relationships/image" Target="../media/image3.jpeg"/><Relationship Id="rId5" Type="http://schemas.openxmlformats.org/officeDocument/2006/relationships/audio" Target="../media/audio1.wav"/><Relationship Id="rId10" Type="http://schemas.openxmlformats.org/officeDocument/2006/relationships/image" Target="../media/image2.png"/><Relationship Id="rId4" Type="http://schemas.openxmlformats.org/officeDocument/2006/relationships/audio" Target="../media/audio13.wav"/><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audio" Target="../media/audio16.wav"/><Relationship Id="rId4" Type="http://schemas.openxmlformats.org/officeDocument/2006/relationships/audio" Target="../media/audio13.wav"/></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audio" Target="../media/audio13.wav"/></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audio" Target="../media/audio13.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97000"/>
            <a:ext cx="7772400" cy="3014663"/>
          </a:xfrm>
          <a:prstGeom prst="rect">
            <a:avLst/>
          </a:prstGeom>
          <a:solidFill>
            <a:srgbClr val="EAEAEA"/>
          </a:solidFill>
          <a:ln w="9525">
            <a:noFill/>
            <a:miter lim="800000"/>
            <a:headEnd/>
            <a:tailEnd/>
          </a:ln>
        </p:spPr>
        <p:txBody>
          <a:bodyPr/>
          <a:lstStyle/>
          <a:p>
            <a:pPr marL="625475" indent="-625475" eaLnBrk="0" hangingPunct="0">
              <a:spcBef>
                <a:spcPct val="20000"/>
              </a:spcBef>
            </a:pPr>
            <a:r>
              <a:rPr lang="en-US" altLang="en-US" b="1">
                <a:solidFill>
                  <a:srgbClr val="000000"/>
                </a:solidFill>
                <a:cs typeface="Segoe UI" pitchFamily="34" charset="0"/>
              </a:rPr>
              <a:t>Essential idea:</a:t>
            </a:r>
            <a:r>
              <a:rPr lang="en-US" altLang="en-US">
                <a:solidFill>
                  <a:srgbClr val="000000"/>
                </a:solidFill>
                <a:cs typeface="Segoe UI" pitchFamily="34" charset="0"/>
              </a:rPr>
              <a:t> Einstein’s study of electromagnetism revealed inconsistencies between the theory of Maxwell and Newton‘s mechanics. He recognized that both theories could not be reconciled and so choosing to trust Maxwell’s theory of electromagnetism he was forced to change long-cherished ideas about space and time in mechanics.</a:t>
            </a:r>
          </a:p>
        </p:txBody>
      </p:sp>
      <p:sp>
        <p:nvSpPr>
          <p:cNvPr id="2051"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A: Relativity</a:t>
            </a:r>
            <a:br>
              <a:rPr lang="en-US" altLang="en-US" sz="2800" b="1" smtClean="0"/>
            </a:br>
            <a:r>
              <a:rPr lang="en-US" altLang="en-US" sz="2800" smtClean="0">
                <a:solidFill>
                  <a:schemeClr val="tx1"/>
                </a:solidFill>
              </a:rPr>
              <a:t>A.1 – The beginnings of relativity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674688" y="4049713"/>
            <a:ext cx="7772400" cy="2808287"/>
          </a:xfrm>
          <a:prstGeom prst="rect">
            <a:avLst/>
          </a:prstGeom>
          <a:solidFill>
            <a:srgbClr val="FFFFCC"/>
          </a:solidFill>
          <a:ln w="9525">
            <a:noFill/>
            <a:miter lim="800000"/>
            <a:headEnd/>
            <a:tailEnd/>
          </a:ln>
          <a:effectLst/>
        </p:spPr>
        <p:txBody>
          <a:bodyPr/>
          <a:lstStyle/>
          <a:p>
            <a:pPr eaLnBrk="0" hangingPunct="0">
              <a:spcBef>
                <a:spcPct val="20000"/>
              </a:spcBef>
            </a:pPr>
            <a:r>
              <a:rPr lang="en-US" altLang="en-US">
                <a:sym typeface="Symbol" pitchFamily="18" charset="2"/>
              </a:rPr>
              <a:t>EXAMPLE: What time does your stopwatch show when the van is exactly 25.0 m from the cone?</a:t>
            </a:r>
          </a:p>
          <a:p>
            <a:pPr eaLnBrk="0" hangingPunct="0">
              <a:spcBef>
                <a:spcPct val="15000"/>
              </a:spcBef>
            </a:pPr>
            <a:r>
              <a:rPr lang="en-US" altLang="en-US">
                <a:sym typeface="Symbol" pitchFamily="18" charset="2"/>
              </a:rPr>
              <a:t>SOLUTION: We want </a:t>
            </a:r>
            <a:r>
              <a:rPr lang="en-US" altLang="en-US" i="1">
                <a:sym typeface="Symbol" pitchFamily="18" charset="2"/>
              </a:rPr>
              <a:t>t</a:t>
            </a:r>
            <a:r>
              <a:rPr lang="en-US" altLang="en-US">
                <a:sym typeface="Symbol" pitchFamily="18" charset="2"/>
              </a:rPr>
              <a:t> and we know </a:t>
            </a:r>
            <a:r>
              <a:rPr lang="en-US" altLang="en-US" i="1">
                <a:sym typeface="Symbol" pitchFamily="18" charset="2"/>
              </a:rPr>
              <a:t>x</a:t>
            </a:r>
            <a:r>
              <a:rPr lang="en-US" altLang="en-US">
                <a:sym typeface="Symbol" pitchFamily="18" charset="2"/>
              </a:rPr>
              <a:t> and </a:t>
            </a:r>
            <a:r>
              <a:rPr lang="en-US" altLang="en-US" i="1">
                <a:sym typeface="Symbol" pitchFamily="18" charset="2"/>
              </a:rPr>
              <a:t>x’</a:t>
            </a:r>
            <a:r>
              <a:rPr lang="en-US" altLang="en-US">
                <a:sym typeface="Symbol" pitchFamily="18" charset="2"/>
              </a:rPr>
              <a:t> so we can use either form. From </a:t>
            </a:r>
            <a:r>
              <a:rPr lang="en-US" altLang="en-US" i="1">
                <a:sym typeface="Symbol" pitchFamily="18" charset="2"/>
              </a:rPr>
              <a:t>x</a:t>
            </a:r>
            <a:r>
              <a:rPr lang="en-US" altLang="en-US">
                <a:sym typeface="Symbol" pitchFamily="18" charset="2"/>
              </a:rPr>
              <a:t>’ = </a:t>
            </a:r>
            <a:r>
              <a:rPr lang="en-US" altLang="en-US" i="1">
                <a:solidFill>
                  <a:srgbClr val="000000"/>
                </a:solidFill>
                <a:cs typeface="Times New Roman" pitchFamily="18" charset="0"/>
              </a:rPr>
              <a:t>x</a:t>
            </a:r>
            <a:r>
              <a:rPr lang="en-US" altLang="en-US">
                <a:solidFill>
                  <a:srgbClr val="000000"/>
                </a:solidFill>
                <a:cs typeface="Times New Roman" pitchFamily="18" charset="0"/>
              </a:rPr>
              <a:t> – </a:t>
            </a:r>
            <a:r>
              <a:rPr lang="en-US" altLang="en-US" i="1">
                <a:solidFill>
                  <a:srgbClr val="000000"/>
                </a:solidFill>
                <a:cs typeface="Times New Roman" pitchFamily="18" charset="0"/>
              </a:rPr>
              <a:t>vt</a:t>
            </a:r>
            <a:r>
              <a:rPr lang="en-US" altLang="en-US">
                <a:solidFill>
                  <a:srgbClr val="000000"/>
                </a:solidFill>
                <a:cs typeface="Times New Roman" pitchFamily="18" charset="0"/>
              </a:rPr>
              <a:t> we get</a:t>
            </a:r>
          </a:p>
          <a:p>
            <a:pPr eaLnBrk="0" hangingPunct="0">
              <a:spcBef>
                <a:spcPct val="15000"/>
              </a:spcBef>
            </a:pPr>
            <a:r>
              <a:rPr lang="en-US" altLang="en-US">
                <a:solidFill>
                  <a:srgbClr val="000000"/>
                </a:solidFill>
                <a:cs typeface="Times New Roman" pitchFamily="18" charset="0"/>
              </a:rPr>
              <a:t>             	  25.0 	= 76.5 – 25.75</a:t>
            </a:r>
            <a:r>
              <a:rPr lang="en-US" altLang="en-US" i="1">
                <a:solidFill>
                  <a:srgbClr val="000000"/>
                </a:solidFill>
                <a:cs typeface="Times New Roman" pitchFamily="18" charset="0"/>
              </a:rPr>
              <a:t>t</a:t>
            </a:r>
            <a:endParaRPr lang="en-US" altLang="en-US">
              <a:solidFill>
                <a:srgbClr val="000000"/>
              </a:solidFill>
              <a:cs typeface="Times New Roman" pitchFamily="18" charset="0"/>
            </a:endParaRPr>
          </a:p>
          <a:p>
            <a:pPr eaLnBrk="0" hangingPunct="0">
              <a:spcBef>
                <a:spcPct val="15000"/>
              </a:spcBef>
            </a:pPr>
            <a:r>
              <a:rPr lang="en-US" altLang="en-US">
                <a:solidFill>
                  <a:srgbClr val="000000"/>
                </a:solidFill>
                <a:cs typeface="Times New Roman" pitchFamily="18" charset="0"/>
              </a:rPr>
              <a:t>                    25.75</a:t>
            </a:r>
            <a:r>
              <a:rPr lang="en-US" altLang="en-US" i="1">
                <a:solidFill>
                  <a:srgbClr val="000000"/>
                </a:solidFill>
                <a:cs typeface="Times New Roman" pitchFamily="18" charset="0"/>
              </a:rPr>
              <a:t>t</a:t>
            </a:r>
            <a:r>
              <a:rPr lang="en-US" altLang="en-US">
                <a:solidFill>
                  <a:srgbClr val="000000"/>
                </a:solidFill>
                <a:cs typeface="Times New Roman" pitchFamily="18" charset="0"/>
              </a:rPr>
              <a:t> 	= 76.5 – 25.0 = 51.5</a:t>
            </a:r>
          </a:p>
          <a:p>
            <a:pPr eaLnBrk="0" hangingPunct="0">
              <a:spcBef>
                <a:spcPct val="15000"/>
              </a:spcBef>
            </a:pPr>
            <a:r>
              <a:rPr lang="en-US" altLang="en-US" i="1">
                <a:solidFill>
                  <a:srgbClr val="000000"/>
                </a:solidFill>
                <a:cs typeface="Times New Roman" pitchFamily="18" charset="0"/>
              </a:rPr>
              <a:t>                	       t</a:t>
            </a:r>
            <a:r>
              <a:rPr lang="en-US" altLang="en-US">
                <a:solidFill>
                  <a:srgbClr val="000000"/>
                </a:solidFill>
                <a:cs typeface="Times New Roman" pitchFamily="18" charset="0"/>
              </a:rPr>
              <a:t> 	= 51.5 </a:t>
            </a:r>
            <a:r>
              <a:rPr lang="en-US" altLang="en-US" i="1">
                <a:solidFill>
                  <a:srgbClr val="000000"/>
                </a:solidFill>
                <a:cs typeface="Times New Roman" pitchFamily="18" charset="0"/>
              </a:rPr>
              <a:t>/</a:t>
            </a:r>
            <a:r>
              <a:rPr lang="en-US" altLang="en-US">
                <a:solidFill>
                  <a:srgbClr val="000000"/>
                </a:solidFill>
                <a:cs typeface="Times New Roman" pitchFamily="18" charset="0"/>
              </a:rPr>
              <a:t> 25.75 = 2.00 s.</a:t>
            </a:r>
          </a:p>
        </p:txBody>
      </p:sp>
      <p:sp>
        <p:nvSpPr>
          <p:cNvPr id="11267" name="Rectangle 3"/>
          <p:cNvSpPr>
            <a:spLocks noChangeArrowheads="1"/>
          </p:cNvSpPr>
          <p:nvPr/>
        </p:nvSpPr>
        <p:spPr bwMode="auto">
          <a:xfrm>
            <a:off x="685800" y="1350963"/>
            <a:ext cx="7772400" cy="2727325"/>
          </a:xfrm>
          <a:prstGeom prst="rect">
            <a:avLst/>
          </a:prstGeom>
          <a:solidFill>
            <a:srgbClr val="EAEAEA"/>
          </a:solidFill>
          <a:ln w="9525">
            <a:noFill/>
            <a:miter lim="800000"/>
            <a:headEnd/>
            <a:tailEnd/>
          </a:ln>
          <a:effectLst/>
        </p:spPr>
        <p:txBody>
          <a:bodyPr/>
          <a:lstStyle/>
          <a:p>
            <a:r>
              <a:rPr lang="en-US" altLang="en-US" i="1">
                <a:solidFill>
                  <a:schemeClr val="accent2"/>
                </a:solidFill>
                <a:ea typeface="Segoe UI" pitchFamily="34" charset="0"/>
              </a:rPr>
              <a:t>Galilean transformations</a:t>
            </a:r>
            <a:endParaRPr lang="en-US" altLang="en-US" sz="2000">
              <a:solidFill>
                <a:srgbClr val="000000"/>
              </a:solidFill>
              <a:latin typeface="Courier New" pitchFamily="49" charset="0"/>
              <a:ea typeface="Segoe UI" pitchFamily="34" charset="0"/>
              <a:cs typeface="Times New Roman" pitchFamily="18" charset="0"/>
              <a:sym typeface="Symbol" pitchFamily="18" charset="2"/>
            </a:endParaRPr>
          </a:p>
        </p:txBody>
      </p:sp>
      <p:sp>
        <p:nvSpPr>
          <p:cNvPr id="11268" name="Rectangle 4"/>
          <p:cNvSpPr>
            <a:spLocks noGrp="1" noChangeArrowheads="1"/>
          </p:cNvSpPr>
          <p:nvPr>
            <p:ph type="ctrTitle"/>
          </p:nvPr>
        </p:nvSpPr>
        <p:spPr>
          <a:xfrm>
            <a:off x="685800" y="457200"/>
            <a:ext cx="7772400" cy="833438"/>
          </a:xfrm>
        </p:spPr>
        <p:txBody>
          <a:bodyPr/>
          <a:lstStyle/>
          <a:p>
            <a:pPr algn="l"/>
            <a:r>
              <a:rPr lang="en-US" altLang="en-US" sz="2800" b="1" smtClean="0"/>
              <a:t>Option A: Relativity</a:t>
            </a:r>
            <a:br>
              <a:rPr lang="en-US" altLang="en-US" sz="2800" b="1" smtClean="0"/>
            </a:br>
            <a:r>
              <a:rPr lang="en-US" altLang="en-US" sz="2800" smtClean="0">
                <a:solidFill>
                  <a:schemeClr val="tx1"/>
                </a:solidFill>
              </a:rPr>
              <a:t>A.1 – The beginnings of relativity</a:t>
            </a:r>
          </a:p>
        </p:txBody>
      </p:sp>
      <p:pic>
        <p:nvPicPr>
          <p:cNvPr id="129029" name="Picture 5"/>
          <p:cNvPicPr>
            <a:picLocks noChangeAspect="1" noChangeArrowheads="1"/>
          </p:cNvPicPr>
          <p:nvPr/>
        </p:nvPicPr>
        <p:blipFill>
          <a:blip r:embed="rId5" cstate="print"/>
          <a:srcRect/>
          <a:stretch>
            <a:fillRect/>
          </a:stretch>
        </p:blipFill>
        <p:spPr bwMode="auto">
          <a:xfrm>
            <a:off x="0" y="1893888"/>
            <a:ext cx="9144000" cy="2092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grpSp>
        <p:nvGrpSpPr>
          <p:cNvPr id="11270" name="Group 6"/>
          <p:cNvGrpSpPr>
            <a:grpSpLocks/>
          </p:cNvGrpSpPr>
          <p:nvPr/>
        </p:nvGrpSpPr>
        <p:grpSpPr bwMode="auto">
          <a:xfrm>
            <a:off x="1587500" y="1538288"/>
            <a:ext cx="5141913" cy="457200"/>
            <a:chOff x="1197" y="1111"/>
            <a:chExt cx="2746" cy="288"/>
          </a:xfrm>
        </p:grpSpPr>
        <p:sp>
          <p:nvSpPr>
            <p:cNvPr id="11271" name="Line 7"/>
            <p:cNvSpPr>
              <a:spLocks noChangeShapeType="1"/>
            </p:cNvSpPr>
            <p:nvPr/>
          </p:nvSpPr>
          <p:spPr bwMode="auto">
            <a:xfrm>
              <a:off x="1205" y="1243"/>
              <a:ext cx="0" cy="121"/>
            </a:xfrm>
            <a:prstGeom prst="line">
              <a:avLst/>
            </a:prstGeom>
            <a:noFill/>
            <a:ln w="19050">
              <a:solidFill>
                <a:schemeClr val="tx1"/>
              </a:solidFill>
              <a:round/>
              <a:headEnd/>
              <a:tailEnd/>
            </a:ln>
            <a:effectLst/>
          </p:spPr>
          <p:txBody>
            <a:bodyPr/>
            <a:lstStyle/>
            <a:p>
              <a:endParaRPr lang="en-US"/>
            </a:p>
          </p:txBody>
        </p:sp>
        <p:sp>
          <p:nvSpPr>
            <p:cNvPr id="11272" name="Line 8"/>
            <p:cNvSpPr>
              <a:spLocks noChangeShapeType="1"/>
            </p:cNvSpPr>
            <p:nvPr/>
          </p:nvSpPr>
          <p:spPr bwMode="auto">
            <a:xfrm>
              <a:off x="3943" y="1246"/>
              <a:ext cx="0" cy="121"/>
            </a:xfrm>
            <a:prstGeom prst="line">
              <a:avLst/>
            </a:prstGeom>
            <a:noFill/>
            <a:ln w="19050">
              <a:solidFill>
                <a:schemeClr val="tx1"/>
              </a:solidFill>
              <a:round/>
              <a:headEnd/>
              <a:tailEnd/>
            </a:ln>
            <a:effectLst/>
          </p:spPr>
          <p:txBody>
            <a:bodyPr/>
            <a:lstStyle/>
            <a:p>
              <a:endParaRPr lang="en-US"/>
            </a:p>
          </p:txBody>
        </p:sp>
        <p:sp>
          <p:nvSpPr>
            <p:cNvPr id="11273" name="Line 9"/>
            <p:cNvSpPr>
              <a:spLocks noChangeShapeType="1"/>
            </p:cNvSpPr>
            <p:nvPr/>
          </p:nvSpPr>
          <p:spPr bwMode="auto">
            <a:xfrm>
              <a:off x="1197" y="1296"/>
              <a:ext cx="2736" cy="0"/>
            </a:xfrm>
            <a:prstGeom prst="line">
              <a:avLst/>
            </a:prstGeom>
            <a:noFill/>
            <a:ln w="19050">
              <a:solidFill>
                <a:schemeClr val="tx1"/>
              </a:solidFill>
              <a:round/>
              <a:headEnd/>
              <a:tailEnd type="arrow" w="med" len="med"/>
            </a:ln>
            <a:effectLst/>
          </p:spPr>
          <p:txBody>
            <a:bodyPr/>
            <a:lstStyle/>
            <a:p>
              <a:endParaRPr lang="en-US"/>
            </a:p>
          </p:txBody>
        </p:sp>
        <p:sp>
          <p:nvSpPr>
            <p:cNvPr id="11274" name="Rectangle 10"/>
            <p:cNvSpPr>
              <a:spLocks noChangeArrowheads="1"/>
            </p:cNvSpPr>
            <p:nvPr/>
          </p:nvSpPr>
          <p:spPr bwMode="auto">
            <a:xfrm>
              <a:off x="2462" y="1213"/>
              <a:ext cx="213" cy="129"/>
            </a:xfrm>
            <a:prstGeom prst="rect">
              <a:avLst/>
            </a:prstGeom>
            <a:solidFill>
              <a:srgbClr val="EAEAEA"/>
            </a:solidFill>
            <a:ln w="9525">
              <a:noFill/>
              <a:miter lim="800000"/>
              <a:headEnd/>
              <a:tailEnd/>
            </a:ln>
            <a:effectLst/>
          </p:spPr>
          <p:txBody>
            <a:bodyPr wrap="none" anchor="ctr"/>
            <a:lstStyle/>
            <a:p>
              <a:endParaRPr lang="en-US" altLang="en-US"/>
            </a:p>
          </p:txBody>
        </p:sp>
        <p:sp>
          <p:nvSpPr>
            <p:cNvPr id="11275" name="Text Box 11"/>
            <p:cNvSpPr txBox="1">
              <a:spLocks noChangeArrowheads="1"/>
            </p:cNvSpPr>
            <p:nvPr/>
          </p:nvSpPr>
          <p:spPr bwMode="auto">
            <a:xfrm>
              <a:off x="2412" y="1111"/>
              <a:ext cx="255" cy="288"/>
            </a:xfrm>
            <a:prstGeom prst="rect">
              <a:avLst/>
            </a:prstGeom>
            <a:noFill/>
            <a:ln w="9525">
              <a:noFill/>
              <a:miter lim="800000"/>
              <a:headEnd/>
              <a:tailEnd/>
            </a:ln>
            <a:effectLst/>
          </p:spPr>
          <p:txBody>
            <a:bodyPr wrap="none">
              <a:spAutoFit/>
            </a:bodyPr>
            <a:lstStyle/>
            <a:p>
              <a:r>
                <a:rPr lang="en-US" altLang="en-US" i="1" baseline="-25000"/>
                <a:t> </a:t>
              </a:r>
              <a:r>
                <a:rPr lang="en-US" altLang="en-US" i="1"/>
                <a:t>vt</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9026">
                                            <p:txEl>
                                              <p:pRg st="0" end="0"/>
                                            </p:txEl>
                                          </p:spTgt>
                                        </p:tgtEl>
                                        <p:attrNameLst>
                                          <p:attrName>style.visibility</p:attrName>
                                        </p:attrNameLst>
                                      </p:cBhvr>
                                      <p:to>
                                        <p:strVal val="visible"/>
                                      </p:to>
                                    </p:set>
                                    <p:anim calcmode="lin" valueType="num">
                                      <p:cBhvr additive="base">
                                        <p:cTn id="7" dur="500" fill="hold"/>
                                        <p:tgtEl>
                                          <p:spTgt spid="1290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90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9026">
                                            <p:txEl>
                                              <p:pRg st="1" end="1"/>
                                            </p:txEl>
                                          </p:spTgt>
                                        </p:tgtEl>
                                        <p:attrNameLst>
                                          <p:attrName>style.visibility</p:attrName>
                                        </p:attrNameLst>
                                      </p:cBhvr>
                                      <p:to>
                                        <p:strVal val="visible"/>
                                      </p:to>
                                    </p:set>
                                    <p:anim calcmode="lin" valueType="num">
                                      <p:cBhvr additive="base">
                                        <p:cTn id="13" dur="500" fill="hold"/>
                                        <p:tgtEl>
                                          <p:spTgt spid="1290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90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9026">
                                            <p:txEl>
                                              <p:pRg st="2" end="2"/>
                                            </p:txEl>
                                          </p:spTgt>
                                        </p:tgtEl>
                                        <p:attrNameLst>
                                          <p:attrName>style.visibility</p:attrName>
                                        </p:attrNameLst>
                                      </p:cBhvr>
                                      <p:to>
                                        <p:strVal val="visible"/>
                                      </p:to>
                                    </p:set>
                                    <p:anim calcmode="lin" valueType="num">
                                      <p:cBhvr additive="base">
                                        <p:cTn id="19" dur="500" fill="hold"/>
                                        <p:tgtEl>
                                          <p:spTgt spid="12902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90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9026">
                                            <p:txEl>
                                              <p:pRg st="3" end="3"/>
                                            </p:txEl>
                                          </p:spTgt>
                                        </p:tgtEl>
                                        <p:attrNameLst>
                                          <p:attrName>style.visibility</p:attrName>
                                        </p:attrNameLst>
                                      </p:cBhvr>
                                      <p:to>
                                        <p:strVal val="visible"/>
                                      </p:to>
                                    </p:set>
                                    <p:anim calcmode="lin" valueType="num">
                                      <p:cBhvr additive="base">
                                        <p:cTn id="25" dur="500" fill="hold"/>
                                        <p:tgtEl>
                                          <p:spTgt spid="12902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902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29026">
                                            <p:txEl>
                                              <p:pRg st="4" end="4"/>
                                            </p:txEl>
                                          </p:spTgt>
                                        </p:tgtEl>
                                        <p:attrNameLst>
                                          <p:attrName>style.visibility</p:attrName>
                                        </p:attrNameLst>
                                      </p:cBhvr>
                                      <p:to>
                                        <p:strVal val="visible"/>
                                      </p:to>
                                    </p:set>
                                    <p:anim calcmode="lin" valueType="num">
                                      <p:cBhvr additive="base">
                                        <p:cTn id="31" dur="500" fill="hold"/>
                                        <p:tgtEl>
                                          <p:spTgt spid="12902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902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2"/>
          <p:cNvSpPr>
            <a:spLocks noChangeArrowheads="1"/>
          </p:cNvSpPr>
          <p:nvPr/>
        </p:nvSpPr>
        <p:spPr bwMode="auto">
          <a:xfrm>
            <a:off x="685800" y="1736725"/>
            <a:ext cx="7772400" cy="5121275"/>
          </a:xfrm>
          <a:prstGeom prst="rect">
            <a:avLst/>
          </a:prstGeom>
          <a:solidFill>
            <a:srgbClr val="CCFFCC"/>
          </a:solidFill>
          <a:ln w="9525">
            <a:noFill/>
            <a:miter lim="800000"/>
            <a:headEnd/>
            <a:tailEnd/>
          </a:ln>
          <a:effectLst/>
        </p:spPr>
        <p:txBody>
          <a:bodyPr/>
          <a:lstStyle/>
          <a:p>
            <a:endParaRPr lang="en-US" altLang="en-US" sz="2000">
              <a:latin typeface="Courier New" pitchFamily="49" charset="0"/>
            </a:endParaRPr>
          </a:p>
        </p:txBody>
      </p:sp>
      <p:sp>
        <p:nvSpPr>
          <p:cNvPr id="12291" name="Rectangle 3"/>
          <p:cNvSpPr>
            <a:spLocks noChangeArrowheads="1"/>
          </p:cNvSpPr>
          <p:nvPr/>
        </p:nvSpPr>
        <p:spPr bwMode="auto">
          <a:xfrm>
            <a:off x="685800" y="1350963"/>
            <a:ext cx="7772400" cy="404812"/>
          </a:xfrm>
          <a:prstGeom prst="rect">
            <a:avLst/>
          </a:prstGeom>
          <a:solidFill>
            <a:srgbClr val="EAEAEA"/>
          </a:solidFill>
          <a:ln w="9525">
            <a:noFill/>
            <a:miter lim="800000"/>
            <a:headEnd/>
            <a:tailEnd/>
          </a:ln>
          <a:effectLst/>
        </p:spPr>
        <p:txBody>
          <a:bodyPr/>
          <a:lstStyle/>
          <a:p>
            <a:r>
              <a:rPr lang="en-US" altLang="en-US" i="1">
                <a:solidFill>
                  <a:schemeClr val="accent2"/>
                </a:solidFill>
                <a:ea typeface="Segoe UI" pitchFamily="34" charset="0"/>
              </a:rPr>
              <a:t>Galilean transformations</a:t>
            </a:r>
            <a:endParaRPr lang="en-US" altLang="en-US" sz="2000">
              <a:solidFill>
                <a:srgbClr val="000000"/>
              </a:solidFill>
              <a:latin typeface="Courier New" pitchFamily="49" charset="0"/>
              <a:ea typeface="Segoe UI" pitchFamily="34" charset="0"/>
              <a:cs typeface="Times New Roman" pitchFamily="18" charset="0"/>
              <a:sym typeface="Symbol" pitchFamily="18" charset="2"/>
            </a:endParaRPr>
          </a:p>
        </p:txBody>
      </p:sp>
      <p:sp>
        <p:nvSpPr>
          <p:cNvPr id="12292" name="Rectangle 4"/>
          <p:cNvSpPr>
            <a:spLocks noGrp="1" noChangeArrowheads="1"/>
          </p:cNvSpPr>
          <p:nvPr>
            <p:ph type="ctrTitle"/>
          </p:nvPr>
        </p:nvSpPr>
        <p:spPr>
          <a:xfrm>
            <a:off x="685800" y="457200"/>
            <a:ext cx="7772400" cy="833438"/>
          </a:xfrm>
        </p:spPr>
        <p:txBody>
          <a:bodyPr/>
          <a:lstStyle/>
          <a:p>
            <a:pPr algn="l"/>
            <a:r>
              <a:rPr lang="en-US" altLang="en-US" sz="2800" b="1" smtClean="0"/>
              <a:t>Option A: Relativity</a:t>
            </a:r>
            <a:br>
              <a:rPr lang="en-US" altLang="en-US" sz="2800" b="1" smtClean="0"/>
            </a:br>
            <a:r>
              <a:rPr lang="en-US" altLang="en-US" sz="2800" smtClean="0">
                <a:solidFill>
                  <a:schemeClr val="tx1"/>
                </a:solidFill>
              </a:rPr>
              <a:t>A.1 – The beginnings of relativity</a:t>
            </a:r>
          </a:p>
        </p:txBody>
      </p:sp>
      <p:pic>
        <p:nvPicPr>
          <p:cNvPr id="131085" name="Picture 1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2150" y="1820863"/>
            <a:ext cx="7754938" cy="4772025"/>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1085"/>
                                        </p:tgtEl>
                                        <p:attrNameLst>
                                          <p:attrName>style.visibility</p:attrName>
                                        </p:attrNameLst>
                                      </p:cBhvr>
                                      <p:to>
                                        <p:strVal val="visible"/>
                                      </p:to>
                                    </p:set>
                                    <p:anim calcmode="lin" valueType="num">
                                      <p:cBhvr additive="base">
                                        <p:cTn id="7" dur="500" fill="hold"/>
                                        <p:tgtEl>
                                          <p:spTgt spid="131085"/>
                                        </p:tgtEl>
                                        <p:attrNameLst>
                                          <p:attrName>ppt_x</p:attrName>
                                        </p:attrNameLst>
                                      </p:cBhvr>
                                      <p:tavLst>
                                        <p:tav tm="0">
                                          <p:val>
                                            <p:strVal val="#ppt_x"/>
                                          </p:val>
                                        </p:tav>
                                        <p:tav tm="100000">
                                          <p:val>
                                            <p:strVal val="#ppt_x"/>
                                          </p:val>
                                        </p:tav>
                                      </p:tavLst>
                                    </p:anim>
                                    <p:anim calcmode="lin" valueType="num">
                                      <p:cBhvr additive="base">
                                        <p:cTn id="8" dur="500" fill="hold"/>
                                        <p:tgtEl>
                                          <p:spTgt spid="13108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85800" y="1736725"/>
            <a:ext cx="7772400" cy="5121275"/>
          </a:xfrm>
          <a:prstGeom prst="rect">
            <a:avLst/>
          </a:prstGeom>
          <a:solidFill>
            <a:srgbClr val="CCFFCC"/>
          </a:solidFill>
          <a:ln w="9525">
            <a:noFill/>
            <a:miter lim="800000"/>
            <a:headEnd/>
            <a:tailEnd/>
          </a:ln>
          <a:effectLst/>
        </p:spPr>
        <p:txBody>
          <a:bodyPr/>
          <a:lstStyle/>
          <a:p>
            <a:endParaRPr lang="en-US" altLang="en-US" sz="2000">
              <a:latin typeface="Courier New" pitchFamily="49" charset="0"/>
            </a:endParaRPr>
          </a:p>
        </p:txBody>
      </p:sp>
      <p:sp>
        <p:nvSpPr>
          <p:cNvPr id="13315" name="Rectangle 3"/>
          <p:cNvSpPr>
            <a:spLocks noChangeArrowheads="1"/>
          </p:cNvSpPr>
          <p:nvPr/>
        </p:nvSpPr>
        <p:spPr bwMode="auto">
          <a:xfrm>
            <a:off x="685800" y="1350963"/>
            <a:ext cx="7772400" cy="404812"/>
          </a:xfrm>
          <a:prstGeom prst="rect">
            <a:avLst/>
          </a:prstGeom>
          <a:solidFill>
            <a:srgbClr val="EAEAEA"/>
          </a:solidFill>
          <a:ln w="9525">
            <a:noFill/>
            <a:miter lim="800000"/>
            <a:headEnd/>
            <a:tailEnd/>
          </a:ln>
          <a:effectLst/>
        </p:spPr>
        <p:txBody>
          <a:bodyPr/>
          <a:lstStyle/>
          <a:p>
            <a:r>
              <a:rPr lang="en-US" altLang="en-US" i="1">
                <a:solidFill>
                  <a:schemeClr val="accent2"/>
                </a:solidFill>
                <a:ea typeface="Segoe UI" pitchFamily="34" charset="0"/>
              </a:rPr>
              <a:t>Galilean transformations</a:t>
            </a:r>
            <a:endParaRPr lang="en-US" altLang="en-US" sz="2000">
              <a:solidFill>
                <a:srgbClr val="000000"/>
              </a:solidFill>
              <a:latin typeface="Courier New" pitchFamily="49" charset="0"/>
              <a:ea typeface="Segoe UI" pitchFamily="34" charset="0"/>
              <a:cs typeface="Times New Roman" pitchFamily="18" charset="0"/>
              <a:sym typeface="Symbol" pitchFamily="18" charset="2"/>
            </a:endParaRPr>
          </a:p>
        </p:txBody>
      </p:sp>
      <p:sp>
        <p:nvSpPr>
          <p:cNvPr id="13316" name="Rectangle 4"/>
          <p:cNvSpPr>
            <a:spLocks noGrp="1" noChangeArrowheads="1"/>
          </p:cNvSpPr>
          <p:nvPr>
            <p:ph type="ctrTitle"/>
          </p:nvPr>
        </p:nvSpPr>
        <p:spPr>
          <a:xfrm>
            <a:off x="685800" y="457200"/>
            <a:ext cx="7772400" cy="833438"/>
          </a:xfrm>
        </p:spPr>
        <p:txBody>
          <a:bodyPr/>
          <a:lstStyle/>
          <a:p>
            <a:pPr algn="l"/>
            <a:r>
              <a:rPr lang="en-US" altLang="en-US" sz="2800" b="1" smtClean="0"/>
              <a:t>Option A: Relativity</a:t>
            </a:r>
            <a:br>
              <a:rPr lang="en-US" altLang="en-US" sz="2800" b="1" smtClean="0"/>
            </a:br>
            <a:r>
              <a:rPr lang="en-US" altLang="en-US" sz="2800" smtClean="0">
                <a:solidFill>
                  <a:schemeClr val="tx1"/>
                </a:solidFill>
              </a:rPr>
              <a:t>A.1 – The beginnings of relativity</a:t>
            </a:r>
          </a:p>
        </p:txBody>
      </p:sp>
      <p:pic>
        <p:nvPicPr>
          <p:cNvPr id="133126"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58813" y="1746250"/>
            <a:ext cx="7962900" cy="1876425"/>
          </a:xfrm>
          <a:prstGeom prst="rect">
            <a:avLst/>
          </a:prstGeom>
          <a:noFill/>
          <a:ln w="9525">
            <a:noFill/>
            <a:miter lim="800000"/>
            <a:headEnd/>
            <a:tailEnd/>
          </a:ln>
        </p:spPr>
      </p:pic>
      <p:sp>
        <p:nvSpPr>
          <p:cNvPr id="133127" name="Text Box 7"/>
          <p:cNvSpPr txBox="1">
            <a:spLocks noChangeArrowheads="1"/>
          </p:cNvSpPr>
          <p:nvPr/>
        </p:nvSpPr>
        <p:spPr bwMode="auto">
          <a:xfrm>
            <a:off x="1266825" y="2058988"/>
            <a:ext cx="7186613" cy="822325"/>
          </a:xfrm>
          <a:prstGeom prst="rect">
            <a:avLst/>
          </a:prstGeom>
          <a:noFill/>
          <a:ln w="9525">
            <a:noFill/>
            <a:miter lim="800000"/>
            <a:headEnd/>
            <a:tailEnd/>
          </a:ln>
          <a:effectLst/>
        </p:spPr>
        <p:txBody>
          <a:bodyPr>
            <a:spAutoFit/>
          </a:bodyPr>
          <a:lstStyle/>
          <a:p>
            <a:r>
              <a:rPr lang="en-US" altLang="en-US">
                <a:solidFill>
                  <a:schemeClr val="hlink"/>
                </a:solidFill>
                <a:sym typeface="Symbol" pitchFamily="18" charset="2"/>
              </a:rPr>
              <a:t></a:t>
            </a:r>
            <a:r>
              <a:rPr lang="en-US" altLang="en-US">
                <a:solidFill>
                  <a:schemeClr val="hlink"/>
                </a:solidFill>
              </a:rPr>
              <a:t>A frame of reference is just a coordinate system chosen by any observer.</a:t>
            </a:r>
          </a:p>
        </p:txBody>
      </p:sp>
      <p:sp>
        <p:nvSpPr>
          <p:cNvPr id="133128" name="Text Box 8"/>
          <p:cNvSpPr txBox="1">
            <a:spLocks noChangeArrowheads="1"/>
          </p:cNvSpPr>
          <p:nvPr/>
        </p:nvSpPr>
        <p:spPr bwMode="auto">
          <a:xfrm>
            <a:off x="1268413" y="3028950"/>
            <a:ext cx="7186612" cy="1552575"/>
          </a:xfrm>
          <a:prstGeom prst="rect">
            <a:avLst/>
          </a:prstGeom>
          <a:noFill/>
          <a:ln w="9525">
            <a:noFill/>
            <a:miter lim="800000"/>
            <a:headEnd/>
            <a:tailEnd/>
          </a:ln>
          <a:effectLst/>
        </p:spPr>
        <p:txBody>
          <a:bodyPr>
            <a:spAutoFit/>
          </a:bodyPr>
          <a:lstStyle/>
          <a:p>
            <a:r>
              <a:rPr lang="en-US" altLang="en-US">
                <a:solidFill>
                  <a:schemeClr val="hlink"/>
                </a:solidFill>
                <a:sym typeface="Symbol" pitchFamily="18" charset="2"/>
              </a:rPr>
              <a:t></a:t>
            </a:r>
            <a:r>
              <a:rPr lang="en-US" altLang="en-US">
                <a:solidFill>
                  <a:schemeClr val="hlink"/>
                </a:solidFill>
              </a:rPr>
              <a:t>The reference frame is then used by the observer to measure positions and times so that the positions, velocities and accelerations can all be referenced to something specific.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3126"/>
                                        </p:tgtEl>
                                        <p:attrNameLst>
                                          <p:attrName>style.visibility</p:attrName>
                                        </p:attrNameLst>
                                      </p:cBhvr>
                                      <p:to>
                                        <p:strVal val="visible"/>
                                      </p:to>
                                    </p:set>
                                    <p:anim calcmode="lin" valueType="num">
                                      <p:cBhvr additive="base">
                                        <p:cTn id="7" dur="500" fill="hold"/>
                                        <p:tgtEl>
                                          <p:spTgt spid="133126"/>
                                        </p:tgtEl>
                                        <p:attrNameLst>
                                          <p:attrName>ppt_x</p:attrName>
                                        </p:attrNameLst>
                                      </p:cBhvr>
                                      <p:tavLst>
                                        <p:tav tm="0">
                                          <p:val>
                                            <p:strVal val="#ppt_x"/>
                                          </p:val>
                                        </p:tav>
                                        <p:tav tm="100000">
                                          <p:val>
                                            <p:strVal val="#ppt_x"/>
                                          </p:val>
                                        </p:tav>
                                      </p:tavLst>
                                    </p:anim>
                                    <p:anim calcmode="lin" valueType="num">
                                      <p:cBhvr additive="base">
                                        <p:cTn id="8" dur="500" fill="hold"/>
                                        <p:tgtEl>
                                          <p:spTgt spid="1331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3127">
                                            <p:txEl>
                                              <p:pRg st="0" end="0"/>
                                            </p:txEl>
                                          </p:spTgt>
                                        </p:tgtEl>
                                        <p:attrNameLst>
                                          <p:attrName>style.visibility</p:attrName>
                                        </p:attrNameLst>
                                      </p:cBhvr>
                                      <p:to>
                                        <p:strVal val="visible"/>
                                      </p:to>
                                    </p:set>
                                    <p:anim calcmode="lin" valueType="num">
                                      <p:cBhvr additive="base">
                                        <p:cTn id="13" dur="500" fill="hold"/>
                                        <p:tgtEl>
                                          <p:spTgt spid="13312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2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3128">
                                            <p:txEl>
                                              <p:pRg st="0" end="0"/>
                                            </p:txEl>
                                          </p:spTgt>
                                        </p:tgtEl>
                                        <p:attrNameLst>
                                          <p:attrName>style.visibility</p:attrName>
                                        </p:attrNameLst>
                                      </p:cBhvr>
                                      <p:to>
                                        <p:strVal val="visible"/>
                                      </p:to>
                                    </p:set>
                                    <p:anim calcmode="lin" valueType="num">
                                      <p:cBhvr additive="base">
                                        <p:cTn id="19" dur="500" fill="hold"/>
                                        <p:tgtEl>
                                          <p:spTgt spid="13312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2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85800" y="1736725"/>
            <a:ext cx="7772400" cy="5121275"/>
          </a:xfrm>
          <a:prstGeom prst="rect">
            <a:avLst/>
          </a:prstGeom>
          <a:solidFill>
            <a:srgbClr val="CCFFCC"/>
          </a:solidFill>
          <a:ln w="9525">
            <a:noFill/>
            <a:miter lim="800000"/>
            <a:headEnd/>
            <a:tailEnd/>
          </a:ln>
          <a:effectLst/>
        </p:spPr>
        <p:txBody>
          <a:bodyPr/>
          <a:lstStyle/>
          <a:p>
            <a:endParaRPr lang="en-US" altLang="en-US" sz="2000">
              <a:latin typeface="Courier New" pitchFamily="49" charset="0"/>
            </a:endParaRPr>
          </a:p>
        </p:txBody>
      </p:sp>
      <p:sp>
        <p:nvSpPr>
          <p:cNvPr id="14339" name="Rectangle 3"/>
          <p:cNvSpPr>
            <a:spLocks noChangeArrowheads="1"/>
          </p:cNvSpPr>
          <p:nvPr/>
        </p:nvSpPr>
        <p:spPr bwMode="auto">
          <a:xfrm>
            <a:off x="685800" y="1350963"/>
            <a:ext cx="7772400" cy="404812"/>
          </a:xfrm>
          <a:prstGeom prst="rect">
            <a:avLst/>
          </a:prstGeom>
          <a:solidFill>
            <a:srgbClr val="EAEAEA"/>
          </a:solidFill>
          <a:ln w="9525">
            <a:noFill/>
            <a:miter lim="800000"/>
            <a:headEnd/>
            <a:tailEnd/>
          </a:ln>
          <a:effectLst/>
        </p:spPr>
        <p:txBody>
          <a:bodyPr/>
          <a:lstStyle/>
          <a:p>
            <a:r>
              <a:rPr lang="en-US" altLang="en-US" i="1">
                <a:solidFill>
                  <a:schemeClr val="accent2"/>
                </a:solidFill>
                <a:ea typeface="Segoe UI" pitchFamily="34" charset="0"/>
              </a:rPr>
              <a:t>Galilean transformations</a:t>
            </a:r>
            <a:endParaRPr lang="en-US" altLang="en-US" sz="2000">
              <a:solidFill>
                <a:srgbClr val="000000"/>
              </a:solidFill>
              <a:latin typeface="Courier New" pitchFamily="49" charset="0"/>
              <a:ea typeface="Segoe UI" pitchFamily="34" charset="0"/>
              <a:cs typeface="Times New Roman" pitchFamily="18" charset="0"/>
              <a:sym typeface="Symbol" pitchFamily="18" charset="2"/>
            </a:endParaRPr>
          </a:p>
        </p:txBody>
      </p:sp>
      <p:sp>
        <p:nvSpPr>
          <p:cNvPr id="14340" name="Rectangle 4"/>
          <p:cNvSpPr>
            <a:spLocks noGrp="1" noChangeArrowheads="1"/>
          </p:cNvSpPr>
          <p:nvPr>
            <p:ph type="ctrTitle"/>
          </p:nvPr>
        </p:nvSpPr>
        <p:spPr>
          <a:xfrm>
            <a:off x="685800" y="457200"/>
            <a:ext cx="7772400" cy="833438"/>
          </a:xfrm>
        </p:spPr>
        <p:txBody>
          <a:bodyPr/>
          <a:lstStyle/>
          <a:p>
            <a:pPr algn="l"/>
            <a:r>
              <a:rPr lang="en-US" altLang="en-US" sz="2800" b="1" smtClean="0"/>
              <a:t>Option A: Relativity</a:t>
            </a:r>
            <a:br>
              <a:rPr lang="en-US" altLang="en-US" sz="2800" b="1" smtClean="0"/>
            </a:br>
            <a:r>
              <a:rPr lang="en-US" altLang="en-US" sz="2800" smtClean="0">
                <a:solidFill>
                  <a:schemeClr val="tx1"/>
                </a:solidFill>
              </a:rPr>
              <a:t>A.1 – The beginnings of relativity</a:t>
            </a:r>
          </a:p>
        </p:txBody>
      </p:sp>
      <p:pic>
        <p:nvPicPr>
          <p:cNvPr id="135176" name="Picture 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0563" y="1828800"/>
            <a:ext cx="7743825" cy="3084513"/>
          </a:xfrm>
          <a:prstGeom prst="rect">
            <a:avLst/>
          </a:prstGeom>
          <a:noFill/>
          <a:ln w="9525">
            <a:noFill/>
            <a:miter lim="800000"/>
            <a:headEnd/>
            <a:tailEnd/>
          </a:ln>
        </p:spPr>
      </p:pic>
      <p:sp>
        <p:nvSpPr>
          <p:cNvPr id="135177" name="Text Box 9"/>
          <p:cNvSpPr txBox="1">
            <a:spLocks noChangeArrowheads="1"/>
          </p:cNvSpPr>
          <p:nvPr/>
        </p:nvSpPr>
        <p:spPr bwMode="auto">
          <a:xfrm>
            <a:off x="1266825" y="3503613"/>
            <a:ext cx="7186613" cy="822325"/>
          </a:xfrm>
          <a:prstGeom prst="rect">
            <a:avLst/>
          </a:prstGeom>
          <a:noFill/>
          <a:ln w="9525">
            <a:noFill/>
            <a:miter lim="800000"/>
            <a:headEnd/>
            <a:tailEnd/>
          </a:ln>
          <a:effectLst/>
        </p:spPr>
        <p:txBody>
          <a:bodyPr>
            <a:spAutoFit/>
          </a:bodyPr>
          <a:lstStyle/>
          <a:p>
            <a:r>
              <a:rPr lang="en-US" altLang="en-US">
                <a:solidFill>
                  <a:schemeClr val="hlink"/>
                </a:solidFill>
                <a:sym typeface="Symbol" pitchFamily="18" charset="2"/>
              </a:rPr>
              <a:t></a:t>
            </a:r>
            <a:r>
              <a:rPr lang="en-US" altLang="en-US">
                <a:solidFill>
                  <a:schemeClr val="hlink"/>
                </a:solidFill>
              </a:rPr>
              <a:t>Since the table is in Myron’s frame he will certainly measure its length to be </a:t>
            </a:r>
            <a:r>
              <a:rPr lang="en-US" altLang="en-US" i="1">
                <a:solidFill>
                  <a:schemeClr val="hlink"/>
                </a:solidFill>
              </a:rPr>
              <a:t>x</a:t>
            </a:r>
            <a:r>
              <a:rPr lang="en-US" altLang="en-US" baseline="-25000">
                <a:solidFill>
                  <a:schemeClr val="hlink"/>
                </a:solidFill>
              </a:rPr>
              <a:t>2</a:t>
            </a:r>
            <a:r>
              <a:rPr lang="en-US" altLang="en-US" i="1">
                <a:solidFill>
                  <a:schemeClr val="hlink"/>
                </a:solidFill>
              </a:rPr>
              <a:t>’</a:t>
            </a:r>
            <a:r>
              <a:rPr lang="en-US" altLang="en-US">
                <a:solidFill>
                  <a:schemeClr val="hlink"/>
                </a:solidFill>
              </a:rPr>
              <a:t> – </a:t>
            </a:r>
            <a:r>
              <a:rPr lang="en-US" altLang="en-US" i="1">
                <a:solidFill>
                  <a:schemeClr val="hlink"/>
                </a:solidFill>
              </a:rPr>
              <a:t>x</a:t>
            </a:r>
            <a:r>
              <a:rPr lang="en-US" altLang="en-US" baseline="-25000">
                <a:solidFill>
                  <a:schemeClr val="hlink"/>
                </a:solidFill>
              </a:rPr>
              <a:t>1</a:t>
            </a:r>
            <a:r>
              <a:rPr lang="en-US" altLang="en-US" i="1">
                <a:solidFill>
                  <a:schemeClr val="hlink"/>
                </a:solidFill>
              </a:rPr>
              <a:t>’</a:t>
            </a:r>
            <a:r>
              <a:rPr lang="en-US" altLang="en-US">
                <a:solidFill>
                  <a:schemeClr val="hlink"/>
                </a:solidFill>
              </a:rPr>
              <a:t>.</a:t>
            </a:r>
          </a:p>
        </p:txBody>
      </p:sp>
      <p:sp>
        <p:nvSpPr>
          <p:cNvPr id="135178" name="Text Box 10"/>
          <p:cNvSpPr txBox="1">
            <a:spLocks noChangeArrowheads="1"/>
          </p:cNvSpPr>
          <p:nvPr/>
        </p:nvSpPr>
        <p:spPr bwMode="auto">
          <a:xfrm>
            <a:off x="1271588" y="4370388"/>
            <a:ext cx="7186612" cy="822325"/>
          </a:xfrm>
          <a:prstGeom prst="rect">
            <a:avLst/>
          </a:prstGeom>
          <a:noFill/>
          <a:ln w="9525">
            <a:noFill/>
            <a:miter lim="800000"/>
            <a:headEnd/>
            <a:tailEnd/>
          </a:ln>
          <a:effectLst/>
        </p:spPr>
        <p:txBody>
          <a:bodyPr>
            <a:spAutoFit/>
          </a:bodyPr>
          <a:lstStyle/>
          <a:p>
            <a:r>
              <a:rPr lang="en-US" altLang="en-US">
                <a:solidFill>
                  <a:schemeClr val="hlink"/>
                </a:solidFill>
                <a:sym typeface="Symbol" pitchFamily="18" charset="2"/>
              </a:rPr>
              <a:t></a:t>
            </a:r>
            <a:r>
              <a:rPr lang="en-US" altLang="en-US">
                <a:solidFill>
                  <a:schemeClr val="hlink"/>
                </a:solidFill>
              </a:rPr>
              <a:t>Linda can use the Galilean transformation which says that </a:t>
            </a:r>
            <a:r>
              <a:rPr lang="en-US" altLang="en-US" i="1">
                <a:solidFill>
                  <a:schemeClr val="hlink"/>
                </a:solidFill>
              </a:rPr>
              <a:t>x</a:t>
            </a:r>
            <a:r>
              <a:rPr lang="en-US" altLang="en-US">
                <a:solidFill>
                  <a:schemeClr val="hlink"/>
                </a:solidFill>
              </a:rPr>
              <a:t> = </a:t>
            </a:r>
            <a:r>
              <a:rPr lang="en-US" altLang="en-US" i="1">
                <a:solidFill>
                  <a:schemeClr val="hlink"/>
                </a:solidFill>
              </a:rPr>
              <a:t>x’</a:t>
            </a:r>
            <a:r>
              <a:rPr lang="en-US" altLang="en-US">
                <a:solidFill>
                  <a:schemeClr val="hlink"/>
                </a:solidFill>
              </a:rPr>
              <a:t> + </a:t>
            </a:r>
            <a:r>
              <a:rPr lang="en-US" altLang="en-US" i="1">
                <a:solidFill>
                  <a:schemeClr val="hlink"/>
                </a:solidFill>
              </a:rPr>
              <a:t>vt</a:t>
            </a:r>
            <a:r>
              <a:rPr lang="en-US" altLang="en-US">
                <a:solidFill>
                  <a:schemeClr val="hlink"/>
                </a:solidFill>
              </a:rPr>
              <a:t>.</a:t>
            </a:r>
          </a:p>
        </p:txBody>
      </p:sp>
      <p:sp>
        <p:nvSpPr>
          <p:cNvPr id="135179" name="Text Box 11"/>
          <p:cNvSpPr txBox="1">
            <a:spLocks noChangeArrowheads="1"/>
          </p:cNvSpPr>
          <p:nvPr/>
        </p:nvSpPr>
        <p:spPr bwMode="auto">
          <a:xfrm>
            <a:off x="1263650" y="5489575"/>
            <a:ext cx="7078663" cy="457200"/>
          </a:xfrm>
          <a:prstGeom prst="rect">
            <a:avLst/>
          </a:prstGeom>
          <a:noFill/>
          <a:ln w="9525">
            <a:noFill/>
            <a:miter lim="800000"/>
            <a:headEnd/>
            <a:tailEnd/>
          </a:ln>
          <a:effectLst/>
        </p:spPr>
        <p:txBody>
          <a:bodyPr>
            <a:spAutoFit/>
          </a:bodyPr>
          <a:lstStyle/>
          <a:p>
            <a:r>
              <a:rPr lang="en-US" altLang="en-US">
                <a:solidFill>
                  <a:schemeClr val="hlink"/>
                </a:solidFill>
                <a:sym typeface="Symbol" pitchFamily="18" charset="2"/>
              </a:rPr>
              <a:t></a:t>
            </a:r>
            <a:r>
              <a:rPr lang="en-US" altLang="en-US">
                <a:solidFill>
                  <a:schemeClr val="hlink"/>
                </a:solidFill>
              </a:rPr>
              <a:t>At </a:t>
            </a:r>
            <a:r>
              <a:rPr lang="en-US" altLang="en-US" i="1">
                <a:solidFill>
                  <a:schemeClr val="hlink"/>
                </a:solidFill>
              </a:rPr>
              <a:t>t</a:t>
            </a:r>
            <a:r>
              <a:rPr lang="en-US" altLang="en-US">
                <a:solidFill>
                  <a:schemeClr val="hlink"/>
                </a:solidFill>
              </a:rPr>
              <a:t> = </a:t>
            </a:r>
            <a:r>
              <a:rPr lang="en-US" altLang="en-US" i="1">
                <a:solidFill>
                  <a:schemeClr val="hlink"/>
                </a:solidFill>
              </a:rPr>
              <a:t>T</a:t>
            </a:r>
            <a:r>
              <a:rPr lang="en-US" altLang="en-US">
                <a:solidFill>
                  <a:schemeClr val="hlink"/>
                </a:solidFill>
              </a:rPr>
              <a:t>, </a:t>
            </a:r>
            <a:r>
              <a:rPr lang="en-US" altLang="en-US" i="1">
                <a:solidFill>
                  <a:schemeClr val="hlink"/>
                </a:solidFill>
              </a:rPr>
              <a:t>x</a:t>
            </a:r>
            <a:r>
              <a:rPr lang="en-US" altLang="en-US" baseline="-25000">
                <a:solidFill>
                  <a:schemeClr val="hlink"/>
                </a:solidFill>
              </a:rPr>
              <a:t>1</a:t>
            </a:r>
            <a:r>
              <a:rPr lang="en-US" altLang="en-US">
                <a:solidFill>
                  <a:schemeClr val="hlink"/>
                </a:solidFill>
              </a:rPr>
              <a:t> = </a:t>
            </a:r>
            <a:r>
              <a:rPr lang="en-US" altLang="en-US" i="1">
                <a:solidFill>
                  <a:schemeClr val="hlink"/>
                </a:solidFill>
              </a:rPr>
              <a:t>x</a:t>
            </a:r>
            <a:r>
              <a:rPr lang="en-US" altLang="en-US" baseline="-25000">
                <a:solidFill>
                  <a:schemeClr val="hlink"/>
                </a:solidFill>
              </a:rPr>
              <a:t>1</a:t>
            </a:r>
            <a:r>
              <a:rPr lang="en-US" altLang="en-US" i="1">
                <a:solidFill>
                  <a:schemeClr val="hlink"/>
                </a:solidFill>
              </a:rPr>
              <a:t>’</a:t>
            </a:r>
            <a:r>
              <a:rPr lang="en-US" altLang="en-US">
                <a:solidFill>
                  <a:schemeClr val="hlink"/>
                </a:solidFill>
              </a:rPr>
              <a:t> + </a:t>
            </a:r>
            <a:r>
              <a:rPr lang="en-US" altLang="en-US" i="1">
                <a:solidFill>
                  <a:schemeClr val="hlink"/>
                </a:solidFill>
              </a:rPr>
              <a:t>vT</a:t>
            </a:r>
            <a:r>
              <a:rPr lang="en-US" altLang="en-US">
                <a:solidFill>
                  <a:schemeClr val="hlink"/>
                </a:solidFill>
              </a:rPr>
              <a:t> and </a:t>
            </a:r>
            <a:r>
              <a:rPr lang="en-US" altLang="en-US" i="1">
                <a:solidFill>
                  <a:schemeClr val="hlink"/>
                </a:solidFill>
              </a:rPr>
              <a:t>x</a:t>
            </a:r>
            <a:r>
              <a:rPr lang="en-US" altLang="en-US" baseline="-25000">
                <a:solidFill>
                  <a:schemeClr val="hlink"/>
                </a:solidFill>
              </a:rPr>
              <a:t>2</a:t>
            </a:r>
            <a:r>
              <a:rPr lang="en-US" altLang="en-US">
                <a:solidFill>
                  <a:schemeClr val="hlink"/>
                </a:solidFill>
              </a:rPr>
              <a:t> = </a:t>
            </a:r>
            <a:r>
              <a:rPr lang="en-US" altLang="en-US" i="1">
                <a:solidFill>
                  <a:schemeClr val="hlink"/>
                </a:solidFill>
              </a:rPr>
              <a:t>x</a:t>
            </a:r>
            <a:r>
              <a:rPr lang="en-US" altLang="en-US" baseline="-25000">
                <a:solidFill>
                  <a:schemeClr val="hlink"/>
                </a:solidFill>
              </a:rPr>
              <a:t>2</a:t>
            </a:r>
            <a:r>
              <a:rPr lang="en-US" altLang="en-US">
                <a:solidFill>
                  <a:schemeClr val="hlink"/>
                </a:solidFill>
              </a:rPr>
              <a:t>’ + </a:t>
            </a:r>
            <a:r>
              <a:rPr lang="en-US" altLang="en-US" i="1">
                <a:solidFill>
                  <a:schemeClr val="hlink"/>
                </a:solidFill>
              </a:rPr>
              <a:t>vT </a:t>
            </a:r>
            <a:r>
              <a:rPr lang="en-US" altLang="en-US">
                <a:solidFill>
                  <a:schemeClr val="hlink"/>
                </a:solidFill>
              </a:rPr>
              <a:t>so</a:t>
            </a:r>
          </a:p>
        </p:txBody>
      </p:sp>
      <p:sp>
        <p:nvSpPr>
          <p:cNvPr id="135180" name="Text Box 12"/>
          <p:cNvSpPr txBox="1">
            <a:spLocks noChangeArrowheads="1"/>
          </p:cNvSpPr>
          <p:nvPr/>
        </p:nvSpPr>
        <p:spPr bwMode="auto">
          <a:xfrm>
            <a:off x="1265238" y="5091113"/>
            <a:ext cx="7186612" cy="457200"/>
          </a:xfrm>
          <a:prstGeom prst="rect">
            <a:avLst/>
          </a:prstGeom>
          <a:noFill/>
          <a:ln w="9525">
            <a:noFill/>
            <a:miter lim="800000"/>
            <a:headEnd/>
            <a:tailEnd/>
          </a:ln>
          <a:effectLst/>
        </p:spPr>
        <p:txBody>
          <a:bodyPr>
            <a:spAutoFit/>
          </a:bodyPr>
          <a:lstStyle/>
          <a:p>
            <a:r>
              <a:rPr lang="en-US" altLang="en-US">
                <a:solidFill>
                  <a:schemeClr val="hlink"/>
                </a:solidFill>
                <a:sym typeface="Symbol" pitchFamily="18" charset="2"/>
              </a:rPr>
              <a:t></a:t>
            </a:r>
            <a:r>
              <a:rPr lang="en-US" altLang="en-US">
                <a:solidFill>
                  <a:schemeClr val="hlink"/>
                </a:solidFill>
              </a:rPr>
              <a:t>For Linda the table has length </a:t>
            </a:r>
            <a:r>
              <a:rPr lang="en-US" altLang="en-US" i="1">
                <a:solidFill>
                  <a:schemeClr val="hlink"/>
                </a:solidFill>
              </a:rPr>
              <a:t>x</a:t>
            </a:r>
            <a:r>
              <a:rPr lang="en-US" altLang="en-US" baseline="-25000">
                <a:solidFill>
                  <a:schemeClr val="hlink"/>
                </a:solidFill>
              </a:rPr>
              <a:t>2</a:t>
            </a:r>
            <a:r>
              <a:rPr lang="en-US" altLang="en-US">
                <a:solidFill>
                  <a:schemeClr val="hlink"/>
                </a:solidFill>
              </a:rPr>
              <a:t> - </a:t>
            </a:r>
            <a:r>
              <a:rPr lang="en-US" altLang="en-US" i="1">
                <a:solidFill>
                  <a:schemeClr val="hlink"/>
                </a:solidFill>
              </a:rPr>
              <a:t>x</a:t>
            </a:r>
            <a:r>
              <a:rPr lang="en-US" altLang="en-US" baseline="-25000">
                <a:solidFill>
                  <a:schemeClr val="hlink"/>
                </a:solidFill>
              </a:rPr>
              <a:t>1</a:t>
            </a:r>
            <a:r>
              <a:rPr lang="en-US" altLang="en-US">
                <a:solidFill>
                  <a:schemeClr val="hlink"/>
                </a:solidFill>
              </a:rPr>
              <a:t>.</a:t>
            </a:r>
          </a:p>
        </p:txBody>
      </p:sp>
      <p:sp>
        <p:nvSpPr>
          <p:cNvPr id="135181" name="Text Box 13"/>
          <p:cNvSpPr txBox="1">
            <a:spLocks noChangeArrowheads="1"/>
          </p:cNvSpPr>
          <p:nvPr/>
        </p:nvSpPr>
        <p:spPr bwMode="auto">
          <a:xfrm>
            <a:off x="1784350" y="5884863"/>
            <a:ext cx="4887913" cy="457200"/>
          </a:xfrm>
          <a:prstGeom prst="rect">
            <a:avLst/>
          </a:prstGeom>
          <a:noFill/>
          <a:ln w="9525">
            <a:noFill/>
            <a:miter lim="800000"/>
            <a:headEnd/>
            <a:tailEnd/>
          </a:ln>
          <a:effectLst/>
        </p:spPr>
        <p:txBody>
          <a:bodyPr>
            <a:spAutoFit/>
          </a:bodyPr>
          <a:lstStyle/>
          <a:p>
            <a:r>
              <a:rPr lang="en-US" altLang="en-US" i="1">
                <a:solidFill>
                  <a:schemeClr val="hlink"/>
                </a:solidFill>
              </a:rPr>
              <a:t>x</a:t>
            </a:r>
            <a:r>
              <a:rPr lang="en-US" altLang="en-US" baseline="-25000">
                <a:solidFill>
                  <a:schemeClr val="hlink"/>
                </a:solidFill>
              </a:rPr>
              <a:t>2</a:t>
            </a:r>
            <a:r>
              <a:rPr lang="en-US" altLang="en-US">
                <a:solidFill>
                  <a:schemeClr val="hlink"/>
                </a:solidFill>
              </a:rPr>
              <a:t> - </a:t>
            </a:r>
            <a:r>
              <a:rPr lang="en-US" altLang="en-US" i="1">
                <a:solidFill>
                  <a:schemeClr val="hlink"/>
                </a:solidFill>
              </a:rPr>
              <a:t>x</a:t>
            </a:r>
            <a:r>
              <a:rPr lang="en-US" altLang="en-US" baseline="-25000">
                <a:solidFill>
                  <a:schemeClr val="hlink"/>
                </a:solidFill>
              </a:rPr>
              <a:t>1</a:t>
            </a:r>
            <a:r>
              <a:rPr lang="en-US" altLang="en-US">
                <a:solidFill>
                  <a:schemeClr val="hlink"/>
                </a:solidFill>
              </a:rPr>
              <a:t> = </a:t>
            </a:r>
            <a:r>
              <a:rPr lang="en-US" altLang="en-US" i="1">
                <a:solidFill>
                  <a:schemeClr val="hlink"/>
                </a:solidFill>
              </a:rPr>
              <a:t>x</a:t>
            </a:r>
            <a:r>
              <a:rPr lang="en-US" altLang="en-US" baseline="-25000">
                <a:solidFill>
                  <a:schemeClr val="hlink"/>
                </a:solidFill>
              </a:rPr>
              <a:t>2</a:t>
            </a:r>
            <a:r>
              <a:rPr lang="en-US" altLang="en-US">
                <a:solidFill>
                  <a:schemeClr val="hlink"/>
                </a:solidFill>
              </a:rPr>
              <a:t>’ + </a:t>
            </a:r>
            <a:r>
              <a:rPr lang="en-US" altLang="en-US" i="1">
                <a:solidFill>
                  <a:schemeClr val="hlink"/>
                </a:solidFill>
              </a:rPr>
              <a:t>vT </a:t>
            </a:r>
            <a:r>
              <a:rPr lang="en-US" altLang="en-US">
                <a:solidFill>
                  <a:schemeClr val="hlink"/>
                </a:solidFill>
              </a:rPr>
              <a:t>– (</a:t>
            </a:r>
            <a:r>
              <a:rPr lang="en-US" altLang="en-US" i="1">
                <a:solidFill>
                  <a:schemeClr val="hlink"/>
                </a:solidFill>
              </a:rPr>
              <a:t>x</a:t>
            </a:r>
            <a:r>
              <a:rPr lang="en-US" altLang="en-US" baseline="-25000">
                <a:solidFill>
                  <a:schemeClr val="hlink"/>
                </a:solidFill>
              </a:rPr>
              <a:t>1</a:t>
            </a:r>
            <a:r>
              <a:rPr lang="en-US" altLang="en-US" i="1">
                <a:solidFill>
                  <a:schemeClr val="hlink"/>
                </a:solidFill>
              </a:rPr>
              <a:t>’</a:t>
            </a:r>
            <a:r>
              <a:rPr lang="en-US" altLang="en-US">
                <a:solidFill>
                  <a:schemeClr val="hlink"/>
                </a:solidFill>
              </a:rPr>
              <a:t> + </a:t>
            </a:r>
            <a:r>
              <a:rPr lang="en-US" altLang="en-US" i="1">
                <a:solidFill>
                  <a:schemeClr val="hlink"/>
                </a:solidFill>
              </a:rPr>
              <a:t>vT</a:t>
            </a:r>
            <a:r>
              <a:rPr lang="en-US" altLang="en-US">
                <a:solidFill>
                  <a:schemeClr val="hlink"/>
                </a:solidFill>
              </a:rPr>
              <a:t>)</a:t>
            </a:r>
          </a:p>
        </p:txBody>
      </p:sp>
      <p:sp>
        <p:nvSpPr>
          <p:cNvPr id="135182" name="Text Box 14"/>
          <p:cNvSpPr txBox="1">
            <a:spLocks noChangeArrowheads="1"/>
          </p:cNvSpPr>
          <p:nvPr/>
        </p:nvSpPr>
        <p:spPr bwMode="auto">
          <a:xfrm>
            <a:off x="1795463" y="6292850"/>
            <a:ext cx="2830512" cy="457200"/>
          </a:xfrm>
          <a:prstGeom prst="rect">
            <a:avLst/>
          </a:prstGeom>
          <a:noFill/>
          <a:ln w="9525">
            <a:noFill/>
            <a:miter lim="800000"/>
            <a:headEnd/>
            <a:tailEnd/>
          </a:ln>
          <a:effectLst/>
        </p:spPr>
        <p:txBody>
          <a:bodyPr>
            <a:spAutoFit/>
          </a:bodyPr>
          <a:lstStyle/>
          <a:p>
            <a:r>
              <a:rPr lang="en-US" altLang="en-US" i="1">
                <a:solidFill>
                  <a:schemeClr val="hlink"/>
                </a:solidFill>
              </a:rPr>
              <a:t>x</a:t>
            </a:r>
            <a:r>
              <a:rPr lang="en-US" altLang="en-US" baseline="-25000">
                <a:solidFill>
                  <a:schemeClr val="hlink"/>
                </a:solidFill>
              </a:rPr>
              <a:t>2</a:t>
            </a:r>
            <a:r>
              <a:rPr lang="en-US" altLang="en-US">
                <a:solidFill>
                  <a:schemeClr val="hlink"/>
                </a:solidFill>
              </a:rPr>
              <a:t> - </a:t>
            </a:r>
            <a:r>
              <a:rPr lang="en-US" altLang="en-US" i="1">
                <a:solidFill>
                  <a:schemeClr val="hlink"/>
                </a:solidFill>
              </a:rPr>
              <a:t>x</a:t>
            </a:r>
            <a:r>
              <a:rPr lang="en-US" altLang="en-US" baseline="-25000">
                <a:solidFill>
                  <a:schemeClr val="hlink"/>
                </a:solidFill>
              </a:rPr>
              <a:t>1</a:t>
            </a:r>
            <a:r>
              <a:rPr lang="en-US" altLang="en-US">
                <a:solidFill>
                  <a:schemeClr val="hlink"/>
                </a:solidFill>
              </a:rPr>
              <a:t> = </a:t>
            </a:r>
            <a:r>
              <a:rPr lang="en-US" altLang="en-US" i="1">
                <a:solidFill>
                  <a:schemeClr val="hlink"/>
                </a:solidFill>
              </a:rPr>
              <a:t>x</a:t>
            </a:r>
            <a:r>
              <a:rPr lang="en-US" altLang="en-US" baseline="-25000">
                <a:solidFill>
                  <a:schemeClr val="hlink"/>
                </a:solidFill>
              </a:rPr>
              <a:t>2</a:t>
            </a:r>
            <a:r>
              <a:rPr lang="en-US" altLang="en-US">
                <a:solidFill>
                  <a:schemeClr val="hlink"/>
                </a:solidFill>
              </a:rPr>
              <a:t>’– </a:t>
            </a:r>
            <a:r>
              <a:rPr lang="en-US" altLang="en-US" i="1">
                <a:solidFill>
                  <a:schemeClr val="hlink"/>
                </a:solidFill>
              </a:rPr>
              <a:t>x</a:t>
            </a:r>
            <a:r>
              <a:rPr lang="en-US" altLang="en-US" baseline="-25000">
                <a:solidFill>
                  <a:schemeClr val="hlink"/>
                </a:solidFill>
              </a:rPr>
              <a:t>1</a:t>
            </a:r>
            <a:r>
              <a:rPr lang="en-US" altLang="en-US" i="1">
                <a:solidFill>
                  <a:schemeClr val="hlink"/>
                </a:solidFill>
              </a:rPr>
              <a:t>’</a:t>
            </a:r>
            <a:r>
              <a:rPr lang="en-US" altLang="en-US">
                <a:solidFill>
                  <a:schemeClr val="hlink"/>
                </a:solidFill>
              </a:rPr>
              <a:t>.</a:t>
            </a:r>
          </a:p>
        </p:txBody>
      </p:sp>
      <p:sp>
        <p:nvSpPr>
          <p:cNvPr id="135183" name="Line 15"/>
          <p:cNvSpPr>
            <a:spLocks noChangeShapeType="1"/>
          </p:cNvSpPr>
          <p:nvPr/>
        </p:nvSpPr>
        <p:spPr bwMode="auto">
          <a:xfrm flipV="1">
            <a:off x="3719513" y="5943600"/>
            <a:ext cx="336550" cy="300038"/>
          </a:xfrm>
          <a:prstGeom prst="line">
            <a:avLst/>
          </a:prstGeom>
          <a:noFill/>
          <a:ln w="28575">
            <a:solidFill>
              <a:srgbClr val="FF0000"/>
            </a:solidFill>
            <a:round/>
            <a:headEnd/>
            <a:tailEnd/>
          </a:ln>
          <a:effectLst/>
        </p:spPr>
        <p:txBody>
          <a:bodyPr/>
          <a:lstStyle/>
          <a:p>
            <a:endParaRPr lang="en-US"/>
          </a:p>
        </p:txBody>
      </p:sp>
      <p:sp>
        <p:nvSpPr>
          <p:cNvPr id="135184" name="Line 16"/>
          <p:cNvSpPr>
            <a:spLocks noChangeShapeType="1"/>
          </p:cNvSpPr>
          <p:nvPr/>
        </p:nvSpPr>
        <p:spPr bwMode="auto">
          <a:xfrm flipV="1">
            <a:off x="5129213" y="5970588"/>
            <a:ext cx="336550" cy="300037"/>
          </a:xfrm>
          <a:prstGeom prst="line">
            <a:avLst/>
          </a:prstGeom>
          <a:noFill/>
          <a:ln w="28575">
            <a:solidFill>
              <a:srgbClr val="FF0000"/>
            </a:solidFill>
            <a:round/>
            <a:headEnd/>
            <a:tailEnd/>
          </a:ln>
          <a:effectLst/>
        </p:spPr>
        <p:txBody>
          <a:bodyPr/>
          <a:lstStyle/>
          <a:p>
            <a:endParaRPr lang="en-US"/>
          </a:p>
        </p:txBody>
      </p:sp>
      <p:sp>
        <p:nvSpPr>
          <p:cNvPr id="14" name="Text Box 12"/>
          <p:cNvSpPr txBox="1">
            <a:spLocks noChangeArrowheads="1"/>
          </p:cNvSpPr>
          <p:nvPr/>
        </p:nvSpPr>
        <p:spPr bwMode="auto">
          <a:xfrm>
            <a:off x="4056063" y="6297613"/>
            <a:ext cx="4494212" cy="457200"/>
          </a:xfrm>
          <a:prstGeom prst="rect">
            <a:avLst/>
          </a:prstGeom>
          <a:noFill/>
          <a:ln w="9525">
            <a:noFill/>
            <a:miter lim="800000"/>
            <a:headEnd/>
            <a:tailEnd/>
          </a:ln>
          <a:effectLst/>
        </p:spPr>
        <p:txBody>
          <a:bodyPr>
            <a:spAutoFit/>
          </a:bodyPr>
          <a:lstStyle/>
          <a:p>
            <a:r>
              <a:rPr lang="en-US" altLang="en-US">
                <a:solidFill>
                  <a:schemeClr val="hlink"/>
                </a:solidFill>
              </a:rPr>
              <a:t>They measure the same length.</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5176"/>
                                        </p:tgtEl>
                                        <p:attrNameLst>
                                          <p:attrName>style.visibility</p:attrName>
                                        </p:attrNameLst>
                                      </p:cBhvr>
                                      <p:to>
                                        <p:strVal val="visible"/>
                                      </p:to>
                                    </p:set>
                                    <p:anim calcmode="lin" valueType="num">
                                      <p:cBhvr additive="base">
                                        <p:cTn id="7" dur="500" fill="hold"/>
                                        <p:tgtEl>
                                          <p:spTgt spid="135176"/>
                                        </p:tgtEl>
                                        <p:attrNameLst>
                                          <p:attrName>ppt_x</p:attrName>
                                        </p:attrNameLst>
                                      </p:cBhvr>
                                      <p:tavLst>
                                        <p:tav tm="0">
                                          <p:val>
                                            <p:strVal val="#ppt_x"/>
                                          </p:val>
                                        </p:tav>
                                        <p:tav tm="100000">
                                          <p:val>
                                            <p:strVal val="#ppt_x"/>
                                          </p:val>
                                        </p:tav>
                                      </p:tavLst>
                                    </p:anim>
                                    <p:anim calcmode="lin" valueType="num">
                                      <p:cBhvr additive="base">
                                        <p:cTn id="8" dur="500" fill="hold"/>
                                        <p:tgtEl>
                                          <p:spTgt spid="13517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5177">
                                            <p:txEl>
                                              <p:pRg st="0" end="0"/>
                                            </p:txEl>
                                          </p:spTgt>
                                        </p:tgtEl>
                                        <p:attrNameLst>
                                          <p:attrName>style.visibility</p:attrName>
                                        </p:attrNameLst>
                                      </p:cBhvr>
                                      <p:to>
                                        <p:strVal val="visible"/>
                                      </p:to>
                                    </p:set>
                                    <p:anim calcmode="lin" valueType="num">
                                      <p:cBhvr additive="base">
                                        <p:cTn id="13" dur="500" fill="hold"/>
                                        <p:tgtEl>
                                          <p:spTgt spid="13517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517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5178">
                                            <p:txEl>
                                              <p:pRg st="0" end="0"/>
                                            </p:txEl>
                                          </p:spTgt>
                                        </p:tgtEl>
                                        <p:attrNameLst>
                                          <p:attrName>style.visibility</p:attrName>
                                        </p:attrNameLst>
                                      </p:cBhvr>
                                      <p:to>
                                        <p:strVal val="visible"/>
                                      </p:to>
                                    </p:set>
                                    <p:anim calcmode="lin" valueType="num">
                                      <p:cBhvr additive="base">
                                        <p:cTn id="19" dur="500" fill="hold"/>
                                        <p:tgtEl>
                                          <p:spTgt spid="13517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517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35180">
                                            <p:txEl>
                                              <p:pRg st="0" end="0"/>
                                            </p:txEl>
                                          </p:spTgt>
                                        </p:tgtEl>
                                        <p:attrNameLst>
                                          <p:attrName>style.visibility</p:attrName>
                                        </p:attrNameLst>
                                      </p:cBhvr>
                                      <p:to>
                                        <p:strVal val="visible"/>
                                      </p:to>
                                    </p:set>
                                    <p:anim calcmode="lin" valueType="num">
                                      <p:cBhvr additive="base">
                                        <p:cTn id="25" dur="500" fill="hold"/>
                                        <p:tgtEl>
                                          <p:spTgt spid="13518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518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35179">
                                            <p:txEl>
                                              <p:pRg st="0" end="0"/>
                                            </p:txEl>
                                          </p:spTgt>
                                        </p:tgtEl>
                                        <p:attrNameLst>
                                          <p:attrName>style.visibility</p:attrName>
                                        </p:attrNameLst>
                                      </p:cBhvr>
                                      <p:to>
                                        <p:strVal val="visible"/>
                                      </p:to>
                                    </p:set>
                                    <p:anim calcmode="lin" valueType="num">
                                      <p:cBhvr additive="base">
                                        <p:cTn id="31" dur="500" fill="hold"/>
                                        <p:tgtEl>
                                          <p:spTgt spid="13517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517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35181">
                                            <p:txEl>
                                              <p:pRg st="0" end="0"/>
                                            </p:txEl>
                                          </p:spTgt>
                                        </p:tgtEl>
                                        <p:attrNameLst>
                                          <p:attrName>style.visibility</p:attrName>
                                        </p:attrNameLst>
                                      </p:cBhvr>
                                      <p:to>
                                        <p:strVal val="visible"/>
                                      </p:to>
                                    </p:set>
                                    <p:anim calcmode="lin" valueType="num">
                                      <p:cBhvr additive="base">
                                        <p:cTn id="37" dur="500" fill="hold"/>
                                        <p:tgtEl>
                                          <p:spTgt spid="135181">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518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35184"/>
                                        </p:tgtEl>
                                        <p:attrNameLst>
                                          <p:attrName>style.visibility</p:attrName>
                                        </p:attrNameLst>
                                      </p:cBhvr>
                                      <p:to>
                                        <p:strVal val="visible"/>
                                      </p:to>
                                    </p:set>
                                    <p:animEffect transition="in" filter="wipe(down)">
                                      <p:cBhvr>
                                        <p:cTn id="43" dur="500"/>
                                        <p:tgtEl>
                                          <p:spTgt spid="135184"/>
                                        </p:tgtEl>
                                      </p:cBhvr>
                                    </p:animEffect>
                                  </p:childTnLst>
                                  <p:subTnLst>
                                    <p:audio>
                                      <p:cMediaNode>
                                        <p:cTn display="0" masterRel="sameClick">
                                          <p:stCondLst>
                                            <p:cond evt="begin" delay="0">
                                              <p:tn val="41"/>
                                            </p:cond>
                                          </p:stCondLst>
                                          <p:endCondLst>
                                            <p:cond evt="onStopAudio" delay="0">
                                              <p:tgtEl>
                                                <p:sldTgt/>
                                              </p:tgtEl>
                                            </p:cond>
                                          </p:endCondLst>
                                        </p:cTn>
                                        <p:tgtEl>
                                          <p:sndTgt r:embed="rId5" name="cashreg.wav"/>
                                        </p:tgtEl>
                                      </p:cMediaNode>
                                    </p:audio>
                                  </p:subTnLst>
                                </p:cTn>
                              </p:par>
                              <p:par>
                                <p:cTn id="44" presetID="22" presetClass="entr" presetSubtype="4" fill="hold" grpId="0" nodeType="withEffect">
                                  <p:stCondLst>
                                    <p:cond delay="0"/>
                                  </p:stCondLst>
                                  <p:childTnLst>
                                    <p:set>
                                      <p:cBhvr>
                                        <p:cTn id="45" dur="1" fill="hold">
                                          <p:stCondLst>
                                            <p:cond delay="0"/>
                                          </p:stCondLst>
                                        </p:cTn>
                                        <p:tgtEl>
                                          <p:spTgt spid="135183"/>
                                        </p:tgtEl>
                                        <p:attrNameLst>
                                          <p:attrName>style.visibility</p:attrName>
                                        </p:attrNameLst>
                                      </p:cBhvr>
                                      <p:to>
                                        <p:strVal val="visible"/>
                                      </p:to>
                                    </p:set>
                                    <p:animEffect transition="in" filter="wipe(down)">
                                      <p:cBhvr>
                                        <p:cTn id="46" dur="500"/>
                                        <p:tgtEl>
                                          <p:spTgt spid="135183"/>
                                        </p:tgtEl>
                                      </p:cBhvr>
                                    </p:animEffect>
                                  </p:childTnLst>
                                  <p:subTnLst>
                                    <p:audio>
                                      <p:cMediaNode>
                                        <p:cTn display="0" masterRel="sameClick">
                                          <p:stCondLst>
                                            <p:cond evt="begin" delay="0">
                                              <p:tn val="44"/>
                                            </p:cond>
                                          </p:stCondLst>
                                          <p:endCondLst>
                                            <p:cond evt="onStopAudio" delay="0">
                                              <p:tgtEl>
                                                <p:sldTgt/>
                                              </p:tgtEl>
                                            </p:cond>
                                          </p:endCondLst>
                                        </p:cTn>
                                        <p:tgtEl>
                                          <p:sndTgt r:embed="rId5" name="cashreg.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135182">
                                            <p:txEl>
                                              <p:pRg st="0" end="0"/>
                                            </p:txEl>
                                          </p:spTgt>
                                        </p:tgtEl>
                                        <p:attrNameLst>
                                          <p:attrName>style.visibility</p:attrName>
                                        </p:attrNameLst>
                                      </p:cBhvr>
                                      <p:to>
                                        <p:strVal val="visible"/>
                                      </p:to>
                                    </p:set>
                                    <p:anim calcmode="lin" valueType="num">
                                      <p:cBhvr additive="base">
                                        <p:cTn id="51" dur="500" fill="hold"/>
                                        <p:tgtEl>
                                          <p:spTgt spid="135182">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3518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83" grpId="0" animBg="1"/>
      <p:bldP spid="13518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22" name="Rectangle 10"/>
          <p:cNvSpPr>
            <a:spLocks noChangeArrowheads="1"/>
          </p:cNvSpPr>
          <p:nvPr/>
        </p:nvSpPr>
        <p:spPr bwMode="auto">
          <a:xfrm>
            <a:off x="682625" y="5635625"/>
            <a:ext cx="7764463" cy="1222375"/>
          </a:xfrm>
          <a:prstGeom prst="rect">
            <a:avLst/>
          </a:prstGeom>
          <a:solidFill>
            <a:srgbClr val="FFCCCC"/>
          </a:solidFill>
          <a:ln w="9525">
            <a:noFill/>
            <a:miter lim="800000"/>
            <a:headEnd/>
            <a:tailEnd/>
          </a:ln>
          <a:effectLst/>
        </p:spPr>
        <p:txBody>
          <a:bodyPr/>
          <a:lstStyle/>
          <a:p>
            <a:pPr eaLnBrk="0" hangingPunct="0"/>
            <a:r>
              <a:rPr lang="en-US" altLang="en-US" b="1" i="1"/>
              <a:t>FYI</a:t>
            </a:r>
          </a:p>
          <a:p>
            <a:pPr eaLnBrk="0" hangingPunct="0"/>
            <a:r>
              <a:rPr lang="en-US" altLang="en-US" b="1">
                <a:sym typeface="Symbol" pitchFamily="18" charset="2"/>
              </a:rPr>
              <a:t></a:t>
            </a:r>
            <a:r>
              <a:rPr lang="en-US" altLang="en-US">
                <a:sym typeface="Symbol" pitchFamily="18" charset="2"/>
              </a:rPr>
              <a:t>Both of these “obvious” assumptions will be proven wrong in this Option!</a:t>
            </a:r>
          </a:p>
        </p:txBody>
      </p:sp>
      <p:sp>
        <p:nvSpPr>
          <p:cNvPr id="141314" name="Rectangle 2"/>
          <p:cNvSpPr>
            <a:spLocks noChangeArrowheads="1"/>
          </p:cNvSpPr>
          <p:nvPr/>
        </p:nvSpPr>
        <p:spPr bwMode="auto">
          <a:xfrm>
            <a:off x="685800" y="1338263"/>
            <a:ext cx="7772400" cy="4322762"/>
          </a:xfrm>
          <a:prstGeom prst="rect">
            <a:avLst/>
          </a:prstGeom>
          <a:solidFill>
            <a:srgbClr val="EAEAEA"/>
          </a:solidFill>
          <a:ln w="9525">
            <a:noFill/>
            <a:miter lim="800000"/>
            <a:headEnd/>
            <a:tailEnd/>
          </a:ln>
          <a:effectLst/>
        </p:spPr>
        <p:txBody>
          <a:bodyPr/>
          <a:lstStyle/>
          <a:p>
            <a:r>
              <a:rPr lang="en-US" altLang="en-US" i="1">
                <a:solidFill>
                  <a:schemeClr val="accent2"/>
                </a:solidFill>
                <a:ea typeface="Segoe UI" pitchFamily="34" charset="0"/>
              </a:rPr>
              <a:t>Newton’s postulates concerning time and space</a:t>
            </a:r>
            <a:endParaRPr lang="en-US" altLang="en-US" sz="2000">
              <a:solidFill>
                <a:srgbClr val="000000"/>
              </a:solidFill>
              <a:latin typeface="Courier New" pitchFamily="49" charset="0"/>
              <a:ea typeface="Segoe UI" pitchFamily="34" charset="0"/>
              <a:cs typeface="Times New Roman" pitchFamily="18" charset="0"/>
              <a:sym typeface="Symbol" pitchFamily="18" charset="2"/>
            </a:endParaRPr>
          </a:p>
          <a:p>
            <a:r>
              <a:rPr lang="en-US" altLang="en-US">
                <a:solidFill>
                  <a:srgbClr val="000000"/>
                </a:solidFill>
                <a:ea typeface="Segoe UI" pitchFamily="34" charset="0"/>
                <a:cs typeface="Times New Roman" pitchFamily="18" charset="0"/>
                <a:sym typeface="Symbol" pitchFamily="18" charset="2"/>
              </a:rPr>
              <a:t></a:t>
            </a:r>
            <a:r>
              <a:rPr lang="en-US" altLang="en-US">
                <a:solidFill>
                  <a:srgbClr val="000000"/>
                </a:solidFill>
                <a:ea typeface="Segoe UI" pitchFamily="34" charset="0"/>
                <a:cs typeface="Times New Roman" pitchFamily="18" charset="0"/>
              </a:rPr>
              <a:t>According to Newton </a:t>
            </a:r>
            <a:r>
              <a:rPr lang="en-US" altLang="en-US">
                <a:solidFill>
                  <a:schemeClr val="hlink"/>
                </a:solidFill>
                <a:ea typeface="Segoe UI" pitchFamily="34" charset="0"/>
                <a:cs typeface="Times New Roman" pitchFamily="18" charset="0"/>
              </a:rPr>
              <a:t>"Absolute, true, and mathematical time, of itself and from its own                    nature, flows equably without relation to                      anything external."</a:t>
            </a:r>
          </a:p>
          <a:p>
            <a:pPr eaLnBrk="0" hangingPunct="0">
              <a:spcBef>
                <a:spcPct val="20000"/>
              </a:spcBef>
            </a:pPr>
            <a:r>
              <a:rPr lang="en-US" altLang="en-US">
                <a:solidFill>
                  <a:srgbClr val="000000"/>
                </a:solidFill>
                <a:ea typeface="Segoe UI" pitchFamily="34" charset="0"/>
                <a:cs typeface="Times New Roman" pitchFamily="18" charset="0"/>
                <a:sym typeface="Symbol" pitchFamily="18" charset="2"/>
              </a:rPr>
              <a:t></a:t>
            </a:r>
            <a:r>
              <a:rPr lang="en-US" altLang="en-US">
                <a:solidFill>
                  <a:srgbClr val="000000"/>
                </a:solidFill>
                <a:ea typeface="Segoe UI" pitchFamily="34" charset="0"/>
                <a:cs typeface="Times New Roman" pitchFamily="18" charset="0"/>
              </a:rPr>
              <a:t>Thus for Newton </a:t>
            </a:r>
            <a:r>
              <a:rPr lang="en-US" altLang="en-US" i="1">
                <a:solidFill>
                  <a:srgbClr val="000000"/>
                </a:solidFill>
                <a:ea typeface="Segoe UI" pitchFamily="34" charset="0"/>
                <a:cs typeface="Times New Roman" pitchFamily="18" charset="0"/>
              </a:rPr>
              <a:t>t</a:t>
            </a:r>
            <a:r>
              <a:rPr lang="en-US" altLang="en-US" i="1">
                <a:solidFill>
                  <a:srgbClr val="000000"/>
                </a:solidFill>
                <a:ea typeface="Segoe UI" pitchFamily="34" charset="0"/>
                <a:cs typeface="Courier New" pitchFamily="49" charset="0"/>
              </a:rPr>
              <a:t> </a:t>
            </a:r>
            <a:r>
              <a:rPr lang="en-US" altLang="en-US">
                <a:solidFill>
                  <a:srgbClr val="000000"/>
                </a:solidFill>
                <a:ea typeface="Segoe UI" pitchFamily="34" charset="0"/>
                <a:cs typeface="Courier New" pitchFamily="49" charset="0"/>
              </a:rPr>
              <a:t>=</a:t>
            </a:r>
            <a:r>
              <a:rPr lang="en-US" altLang="en-US" i="1">
                <a:solidFill>
                  <a:srgbClr val="000000"/>
                </a:solidFill>
                <a:ea typeface="Segoe UI" pitchFamily="34" charset="0"/>
                <a:cs typeface="Courier New" pitchFamily="49" charset="0"/>
              </a:rPr>
              <a:t> </a:t>
            </a:r>
            <a:r>
              <a:rPr lang="en-US" altLang="en-US" i="1">
                <a:solidFill>
                  <a:srgbClr val="000000"/>
                </a:solidFill>
                <a:ea typeface="Segoe UI" pitchFamily="34" charset="0"/>
                <a:cs typeface="Times New Roman" pitchFamily="18" charset="0"/>
              </a:rPr>
              <a:t>t</a:t>
            </a:r>
            <a:r>
              <a:rPr lang="en-US" altLang="en-US" i="1" baseline="-25000">
                <a:solidFill>
                  <a:srgbClr val="000000"/>
                </a:solidFill>
                <a:ea typeface="Segoe UI" pitchFamily="34" charset="0"/>
                <a:cs typeface="Times New Roman" pitchFamily="18" charset="0"/>
              </a:rPr>
              <a:t> </a:t>
            </a:r>
            <a:r>
              <a:rPr lang="en-US" altLang="en-US">
                <a:solidFill>
                  <a:srgbClr val="000000"/>
                </a:solidFill>
                <a:ea typeface="Segoe UI" pitchFamily="34" charset="0"/>
                <a:cs typeface="Courier New" pitchFamily="49" charset="0"/>
              </a:rPr>
              <a:t>’regardless of speed.</a:t>
            </a:r>
          </a:p>
          <a:p>
            <a:pPr eaLnBrk="0" hangingPunct="0">
              <a:spcBef>
                <a:spcPct val="20000"/>
              </a:spcBef>
            </a:pPr>
            <a:r>
              <a:rPr lang="en-US" altLang="en-US">
                <a:solidFill>
                  <a:srgbClr val="000000"/>
                </a:solidFill>
                <a:ea typeface="Segoe UI" pitchFamily="34" charset="0"/>
                <a:cs typeface="Times New Roman" pitchFamily="18" charset="0"/>
                <a:sym typeface="Symbol" pitchFamily="18" charset="2"/>
              </a:rPr>
              <a:t></a:t>
            </a:r>
            <a:r>
              <a:rPr lang="en-US" altLang="en-US">
                <a:solidFill>
                  <a:srgbClr val="000000"/>
                </a:solidFill>
                <a:ea typeface="Segoe UI" pitchFamily="34" charset="0"/>
                <a:cs typeface="Times New Roman" pitchFamily="18" charset="0"/>
              </a:rPr>
              <a:t>Furthermore, Newton also believed that the            geometry of space was Euclidean in nature,                  and that distances were also absolute.</a:t>
            </a:r>
            <a:endParaRPr lang="en-US" altLang="en-US">
              <a:solidFill>
                <a:srgbClr val="000000"/>
              </a:solidFill>
              <a:ea typeface="Segoe UI" pitchFamily="34" charset="0"/>
              <a:cs typeface="Courier New" pitchFamily="49" charset="0"/>
            </a:endParaRPr>
          </a:p>
          <a:p>
            <a:pPr eaLnBrk="0" hangingPunct="0">
              <a:spcBef>
                <a:spcPct val="20000"/>
              </a:spcBef>
            </a:pPr>
            <a:r>
              <a:rPr lang="en-US" altLang="en-US">
                <a:solidFill>
                  <a:srgbClr val="000000"/>
                </a:solidFill>
                <a:ea typeface="Segoe UI" pitchFamily="34" charset="0"/>
                <a:cs typeface="Times New Roman" pitchFamily="18" charset="0"/>
                <a:sym typeface="Symbol" pitchFamily="18" charset="2"/>
              </a:rPr>
              <a:t></a:t>
            </a:r>
            <a:r>
              <a:rPr lang="en-US" altLang="en-US">
                <a:solidFill>
                  <a:srgbClr val="000000"/>
                </a:solidFill>
                <a:ea typeface="Segoe UI" pitchFamily="34" charset="0"/>
                <a:cs typeface="Times New Roman" pitchFamily="18" charset="0"/>
              </a:rPr>
              <a:t>Thus the table in the previous example was the same size in either reference frame.</a:t>
            </a:r>
          </a:p>
        </p:txBody>
      </p:sp>
      <p:sp>
        <p:nvSpPr>
          <p:cNvPr id="15364" name="Rectangle 3"/>
          <p:cNvSpPr>
            <a:spLocks noGrp="1" noChangeArrowheads="1"/>
          </p:cNvSpPr>
          <p:nvPr>
            <p:ph type="ctrTitle"/>
          </p:nvPr>
        </p:nvSpPr>
        <p:spPr>
          <a:xfrm>
            <a:off x="685800" y="457200"/>
            <a:ext cx="7772400" cy="833438"/>
          </a:xfrm>
        </p:spPr>
        <p:txBody>
          <a:bodyPr/>
          <a:lstStyle/>
          <a:p>
            <a:pPr algn="l"/>
            <a:r>
              <a:rPr lang="en-US" altLang="en-US" sz="2800" b="1" smtClean="0"/>
              <a:t>Option A: Relativity</a:t>
            </a:r>
            <a:br>
              <a:rPr lang="en-US" altLang="en-US" sz="2800" b="1" smtClean="0"/>
            </a:br>
            <a:r>
              <a:rPr lang="en-US" altLang="en-US" sz="2800" smtClean="0">
                <a:solidFill>
                  <a:schemeClr val="tx1"/>
                </a:solidFill>
              </a:rPr>
              <a:t>A.1 – The beginnings of relativity</a:t>
            </a:r>
          </a:p>
        </p:txBody>
      </p:sp>
      <p:pic>
        <p:nvPicPr>
          <p:cNvPr id="141320" name="Picture 8" descr="newton"/>
          <p:cNvPicPr>
            <a:picLocks noChangeAspect="1" noChangeArrowheads="1"/>
          </p:cNvPicPr>
          <p:nvPr/>
        </p:nvPicPr>
        <p:blipFill>
          <a:blip r:embed="rId5" cstate="print"/>
          <a:srcRect/>
          <a:stretch>
            <a:fillRect/>
          </a:stretch>
        </p:blipFill>
        <p:spPr bwMode="auto">
          <a:xfrm>
            <a:off x="7143750" y="1752600"/>
            <a:ext cx="1760538" cy="22939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1314">
                                            <p:txEl>
                                              <p:pRg st="0" end="0"/>
                                            </p:txEl>
                                          </p:spTgt>
                                        </p:tgtEl>
                                        <p:attrNameLst>
                                          <p:attrName>style.visibility</p:attrName>
                                        </p:attrNameLst>
                                      </p:cBhvr>
                                      <p:to>
                                        <p:strVal val="visible"/>
                                      </p:to>
                                    </p:set>
                                    <p:anim calcmode="lin" valueType="num">
                                      <p:cBhvr additive="base">
                                        <p:cTn id="7" dur="500" fill="hold"/>
                                        <p:tgtEl>
                                          <p:spTgt spid="1413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13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1314">
                                            <p:txEl>
                                              <p:pRg st="1" end="1"/>
                                            </p:txEl>
                                          </p:spTgt>
                                        </p:tgtEl>
                                        <p:attrNameLst>
                                          <p:attrName>style.visibility</p:attrName>
                                        </p:attrNameLst>
                                      </p:cBhvr>
                                      <p:to>
                                        <p:strVal val="visible"/>
                                      </p:to>
                                    </p:set>
                                    <p:anim calcmode="lin" valueType="num">
                                      <p:cBhvr additive="base">
                                        <p:cTn id="13" dur="500" fill="hold"/>
                                        <p:tgtEl>
                                          <p:spTgt spid="1413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13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41320"/>
                                        </p:tgtEl>
                                        <p:attrNameLst>
                                          <p:attrName>style.visibility</p:attrName>
                                        </p:attrNameLst>
                                      </p:cBhvr>
                                      <p:to>
                                        <p:strVal val="visible"/>
                                      </p:to>
                                    </p:set>
                                    <p:anim calcmode="lin" valueType="num">
                                      <p:cBhvr>
                                        <p:cTn id="17" dur="500" fill="hold"/>
                                        <p:tgtEl>
                                          <p:spTgt spid="141320"/>
                                        </p:tgtEl>
                                        <p:attrNameLst>
                                          <p:attrName>ppt_w</p:attrName>
                                        </p:attrNameLst>
                                      </p:cBhvr>
                                      <p:tavLst>
                                        <p:tav tm="0">
                                          <p:val>
                                            <p:fltVal val="0"/>
                                          </p:val>
                                        </p:tav>
                                        <p:tav tm="100000">
                                          <p:val>
                                            <p:strVal val="#ppt_w"/>
                                          </p:val>
                                        </p:tav>
                                      </p:tavLst>
                                    </p:anim>
                                    <p:anim calcmode="lin" valueType="num">
                                      <p:cBhvr>
                                        <p:cTn id="18" dur="500" fill="hold"/>
                                        <p:tgtEl>
                                          <p:spTgt spid="141320"/>
                                        </p:tgtEl>
                                        <p:attrNameLst>
                                          <p:attrName>ppt_h</p:attrName>
                                        </p:attrNameLst>
                                      </p:cBhvr>
                                      <p:tavLst>
                                        <p:tav tm="0">
                                          <p:val>
                                            <p:fltVal val="0"/>
                                          </p:val>
                                        </p:tav>
                                        <p:tav tm="100000">
                                          <p:val>
                                            <p:strVal val="#ppt_h"/>
                                          </p:val>
                                        </p:tav>
                                      </p:tavLst>
                                    </p:anim>
                                    <p:animEffect transition="in" filter="fade">
                                      <p:cBhvr>
                                        <p:cTn id="19" dur="500"/>
                                        <p:tgtEl>
                                          <p:spTgt spid="14132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41314">
                                            <p:txEl>
                                              <p:pRg st="2" end="2"/>
                                            </p:txEl>
                                          </p:spTgt>
                                        </p:tgtEl>
                                        <p:attrNameLst>
                                          <p:attrName>style.visibility</p:attrName>
                                        </p:attrNameLst>
                                      </p:cBhvr>
                                      <p:to>
                                        <p:strVal val="visible"/>
                                      </p:to>
                                    </p:set>
                                    <p:anim calcmode="lin" valueType="num">
                                      <p:cBhvr additive="base">
                                        <p:cTn id="24" dur="500" fill="hold"/>
                                        <p:tgtEl>
                                          <p:spTgt spid="14131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413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41314">
                                            <p:txEl>
                                              <p:pRg st="3" end="3"/>
                                            </p:txEl>
                                          </p:spTgt>
                                        </p:tgtEl>
                                        <p:attrNameLst>
                                          <p:attrName>style.visibility</p:attrName>
                                        </p:attrNameLst>
                                      </p:cBhvr>
                                      <p:to>
                                        <p:strVal val="visible"/>
                                      </p:to>
                                    </p:set>
                                    <p:anim calcmode="lin" valueType="num">
                                      <p:cBhvr additive="base">
                                        <p:cTn id="30" dur="500" fill="hold"/>
                                        <p:tgtEl>
                                          <p:spTgt spid="14131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4131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41314">
                                            <p:txEl>
                                              <p:pRg st="4" end="4"/>
                                            </p:txEl>
                                          </p:spTgt>
                                        </p:tgtEl>
                                        <p:attrNameLst>
                                          <p:attrName>style.visibility</p:attrName>
                                        </p:attrNameLst>
                                      </p:cBhvr>
                                      <p:to>
                                        <p:strVal val="visible"/>
                                      </p:to>
                                    </p:set>
                                    <p:anim calcmode="lin" valueType="num">
                                      <p:cBhvr additive="base">
                                        <p:cTn id="36" dur="500" fill="hold"/>
                                        <p:tgtEl>
                                          <p:spTgt spid="141314">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4131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141322">
                                            <p:txEl>
                                              <p:pRg st="1" end="1"/>
                                            </p:txEl>
                                          </p:spTgt>
                                        </p:tgtEl>
                                        <p:attrNameLst>
                                          <p:attrName>style.visibility</p:attrName>
                                        </p:attrNameLst>
                                      </p:cBhvr>
                                      <p:to>
                                        <p:strVal val="visible"/>
                                      </p:to>
                                    </p:set>
                                    <p:anim calcmode="lin" valueType="num">
                                      <p:cBhvr additive="base">
                                        <p:cTn id="42" dur="500" fill="hold"/>
                                        <p:tgtEl>
                                          <p:spTgt spid="141322">
                                            <p:txEl>
                                              <p:pRg st="1" end="1"/>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413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50" name="Rectangle 14"/>
          <p:cNvSpPr>
            <a:spLocks noChangeArrowheads="1"/>
          </p:cNvSpPr>
          <p:nvPr/>
        </p:nvSpPr>
        <p:spPr bwMode="auto">
          <a:xfrm>
            <a:off x="682625" y="5702300"/>
            <a:ext cx="7764463" cy="1155700"/>
          </a:xfrm>
          <a:prstGeom prst="rect">
            <a:avLst/>
          </a:prstGeom>
          <a:solidFill>
            <a:srgbClr val="FFCCCC"/>
          </a:solidFill>
          <a:ln w="9525">
            <a:noFill/>
            <a:miter lim="800000"/>
            <a:headEnd/>
            <a:tailEnd/>
          </a:ln>
          <a:effectLst/>
        </p:spPr>
        <p:txBody>
          <a:bodyPr/>
          <a:lstStyle/>
          <a:p>
            <a:pPr eaLnBrk="0" hangingPunct="0"/>
            <a:r>
              <a:rPr lang="en-US" altLang="en-US" b="1" i="1"/>
              <a:t>FYI</a:t>
            </a:r>
          </a:p>
          <a:p>
            <a:pPr eaLnBrk="0" hangingPunct="0"/>
            <a:r>
              <a:rPr lang="en-US" altLang="en-US" b="1">
                <a:sym typeface="Symbol" pitchFamily="18" charset="2"/>
              </a:rPr>
              <a:t></a:t>
            </a:r>
            <a:r>
              <a:rPr lang="en-US" altLang="en-US">
                <a:sym typeface="Symbol" pitchFamily="18" charset="2"/>
              </a:rPr>
              <a:t>We found the transformations for a stationary object (the cone) but it could also have been moving.</a:t>
            </a:r>
          </a:p>
        </p:txBody>
      </p:sp>
      <p:sp>
        <p:nvSpPr>
          <p:cNvPr id="116738" name="Rectangle 2"/>
          <p:cNvSpPr>
            <a:spLocks noChangeArrowheads="1"/>
          </p:cNvSpPr>
          <p:nvPr/>
        </p:nvSpPr>
        <p:spPr bwMode="auto">
          <a:xfrm>
            <a:off x="685800" y="1338263"/>
            <a:ext cx="7772400" cy="4424362"/>
          </a:xfrm>
          <a:prstGeom prst="rect">
            <a:avLst/>
          </a:prstGeom>
          <a:solidFill>
            <a:srgbClr val="EAEAEA"/>
          </a:solidFill>
          <a:ln w="9525">
            <a:noFill/>
            <a:miter lim="800000"/>
            <a:headEnd/>
            <a:tailEnd/>
          </a:ln>
          <a:effectLst/>
        </p:spPr>
        <p:txBody>
          <a:bodyPr/>
          <a:lstStyle/>
          <a:p>
            <a:r>
              <a:rPr lang="en-US" altLang="en-US" i="1">
                <a:solidFill>
                  <a:schemeClr val="accent2"/>
                </a:solidFill>
                <a:ea typeface="Segoe UI" pitchFamily="34" charset="0"/>
              </a:rPr>
              <a:t>Galilean transformations</a:t>
            </a:r>
            <a:endParaRPr lang="en-US" altLang="en-US" sz="2000" i="1">
              <a:solidFill>
                <a:srgbClr val="000000"/>
              </a:solidFill>
              <a:latin typeface="Courier New" pitchFamily="49" charset="0"/>
              <a:ea typeface="Segoe UI" pitchFamily="34" charset="0"/>
              <a:cs typeface="Times New Roman" pitchFamily="18" charset="0"/>
              <a:sym typeface="Symbol" pitchFamily="18" charset="2"/>
            </a:endParaRPr>
          </a:p>
          <a:p>
            <a:pPr eaLnBrk="0" hangingPunct="0">
              <a:spcBef>
                <a:spcPct val="20000"/>
              </a:spcBef>
            </a:pPr>
            <a:endParaRPr lang="en-US" altLang="en-US" sz="2000">
              <a:solidFill>
                <a:srgbClr val="000000"/>
              </a:solidFill>
              <a:latin typeface="Courier New" pitchFamily="49" charset="0"/>
              <a:ea typeface="Segoe UI" pitchFamily="34" charset="0"/>
              <a:cs typeface="Times New Roman" pitchFamily="18" charset="0"/>
              <a:sym typeface="Symbol" pitchFamily="18" charset="2"/>
            </a:endParaRPr>
          </a:p>
          <a:p>
            <a:pPr eaLnBrk="0" hangingPunct="0">
              <a:spcBef>
                <a:spcPct val="20000"/>
              </a:spcBef>
            </a:pPr>
            <a:endParaRPr lang="en-US" altLang="en-US" sz="2000">
              <a:solidFill>
                <a:srgbClr val="000000"/>
              </a:solidFill>
              <a:latin typeface="Courier New" pitchFamily="49" charset="0"/>
              <a:ea typeface="Segoe UI" pitchFamily="34" charset="0"/>
              <a:cs typeface="Times New Roman" pitchFamily="18" charset="0"/>
              <a:sym typeface="Symbol" pitchFamily="18" charset="2"/>
            </a:endParaRPr>
          </a:p>
          <a:p>
            <a:pPr eaLnBrk="0" hangingPunct="0">
              <a:spcBef>
                <a:spcPct val="25000"/>
              </a:spcBef>
            </a:pPr>
            <a:r>
              <a:rPr lang="en-US" altLang="en-US">
                <a:solidFill>
                  <a:srgbClr val="000000"/>
                </a:solidFill>
                <a:ea typeface="Segoe UI" pitchFamily="34" charset="0"/>
                <a:cs typeface="Times New Roman" pitchFamily="18" charset="0"/>
                <a:sym typeface="Symbol" pitchFamily="18" charset="2"/>
              </a:rPr>
              <a:t></a:t>
            </a:r>
            <a:r>
              <a:rPr lang="en-US" altLang="en-US">
                <a:solidFill>
                  <a:srgbClr val="000000"/>
                </a:solidFill>
                <a:ea typeface="Segoe UI" pitchFamily="34" charset="0"/>
                <a:cs typeface="Times New Roman" pitchFamily="18" charset="0"/>
              </a:rPr>
              <a:t>If we divide each of the above transformations by the one and only “absolute” </a:t>
            </a:r>
            <a:r>
              <a:rPr lang="en-US" altLang="en-US" i="1">
                <a:solidFill>
                  <a:srgbClr val="000000"/>
                </a:solidFill>
                <a:ea typeface="Segoe UI" pitchFamily="34" charset="0"/>
                <a:cs typeface="Times New Roman" pitchFamily="18" charset="0"/>
              </a:rPr>
              <a:t>t</a:t>
            </a:r>
            <a:r>
              <a:rPr lang="en-US" altLang="en-US">
                <a:solidFill>
                  <a:srgbClr val="000000"/>
                </a:solidFill>
                <a:ea typeface="Segoe UI" pitchFamily="34" charset="0"/>
                <a:cs typeface="Times New Roman" pitchFamily="18" charset="0"/>
              </a:rPr>
              <a:t> we get</a:t>
            </a:r>
          </a:p>
          <a:p>
            <a:pPr eaLnBrk="0" hangingPunct="0">
              <a:spcBef>
                <a:spcPct val="20000"/>
              </a:spcBef>
            </a:pPr>
            <a:endParaRPr lang="en-US" altLang="en-US">
              <a:solidFill>
                <a:srgbClr val="000000"/>
              </a:solidFill>
              <a:ea typeface="Segoe UI" pitchFamily="34" charset="0"/>
              <a:cs typeface="Times New Roman" pitchFamily="18" charset="0"/>
            </a:endParaRPr>
          </a:p>
          <a:p>
            <a:pPr eaLnBrk="0" hangingPunct="0">
              <a:spcBef>
                <a:spcPct val="20000"/>
              </a:spcBef>
            </a:pPr>
            <a:endParaRPr lang="en-US" altLang="en-US">
              <a:solidFill>
                <a:srgbClr val="000000"/>
              </a:solidFill>
              <a:ea typeface="Segoe UI" pitchFamily="34" charset="0"/>
              <a:cs typeface="Times New Roman" pitchFamily="18" charset="0"/>
            </a:endParaRPr>
          </a:p>
          <a:p>
            <a:pPr eaLnBrk="0" hangingPunct="0">
              <a:spcBef>
                <a:spcPct val="20000"/>
              </a:spcBef>
            </a:pPr>
            <a:r>
              <a:rPr lang="en-US" altLang="en-US">
                <a:solidFill>
                  <a:srgbClr val="000000"/>
                </a:solidFill>
                <a:ea typeface="Segoe UI" pitchFamily="34" charset="0"/>
                <a:cs typeface="Times New Roman" pitchFamily="18" charset="0"/>
              </a:rPr>
              <a:t>where </a:t>
            </a:r>
            <a:r>
              <a:rPr lang="en-US" altLang="en-US" i="1">
                <a:solidFill>
                  <a:srgbClr val="000000"/>
                </a:solidFill>
                <a:ea typeface="Segoe UI" pitchFamily="34" charset="0"/>
                <a:cs typeface="Times New Roman" pitchFamily="18" charset="0"/>
              </a:rPr>
              <a:t>u</a:t>
            </a:r>
            <a:r>
              <a:rPr lang="en-US" altLang="en-US">
                <a:solidFill>
                  <a:srgbClr val="000000"/>
                </a:solidFill>
                <a:ea typeface="Segoe UI" pitchFamily="34" charset="0"/>
                <a:cs typeface="Times New Roman" pitchFamily="18" charset="0"/>
              </a:rPr>
              <a:t> is the velocity of the cone in your reference frame (S), and </a:t>
            </a:r>
            <a:r>
              <a:rPr lang="en-US" altLang="en-US" i="1">
                <a:solidFill>
                  <a:srgbClr val="000000"/>
                </a:solidFill>
                <a:ea typeface="Segoe UI" pitchFamily="34" charset="0"/>
                <a:cs typeface="Times New Roman" pitchFamily="18" charset="0"/>
              </a:rPr>
              <a:t>u’</a:t>
            </a:r>
            <a:r>
              <a:rPr lang="en-US" altLang="en-US">
                <a:solidFill>
                  <a:srgbClr val="000000"/>
                </a:solidFill>
                <a:ea typeface="Segoe UI" pitchFamily="34" charset="0"/>
                <a:cs typeface="Times New Roman" pitchFamily="18" charset="0"/>
              </a:rPr>
              <a:t> is the velocity of the cone in (S’).</a:t>
            </a:r>
          </a:p>
          <a:p>
            <a:pPr eaLnBrk="0" hangingPunct="0">
              <a:spcBef>
                <a:spcPct val="20000"/>
              </a:spcBef>
            </a:pPr>
            <a:r>
              <a:rPr lang="en-US" altLang="en-US">
                <a:solidFill>
                  <a:srgbClr val="000000"/>
                </a:solidFill>
                <a:ea typeface="Segoe UI" pitchFamily="34" charset="0"/>
                <a:cs typeface="Times New Roman" pitchFamily="18" charset="0"/>
                <a:sym typeface="Symbol" pitchFamily="18" charset="2"/>
              </a:rPr>
              <a:t></a:t>
            </a:r>
            <a:r>
              <a:rPr lang="en-US" altLang="en-US">
                <a:solidFill>
                  <a:srgbClr val="000000"/>
                </a:solidFill>
                <a:ea typeface="Segoe UI" pitchFamily="34" charset="0"/>
                <a:cs typeface="Times New Roman" pitchFamily="18" charset="0"/>
              </a:rPr>
              <a:t>A </a:t>
            </a:r>
            <a:r>
              <a:rPr lang="en-US" altLang="en-US" b="1">
                <a:solidFill>
                  <a:srgbClr val="000000"/>
                </a:solidFill>
                <a:ea typeface="Segoe UI" pitchFamily="34" charset="0"/>
                <a:cs typeface="Times New Roman" pitchFamily="18" charset="0"/>
              </a:rPr>
              <a:t>Galilean transformation </a:t>
            </a:r>
            <a:r>
              <a:rPr lang="en-US" altLang="en-US">
                <a:solidFill>
                  <a:srgbClr val="000000"/>
                </a:solidFill>
                <a:ea typeface="Segoe UI" pitchFamily="34" charset="0"/>
                <a:cs typeface="Times New Roman" pitchFamily="18" charset="0"/>
              </a:rPr>
              <a:t>is just a way to convert velocities in S to velocities in S’.</a:t>
            </a:r>
          </a:p>
        </p:txBody>
      </p:sp>
      <p:sp>
        <p:nvSpPr>
          <p:cNvPr id="16388" name="Rectangle 3"/>
          <p:cNvSpPr>
            <a:spLocks noGrp="1" noChangeArrowheads="1"/>
          </p:cNvSpPr>
          <p:nvPr>
            <p:ph type="ctrTitle"/>
          </p:nvPr>
        </p:nvSpPr>
        <p:spPr>
          <a:xfrm>
            <a:off x="685800" y="457200"/>
            <a:ext cx="7772400" cy="833438"/>
          </a:xfrm>
        </p:spPr>
        <p:txBody>
          <a:bodyPr/>
          <a:lstStyle/>
          <a:p>
            <a:pPr algn="l"/>
            <a:r>
              <a:rPr lang="en-US" altLang="en-US" sz="2800" b="1" smtClean="0"/>
              <a:t>Option A: Relativity</a:t>
            </a:r>
            <a:br>
              <a:rPr lang="en-US" altLang="en-US" sz="2800" b="1" smtClean="0"/>
            </a:br>
            <a:r>
              <a:rPr lang="en-US" altLang="en-US" sz="2800" smtClean="0">
                <a:solidFill>
                  <a:schemeClr val="tx1"/>
                </a:solidFill>
              </a:rPr>
              <a:t>A.1 – The beginnings of relativity</a:t>
            </a:r>
          </a:p>
        </p:txBody>
      </p:sp>
      <p:grpSp>
        <p:nvGrpSpPr>
          <p:cNvPr id="116751" name="Group 15"/>
          <p:cNvGrpSpPr>
            <a:grpSpLocks/>
          </p:cNvGrpSpPr>
          <p:nvPr/>
        </p:nvGrpSpPr>
        <p:grpSpPr bwMode="auto">
          <a:xfrm>
            <a:off x="809625" y="1730375"/>
            <a:ext cx="7464425" cy="852488"/>
            <a:chOff x="510" y="3743"/>
            <a:chExt cx="4702" cy="537"/>
          </a:xfrm>
        </p:grpSpPr>
        <p:sp>
          <p:nvSpPr>
            <p:cNvPr id="16395" name="Rectangle 16"/>
            <p:cNvSpPr>
              <a:spLocks noChangeArrowheads="1"/>
            </p:cNvSpPr>
            <p:nvPr/>
          </p:nvSpPr>
          <p:spPr bwMode="auto">
            <a:xfrm>
              <a:off x="700" y="3743"/>
              <a:ext cx="2297" cy="202"/>
            </a:xfrm>
            <a:prstGeom prst="rect">
              <a:avLst/>
            </a:prstGeom>
            <a:noFill/>
            <a:ln w="9525">
              <a:noFill/>
              <a:miter lim="800000"/>
              <a:headEnd/>
              <a:tailEnd/>
            </a:ln>
            <a:effectLst/>
          </p:spPr>
          <p:txBody>
            <a:bodyPr/>
            <a:lstStyle/>
            <a:p>
              <a:pPr eaLnBrk="0" hangingPunct="0">
                <a:lnSpc>
                  <a:spcPct val="90000"/>
                </a:lnSpc>
                <a:spcBef>
                  <a:spcPct val="20000"/>
                </a:spcBef>
              </a:pPr>
              <a:r>
                <a:rPr lang="en-US" altLang="en-US" i="1">
                  <a:sym typeface="Symbol" pitchFamily="18" charset="2"/>
                </a:rPr>
                <a:t>x</a:t>
              </a:r>
              <a:r>
                <a:rPr lang="en-US" altLang="en-US">
                  <a:sym typeface="Symbol" pitchFamily="18" charset="2"/>
                </a:rPr>
                <a:t> = </a:t>
              </a:r>
              <a:r>
                <a:rPr lang="en-US" altLang="en-US" i="1">
                  <a:solidFill>
                    <a:srgbClr val="000000"/>
                  </a:solidFill>
                  <a:cs typeface="Times New Roman" pitchFamily="18" charset="0"/>
                </a:rPr>
                <a:t>x</a:t>
              </a:r>
              <a:r>
                <a:rPr lang="en-US" altLang="en-US">
                  <a:solidFill>
                    <a:srgbClr val="000000"/>
                  </a:solidFill>
                  <a:cs typeface="Times New Roman" pitchFamily="18" charset="0"/>
                </a:rPr>
                <a:t>’ + </a:t>
              </a:r>
              <a:r>
                <a:rPr lang="en-US" altLang="en-US" i="1">
                  <a:solidFill>
                    <a:srgbClr val="000000"/>
                  </a:solidFill>
                  <a:cs typeface="Times New Roman" pitchFamily="18" charset="0"/>
                </a:rPr>
                <a:t>vt</a:t>
              </a:r>
              <a:endParaRPr lang="en-US" altLang="en-US" i="1" baseline="-25000">
                <a:solidFill>
                  <a:srgbClr val="000000"/>
                </a:solidFill>
                <a:cs typeface="Courier New" pitchFamily="49" charset="0"/>
                <a:sym typeface="Symbol" pitchFamily="18" charset="2"/>
              </a:endParaRPr>
            </a:p>
          </p:txBody>
        </p:sp>
        <p:sp>
          <p:nvSpPr>
            <p:cNvPr id="16396" name="Text Box 17"/>
            <p:cNvSpPr txBox="1">
              <a:spLocks noChangeArrowheads="1"/>
            </p:cNvSpPr>
            <p:nvPr/>
          </p:nvSpPr>
          <p:spPr bwMode="auto">
            <a:xfrm>
              <a:off x="2703" y="3762"/>
              <a:ext cx="2509" cy="518"/>
            </a:xfrm>
            <a:prstGeom prst="rect">
              <a:avLst/>
            </a:prstGeom>
            <a:solidFill>
              <a:srgbClr val="FF0000"/>
            </a:solidFill>
            <a:ln w="9525">
              <a:noFill/>
              <a:miter lim="800000"/>
              <a:headEnd/>
              <a:tailEnd/>
            </a:ln>
            <a:effectLst/>
          </p:spPr>
          <p:txBody>
            <a:bodyPr>
              <a:spAutoFit/>
            </a:bodyPr>
            <a:lstStyle/>
            <a:p>
              <a:pPr algn="ctr">
                <a:spcBef>
                  <a:spcPct val="50000"/>
                </a:spcBef>
              </a:pPr>
              <a:r>
                <a:rPr lang="en-US" altLang="en-US">
                  <a:solidFill>
                    <a:schemeClr val="bg1"/>
                  </a:solidFill>
                </a:rPr>
                <a:t>The Galilean transformations for </a:t>
              </a:r>
              <a:r>
                <a:rPr lang="en-US" altLang="en-US" i="1">
                  <a:solidFill>
                    <a:schemeClr val="bg1"/>
                  </a:solidFill>
                </a:rPr>
                <a:t>x</a:t>
              </a:r>
              <a:r>
                <a:rPr lang="en-US" altLang="en-US">
                  <a:solidFill>
                    <a:schemeClr val="bg1"/>
                  </a:solidFill>
                </a:rPr>
                <a:t> and </a:t>
              </a:r>
              <a:r>
                <a:rPr lang="en-US" altLang="en-US" i="1">
                  <a:solidFill>
                    <a:schemeClr val="bg1"/>
                  </a:solidFill>
                </a:rPr>
                <a:t>x’</a:t>
              </a:r>
            </a:p>
          </p:txBody>
        </p:sp>
        <p:sp>
          <p:nvSpPr>
            <p:cNvPr id="16397" name="Rectangle 18"/>
            <p:cNvSpPr>
              <a:spLocks noChangeArrowheads="1"/>
            </p:cNvSpPr>
            <p:nvPr/>
          </p:nvSpPr>
          <p:spPr bwMode="auto">
            <a:xfrm>
              <a:off x="510" y="3761"/>
              <a:ext cx="4701" cy="514"/>
            </a:xfrm>
            <a:prstGeom prst="rect">
              <a:avLst/>
            </a:prstGeom>
            <a:noFill/>
            <a:ln w="12700">
              <a:solidFill>
                <a:schemeClr val="tx1"/>
              </a:solidFill>
              <a:miter lim="800000"/>
              <a:headEnd/>
              <a:tailEnd/>
            </a:ln>
            <a:effectLst/>
          </p:spPr>
          <p:txBody>
            <a:bodyPr wrap="none" anchor="ctr"/>
            <a:lstStyle/>
            <a:p>
              <a:endParaRPr lang="en-US" altLang="en-US"/>
            </a:p>
          </p:txBody>
        </p:sp>
        <p:sp>
          <p:nvSpPr>
            <p:cNvPr id="16398" name="Rectangle 19"/>
            <p:cNvSpPr>
              <a:spLocks noChangeArrowheads="1"/>
            </p:cNvSpPr>
            <p:nvPr/>
          </p:nvSpPr>
          <p:spPr bwMode="auto">
            <a:xfrm>
              <a:off x="664" y="3975"/>
              <a:ext cx="1911" cy="202"/>
            </a:xfrm>
            <a:prstGeom prst="rect">
              <a:avLst/>
            </a:prstGeom>
            <a:noFill/>
            <a:ln w="9525">
              <a:noFill/>
              <a:miter lim="800000"/>
              <a:headEnd/>
              <a:tailEnd/>
            </a:ln>
            <a:effectLst/>
          </p:spPr>
          <p:txBody>
            <a:bodyPr/>
            <a:lstStyle/>
            <a:p>
              <a:pPr eaLnBrk="0" hangingPunct="0">
                <a:lnSpc>
                  <a:spcPct val="90000"/>
                </a:lnSpc>
                <a:spcBef>
                  <a:spcPct val="20000"/>
                </a:spcBef>
              </a:pPr>
              <a:r>
                <a:rPr lang="en-US" altLang="en-US" i="1">
                  <a:sym typeface="Symbol" pitchFamily="18" charset="2"/>
                </a:rPr>
                <a:t>x</a:t>
              </a:r>
              <a:r>
                <a:rPr lang="en-US" altLang="en-US">
                  <a:sym typeface="Symbol" pitchFamily="18" charset="2"/>
                </a:rPr>
                <a:t>’ = </a:t>
              </a:r>
              <a:r>
                <a:rPr lang="en-US" altLang="en-US" i="1">
                  <a:solidFill>
                    <a:srgbClr val="000000"/>
                  </a:solidFill>
                  <a:cs typeface="Times New Roman" pitchFamily="18" charset="0"/>
                </a:rPr>
                <a:t>x</a:t>
              </a:r>
              <a:r>
                <a:rPr lang="en-US" altLang="en-US">
                  <a:solidFill>
                    <a:srgbClr val="000000"/>
                  </a:solidFill>
                  <a:cs typeface="Times New Roman" pitchFamily="18" charset="0"/>
                </a:rPr>
                <a:t> – </a:t>
              </a:r>
              <a:r>
                <a:rPr lang="en-US" altLang="en-US" i="1">
                  <a:solidFill>
                    <a:srgbClr val="000000"/>
                  </a:solidFill>
                  <a:cs typeface="Times New Roman" pitchFamily="18" charset="0"/>
                </a:rPr>
                <a:t>vt</a:t>
              </a:r>
              <a:endParaRPr lang="en-US" altLang="en-US" i="1" baseline="-25000">
                <a:solidFill>
                  <a:srgbClr val="000000"/>
                </a:solidFill>
                <a:cs typeface="Courier New" pitchFamily="49" charset="0"/>
                <a:sym typeface="Symbol" pitchFamily="18" charset="2"/>
              </a:endParaRPr>
            </a:p>
          </p:txBody>
        </p:sp>
      </p:grpSp>
      <p:grpSp>
        <p:nvGrpSpPr>
          <p:cNvPr id="116756" name="Group 20"/>
          <p:cNvGrpSpPr>
            <a:grpSpLocks/>
          </p:cNvGrpSpPr>
          <p:nvPr/>
        </p:nvGrpSpPr>
        <p:grpSpPr bwMode="auto">
          <a:xfrm>
            <a:off x="822325" y="3327400"/>
            <a:ext cx="7464425" cy="862013"/>
            <a:chOff x="510" y="3743"/>
            <a:chExt cx="4702" cy="543"/>
          </a:xfrm>
        </p:grpSpPr>
        <p:sp>
          <p:nvSpPr>
            <p:cNvPr id="16391" name="Rectangle 21"/>
            <p:cNvSpPr>
              <a:spLocks noChangeArrowheads="1"/>
            </p:cNvSpPr>
            <p:nvPr/>
          </p:nvSpPr>
          <p:spPr bwMode="auto">
            <a:xfrm>
              <a:off x="700" y="3743"/>
              <a:ext cx="2297" cy="202"/>
            </a:xfrm>
            <a:prstGeom prst="rect">
              <a:avLst/>
            </a:prstGeom>
            <a:noFill/>
            <a:ln w="9525">
              <a:noFill/>
              <a:miter lim="800000"/>
              <a:headEnd/>
              <a:tailEnd/>
            </a:ln>
            <a:effectLst/>
          </p:spPr>
          <p:txBody>
            <a:bodyPr/>
            <a:lstStyle/>
            <a:p>
              <a:pPr eaLnBrk="0" hangingPunct="0">
                <a:lnSpc>
                  <a:spcPct val="90000"/>
                </a:lnSpc>
                <a:spcBef>
                  <a:spcPct val="20000"/>
                </a:spcBef>
              </a:pPr>
              <a:r>
                <a:rPr lang="en-US" altLang="en-US" i="1">
                  <a:sym typeface="Symbol" pitchFamily="18" charset="2"/>
                </a:rPr>
                <a:t>u</a:t>
              </a:r>
              <a:r>
                <a:rPr lang="en-US" altLang="en-US">
                  <a:sym typeface="Symbol" pitchFamily="18" charset="2"/>
                </a:rPr>
                <a:t> = </a:t>
              </a:r>
              <a:r>
                <a:rPr lang="en-US" altLang="en-US" i="1">
                  <a:solidFill>
                    <a:srgbClr val="000000"/>
                  </a:solidFill>
                  <a:cs typeface="Times New Roman" pitchFamily="18" charset="0"/>
                </a:rPr>
                <a:t>u</a:t>
              </a:r>
              <a:r>
                <a:rPr lang="en-US" altLang="en-US">
                  <a:solidFill>
                    <a:srgbClr val="000000"/>
                  </a:solidFill>
                  <a:cs typeface="Times New Roman" pitchFamily="18" charset="0"/>
                </a:rPr>
                <a:t>’ + </a:t>
              </a:r>
              <a:r>
                <a:rPr lang="en-US" altLang="en-US" i="1">
                  <a:solidFill>
                    <a:srgbClr val="000000"/>
                  </a:solidFill>
                  <a:cs typeface="Times New Roman" pitchFamily="18" charset="0"/>
                </a:rPr>
                <a:t>v</a:t>
              </a:r>
              <a:endParaRPr lang="en-US" altLang="en-US" i="1" baseline="-25000">
                <a:solidFill>
                  <a:srgbClr val="000000"/>
                </a:solidFill>
                <a:cs typeface="Courier New" pitchFamily="49" charset="0"/>
                <a:sym typeface="Symbol" pitchFamily="18" charset="2"/>
              </a:endParaRPr>
            </a:p>
          </p:txBody>
        </p:sp>
        <p:sp>
          <p:nvSpPr>
            <p:cNvPr id="16392" name="Text Box 22"/>
            <p:cNvSpPr txBox="1">
              <a:spLocks noChangeArrowheads="1"/>
            </p:cNvSpPr>
            <p:nvPr/>
          </p:nvSpPr>
          <p:spPr bwMode="auto">
            <a:xfrm>
              <a:off x="2703" y="3768"/>
              <a:ext cx="2509" cy="518"/>
            </a:xfrm>
            <a:prstGeom prst="rect">
              <a:avLst/>
            </a:prstGeom>
            <a:solidFill>
              <a:srgbClr val="FF0000"/>
            </a:solidFill>
            <a:ln w="9525">
              <a:noFill/>
              <a:miter lim="800000"/>
              <a:headEnd/>
              <a:tailEnd/>
            </a:ln>
            <a:effectLst/>
          </p:spPr>
          <p:txBody>
            <a:bodyPr>
              <a:spAutoFit/>
            </a:bodyPr>
            <a:lstStyle/>
            <a:p>
              <a:pPr algn="ctr">
                <a:spcBef>
                  <a:spcPct val="50000"/>
                </a:spcBef>
              </a:pPr>
              <a:r>
                <a:rPr lang="en-US" altLang="en-US">
                  <a:solidFill>
                    <a:schemeClr val="bg1"/>
                  </a:solidFill>
                </a:rPr>
                <a:t>The Galilean transformations for </a:t>
              </a:r>
              <a:r>
                <a:rPr lang="en-US" altLang="en-US" i="1">
                  <a:solidFill>
                    <a:schemeClr val="bg1"/>
                  </a:solidFill>
                </a:rPr>
                <a:t>u</a:t>
              </a:r>
              <a:r>
                <a:rPr lang="en-US" altLang="en-US">
                  <a:solidFill>
                    <a:schemeClr val="bg1"/>
                  </a:solidFill>
                </a:rPr>
                <a:t> and </a:t>
              </a:r>
              <a:r>
                <a:rPr lang="en-US" altLang="en-US" i="1">
                  <a:solidFill>
                    <a:schemeClr val="bg1"/>
                  </a:solidFill>
                </a:rPr>
                <a:t>u’</a:t>
              </a:r>
            </a:p>
          </p:txBody>
        </p:sp>
        <p:sp>
          <p:nvSpPr>
            <p:cNvPr id="16393" name="Rectangle 23"/>
            <p:cNvSpPr>
              <a:spLocks noChangeArrowheads="1"/>
            </p:cNvSpPr>
            <p:nvPr/>
          </p:nvSpPr>
          <p:spPr bwMode="auto">
            <a:xfrm>
              <a:off x="510" y="3761"/>
              <a:ext cx="4701" cy="523"/>
            </a:xfrm>
            <a:prstGeom prst="rect">
              <a:avLst/>
            </a:prstGeom>
            <a:noFill/>
            <a:ln w="12700">
              <a:solidFill>
                <a:schemeClr val="tx1"/>
              </a:solidFill>
              <a:miter lim="800000"/>
              <a:headEnd/>
              <a:tailEnd/>
            </a:ln>
            <a:effectLst/>
          </p:spPr>
          <p:txBody>
            <a:bodyPr wrap="none" anchor="ctr"/>
            <a:lstStyle/>
            <a:p>
              <a:endParaRPr lang="en-US" altLang="en-US"/>
            </a:p>
          </p:txBody>
        </p:sp>
        <p:sp>
          <p:nvSpPr>
            <p:cNvPr id="16394" name="Rectangle 24"/>
            <p:cNvSpPr>
              <a:spLocks noChangeArrowheads="1"/>
            </p:cNvSpPr>
            <p:nvPr/>
          </p:nvSpPr>
          <p:spPr bwMode="auto">
            <a:xfrm>
              <a:off x="664" y="3975"/>
              <a:ext cx="1911" cy="202"/>
            </a:xfrm>
            <a:prstGeom prst="rect">
              <a:avLst/>
            </a:prstGeom>
            <a:noFill/>
            <a:ln w="9525">
              <a:noFill/>
              <a:miter lim="800000"/>
              <a:headEnd/>
              <a:tailEnd/>
            </a:ln>
            <a:effectLst/>
          </p:spPr>
          <p:txBody>
            <a:bodyPr/>
            <a:lstStyle/>
            <a:p>
              <a:pPr eaLnBrk="0" hangingPunct="0">
                <a:lnSpc>
                  <a:spcPct val="90000"/>
                </a:lnSpc>
                <a:spcBef>
                  <a:spcPct val="20000"/>
                </a:spcBef>
              </a:pPr>
              <a:r>
                <a:rPr lang="en-US" altLang="en-US" i="1">
                  <a:sym typeface="Symbol" pitchFamily="18" charset="2"/>
                </a:rPr>
                <a:t>u</a:t>
              </a:r>
              <a:r>
                <a:rPr lang="en-US" altLang="en-US">
                  <a:sym typeface="Symbol" pitchFamily="18" charset="2"/>
                </a:rPr>
                <a:t>’ = </a:t>
              </a:r>
              <a:r>
                <a:rPr lang="en-US" altLang="en-US" i="1">
                  <a:solidFill>
                    <a:srgbClr val="000000"/>
                  </a:solidFill>
                  <a:cs typeface="Times New Roman" pitchFamily="18" charset="0"/>
                </a:rPr>
                <a:t>u</a:t>
              </a:r>
              <a:r>
                <a:rPr lang="en-US" altLang="en-US">
                  <a:solidFill>
                    <a:srgbClr val="000000"/>
                  </a:solidFill>
                  <a:cs typeface="Times New Roman" pitchFamily="18" charset="0"/>
                </a:rPr>
                <a:t> – </a:t>
              </a:r>
              <a:r>
                <a:rPr lang="en-US" altLang="en-US" i="1">
                  <a:solidFill>
                    <a:srgbClr val="000000"/>
                  </a:solidFill>
                  <a:cs typeface="Times New Roman" pitchFamily="18" charset="0"/>
                </a:rPr>
                <a:t>v</a:t>
              </a:r>
              <a:endParaRPr lang="en-US" altLang="en-US" i="1" baseline="-25000">
                <a:solidFill>
                  <a:srgbClr val="000000"/>
                </a:solidFill>
                <a:cs typeface="Courier New" pitchFamily="49" charset="0"/>
                <a:sym typeface="Symbol" pitchFamily="18" charset="2"/>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6738">
                                            <p:txEl>
                                              <p:pRg st="0" end="0"/>
                                            </p:txEl>
                                          </p:spTgt>
                                        </p:tgtEl>
                                        <p:attrNameLst>
                                          <p:attrName>style.visibility</p:attrName>
                                        </p:attrNameLst>
                                      </p:cBhvr>
                                      <p:to>
                                        <p:strVal val="visible"/>
                                      </p:to>
                                    </p:set>
                                    <p:anim calcmode="lin" valueType="num">
                                      <p:cBhvr additive="base">
                                        <p:cTn id="7" dur="500" fill="hold"/>
                                        <p:tgtEl>
                                          <p:spTgt spid="1167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673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116751"/>
                                        </p:tgtEl>
                                        <p:attrNameLst>
                                          <p:attrName>style.visibility</p:attrName>
                                        </p:attrNameLst>
                                      </p:cBhvr>
                                      <p:to>
                                        <p:strVal val="visible"/>
                                      </p:to>
                                    </p:set>
                                    <p:anim calcmode="lin" valueType="num">
                                      <p:cBhvr>
                                        <p:cTn id="13" dur="500" fill="hold"/>
                                        <p:tgtEl>
                                          <p:spTgt spid="116751"/>
                                        </p:tgtEl>
                                        <p:attrNameLst>
                                          <p:attrName>ppt_w</p:attrName>
                                        </p:attrNameLst>
                                      </p:cBhvr>
                                      <p:tavLst>
                                        <p:tav tm="0">
                                          <p:val>
                                            <p:fltVal val="0"/>
                                          </p:val>
                                        </p:tav>
                                        <p:tav tm="100000">
                                          <p:val>
                                            <p:strVal val="#ppt_w"/>
                                          </p:val>
                                        </p:tav>
                                      </p:tavLst>
                                    </p:anim>
                                    <p:anim calcmode="lin" valueType="num">
                                      <p:cBhvr>
                                        <p:cTn id="14" dur="500" fill="hold"/>
                                        <p:tgtEl>
                                          <p:spTgt spid="116751"/>
                                        </p:tgtEl>
                                        <p:attrNameLst>
                                          <p:attrName>ppt_h</p:attrName>
                                        </p:attrNameLst>
                                      </p:cBhvr>
                                      <p:tavLst>
                                        <p:tav tm="0">
                                          <p:val>
                                            <p:fltVal val="0"/>
                                          </p:val>
                                        </p:tav>
                                        <p:tav tm="100000">
                                          <p:val>
                                            <p:strVal val="#ppt_h"/>
                                          </p:val>
                                        </p:tav>
                                      </p:tavLst>
                                    </p:anim>
                                    <p:animEffect transition="in" filter="fade">
                                      <p:cBhvr>
                                        <p:cTn id="15" dur="500"/>
                                        <p:tgtEl>
                                          <p:spTgt spid="116751"/>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16738">
                                            <p:txEl>
                                              <p:pRg st="3" end="3"/>
                                            </p:txEl>
                                          </p:spTgt>
                                        </p:tgtEl>
                                        <p:attrNameLst>
                                          <p:attrName>style.visibility</p:attrName>
                                        </p:attrNameLst>
                                      </p:cBhvr>
                                      <p:to>
                                        <p:strVal val="visible"/>
                                      </p:to>
                                    </p:set>
                                    <p:anim calcmode="lin" valueType="num">
                                      <p:cBhvr additive="base">
                                        <p:cTn id="20" dur="500" fill="hold"/>
                                        <p:tgtEl>
                                          <p:spTgt spid="116738">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673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nodeType="clickEffect">
                                  <p:stCondLst>
                                    <p:cond delay="0"/>
                                  </p:stCondLst>
                                  <p:childTnLst>
                                    <p:set>
                                      <p:cBhvr>
                                        <p:cTn id="25" dur="1" fill="hold">
                                          <p:stCondLst>
                                            <p:cond delay="0"/>
                                          </p:stCondLst>
                                        </p:cTn>
                                        <p:tgtEl>
                                          <p:spTgt spid="116756"/>
                                        </p:tgtEl>
                                        <p:attrNameLst>
                                          <p:attrName>style.visibility</p:attrName>
                                        </p:attrNameLst>
                                      </p:cBhvr>
                                      <p:to>
                                        <p:strVal val="visible"/>
                                      </p:to>
                                    </p:set>
                                    <p:anim calcmode="lin" valueType="num">
                                      <p:cBhvr>
                                        <p:cTn id="26" dur="500" fill="hold"/>
                                        <p:tgtEl>
                                          <p:spTgt spid="116756"/>
                                        </p:tgtEl>
                                        <p:attrNameLst>
                                          <p:attrName>ppt_w</p:attrName>
                                        </p:attrNameLst>
                                      </p:cBhvr>
                                      <p:tavLst>
                                        <p:tav tm="0">
                                          <p:val>
                                            <p:fltVal val="0"/>
                                          </p:val>
                                        </p:tav>
                                        <p:tav tm="100000">
                                          <p:val>
                                            <p:strVal val="#ppt_w"/>
                                          </p:val>
                                        </p:tav>
                                      </p:tavLst>
                                    </p:anim>
                                    <p:anim calcmode="lin" valueType="num">
                                      <p:cBhvr>
                                        <p:cTn id="27" dur="500" fill="hold"/>
                                        <p:tgtEl>
                                          <p:spTgt spid="116756"/>
                                        </p:tgtEl>
                                        <p:attrNameLst>
                                          <p:attrName>ppt_h</p:attrName>
                                        </p:attrNameLst>
                                      </p:cBhvr>
                                      <p:tavLst>
                                        <p:tav tm="0">
                                          <p:val>
                                            <p:fltVal val="0"/>
                                          </p:val>
                                        </p:tav>
                                        <p:tav tm="100000">
                                          <p:val>
                                            <p:strVal val="#ppt_h"/>
                                          </p:val>
                                        </p:tav>
                                      </p:tavLst>
                                    </p:anim>
                                    <p:animEffect transition="in" filter="fade">
                                      <p:cBhvr>
                                        <p:cTn id="28" dur="500"/>
                                        <p:tgtEl>
                                          <p:spTgt spid="116756"/>
                                        </p:tgtEl>
                                      </p:cBhvr>
                                    </p:animEffect>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116738">
                                            <p:txEl>
                                              <p:pRg st="6" end="6"/>
                                            </p:txEl>
                                          </p:spTgt>
                                        </p:tgtEl>
                                        <p:attrNameLst>
                                          <p:attrName>style.visibility</p:attrName>
                                        </p:attrNameLst>
                                      </p:cBhvr>
                                      <p:to>
                                        <p:strVal val="visible"/>
                                      </p:to>
                                    </p:set>
                                    <p:anim calcmode="lin" valueType="num">
                                      <p:cBhvr additive="base">
                                        <p:cTn id="33" dur="500" fill="hold"/>
                                        <p:tgtEl>
                                          <p:spTgt spid="116738">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673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116738">
                                            <p:txEl>
                                              <p:pRg st="7" end="7"/>
                                            </p:txEl>
                                          </p:spTgt>
                                        </p:tgtEl>
                                        <p:attrNameLst>
                                          <p:attrName>style.visibility</p:attrName>
                                        </p:attrNameLst>
                                      </p:cBhvr>
                                      <p:to>
                                        <p:strVal val="visible"/>
                                      </p:to>
                                    </p:set>
                                    <p:anim calcmode="lin" valueType="num">
                                      <p:cBhvr additive="base">
                                        <p:cTn id="39" dur="500" fill="hold"/>
                                        <p:tgtEl>
                                          <p:spTgt spid="116738">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1673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116750">
                                            <p:txEl>
                                              <p:pRg st="1" end="1"/>
                                            </p:txEl>
                                          </p:spTgt>
                                        </p:tgtEl>
                                        <p:attrNameLst>
                                          <p:attrName>style.visibility</p:attrName>
                                        </p:attrNameLst>
                                      </p:cBhvr>
                                      <p:to>
                                        <p:strVal val="visible"/>
                                      </p:to>
                                    </p:set>
                                    <p:anim calcmode="lin" valueType="num">
                                      <p:cBhvr additive="base">
                                        <p:cTn id="45" dur="500" fill="hold"/>
                                        <p:tgtEl>
                                          <p:spTgt spid="116750">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167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p:cNvSpPr>
          <p:nvPr/>
        </p:nvSpPr>
        <p:spPr bwMode="auto">
          <a:xfrm>
            <a:off x="674688" y="1727200"/>
            <a:ext cx="7772400" cy="5130800"/>
          </a:xfrm>
          <a:prstGeom prst="rect">
            <a:avLst/>
          </a:prstGeom>
          <a:solidFill>
            <a:srgbClr val="FFFFCC"/>
          </a:solidFill>
          <a:ln w="9525">
            <a:noFill/>
            <a:miter lim="800000"/>
            <a:headEnd/>
            <a:tailEnd/>
          </a:ln>
          <a:effectLst/>
        </p:spPr>
        <p:txBody>
          <a:bodyPr/>
          <a:lstStyle/>
          <a:p>
            <a:pPr eaLnBrk="0" hangingPunct="0">
              <a:spcBef>
                <a:spcPct val="20000"/>
              </a:spcBef>
            </a:pPr>
            <a:r>
              <a:rPr lang="en-US" altLang="en-US">
                <a:sym typeface="Symbol" pitchFamily="18" charset="2"/>
              </a:rPr>
              <a:t>EXAMPLE: Show that if the cone is accelerating that both reference frames measure the same acceleration.</a:t>
            </a:r>
          </a:p>
          <a:p>
            <a:pPr eaLnBrk="0" hangingPunct="0">
              <a:spcBef>
                <a:spcPct val="20000"/>
              </a:spcBef>
            </a:pPr>
            <a:r>
              <a:rPr lang="en-US" altLang="en-US">
                <a:sym typeface="Symbol" pitchFamily="18" charset="2"/>
              </a:rPr>
              <a:t>SOLUTION: Use </a:t>
            </a:r>
            <a:r>
              <a:rPr lang="en-US" altLang="en-US" i="1">
                <a:sym typeface="Symbol" pitchFamily="18" charset="2"/>
              </a:rPr>
              <a:t>u</a:t>
            </a:r>
            <a:r>
              <a:rPr lang="en-US" altLang="en-US">
                <a:sym typeface="Symbol" pitchFamily="18" charset="2"/>
              </a:rPr>
              <a:t> = </a:t>
            </a:r>
            <a:r>
              <a:rPr lang="en-US" altLang="en-US" i="1">
                <a:solidFill>
                  <a:srgbClr val="000000"/>
                </a:solidFill>
                <a:cs typeface="Times New Roman" pitchFamily="18" charset="0"/>
              </a:rPr>
              <a:t>u</a:t>
            </a:r>
            <a:r>
              <a:rPr lang="en-US" altLang="en-US">
                <a:solidFill>
                  <a:srgbClr val="000000"/>
                </a:solidFill>
                <a:cs typeface="Times New Roman" pitchFamily="18" charset="0"/>
              </a:rPr>
              <a:t>’ + </a:t>
            </a:r>
            <a:r>
              <a:rPr lang="en-US" altLang="en-US" i="1">
                <a:solidFill>
                  <a:srgbClr val="000000"/>
                </a:solidFill>
                <a:cs typeface="Times New Roman" pitchFamily="18" charset="0"/>
              </a:rPr>
              <a:t>v</a:t>
            </a:r>
            <a:r>
              <a:rPr lang="en-US" altLang="en-US">
                <a:solidFill>
                  <a:srgbClr val="000000"/>
                </a:solidFill>
                <a:cs typeface="Times New Roman" pitchFamily="18" charset="0"/>
              </a:rPr>
              <a:t> and kinematics.</a:t>
            </a:r>
            <a:r>
              <a:rPr lang="en-US" altLang="en-US">
                <a:sym typeface="Symbol" pitchFamily="18" charset="2"/>
              </a:rPr>
              <a:t> </a:t>
            </a:r>
          </a:p>
          <a:p>
            <a:pPr eaLnBrk="0" hangingPunct="0">
              <a:spcBef>
                <a:spcPct val="20000"/>
              </a:spcBef>
            </a:pPr>
            <a:r>
              <a:rPr lang="en-US" altLang="en-US">
                <a:sym typeface="Symbol" pitchFamily="18" charset="2"/>
              </a:rPr>
              <a:t>From kinematics </a:t>
            </a:r>
          </a:p>
          <a:p>
            <a:pPr eaLnBrk="0" hangingPunct="0">
              <a:spcBef>
                <a:spcPct val="20000"/>
              </a:spcBef>
            </a:pPr>
            <a:r>
              <a:rPr lang="en-US" altLang="en-US">
                <a:sym typeface="Symbol" pitchFamily="18" charset="2"/>
              </a:rPr>
              <a:t>	In S :      </a:t>
            </a:r>
            <a:r>
              <a:rPr lang="en-US" altLang="en-US" baseline="-25000">
                <a:sym typeface="Symbol" pitchFamily="18" charset="2"/>
              </a:rPr>
              <a:t> </a:t>
            </a:r>
            <a:r>
              <a:rPr lang="en-US" altLang="en-US" i="1">
                <a:sym typeface="Symbol" pitchFamily="18" charset="2"/>
              </a:rPr>
              <a:t>u</a:t>
            </a:r>
            <a:r>
              <a:rPr lang="en-US" altLang="en-US">
                <a:sym typeface="Symbol" pitchFamily="18" charset="2"/>
              </a:rPr>
              <a:t> = </a:t>
            </a:r>
            <a:r>
              <a:rPr lang="en-US" altLang="en-US" i="1">
                <a:sym typeface="Symbol" pitchFamily="18" charset="2"/>
              </a:rPr>
              <a:t>u</a:t>
            </a:r>
            <a:r>
              <a:rPr lang="en-US" altLang="en-US" baseline="-25000">
                <a:sym typeface="Symbol" pitchFamily="18" charset="2"/>
              </a:rPr>
              <a:t>0</a:t>
            </a:r>
            <a:r>
              <a:rPr lang="en-US" altLang="en-US">
                <a:sym typeface="Symbol" pitchFamily="18" charset="2"/>
              </a:rPr>
              <a:t> + </a:t>
            </a:r>
            <a:r>
              <a:rPr lang="en-US" altLang="en-US" i="1">
                <a:sym typeface="Symbol" pitchFamily="18" charset="2"/>
              </a:rPr>
              <a:t>at</a:t>
            </a:r>
            <a:r>
              <a:rPr lang="en-US" altLang="en-US">
                <a:sym typeface="Symbol" pitchFamily="18" charset="2"/>
              </a:rPr>
              <a:t> </a:t>
            </a:r>
          </a:p>
          <a:p>
            <a:pPr eaLnBrk="0" hangingPunct="0">
              <a:spcBef>
                <a:spcPct val="20000"/>
              </a:spcBef>
            </a:pPr>
            <a:r>
              <a:rPr lang="en-US" altLang="en-US">
                <a:sym typeface="Symbol" pitchFamily="18" charset="2"/>
              </a:rPr>
              <a:t>	In S’:     </a:t>
            </a:r>
            <a:r>
              <a:rPr lang="en-US" altLang="en-US" baseline="-25000">
                <a:sym typeface="Symbol" pitchFamily="18" charset="2"/>
              </a:rPr>
              <a:t> </a:t>
            </a:r>
            <a:r>
              <a:rPr lang="en-US" altLang="en-US" i="1">
                <a:sym typeface="Symbol" pitchFamily="18" charset="2"/>
              </a:rPr>
              <a:t>u</a:t>
            </a:r>
            <a:r>
              <a:rPr lang="en-US" altLang="en-US">
                <a:sym typeface="Symbol" pitchFamily="18" charset="2"/>
              </a:rPr>
              <a:t>’ = </a:t>
            </a:r>
            <a:r>
              <a:rPr lang="en-US" altLang="en-US" i="1">
                <a:sym typeface="Symbol" pitchFamily="18" charset="2"/>
              </a:rPr>
              <a:t>u</a:t>
            </a:r>
            <a:r>
              <a:rPr lang="en-US" altLang="en-US" baseline="-25000">
                <a:sym typeface="Symbol" pitchFamily="18" charset="2"/>
              </a:rPr>
              <a:t>0</a:t>
            </a:r>
            <a:r>
              <a:rPr lang="en-US" altLang="en-US">
                <a:sym typeface="Symbol" pitchFamily="18" charset="2"/>
              </a:rPr>
              <a:t>’ + </a:t>
            </a:r>
            <a:r>
              <a:rPr lang="en-US" altLang="en-US" i="1">
                <a:sym typeface="Symbol" pitchFamily="18" charset="2"/>
              </a:rPr>
              <a:t>a</a:t>
            </a:r>
            <a:r>
              <a:rPr lang="en-US" altLang="en-US">
                <a:sym typeface="Symbol" pitchFamily="18" charset="2"/>
              </a:rPr>
              <a:t>’</a:t>
            </a:r>
            <a:r>
              <a:rPr lang="en-US" altLang="en-US" i="1">
                <a:sym typeface="Symbol" pitchFamily="18" charset="2"/>
              </a:rPr>
              <a:t>t</a:t>
            </a:r>
            <a:r>
              <a:rPr lang="en-US" altLang="en-US">
                <a:sym typeface="Symbol" pitchFamily="18" charset="2"/>
              </a:rPr>
              <a:t>.</a:t>
            </a:r>
          </a:p>
          <a:p>
            <a:pPr eaLnBrk="0" hangingPunct="0">
              <a:spcBef>
                <a:spcPct val="20000"/>
              </a:spcBef>
            </a:pPr>
            <a:r>
              <a:rPr lang="en-US" altLang="en-US">
                <a:sym typeface="Symbol" pitchFamily="18" charset="2"/>
              </a:rPr>
              <a:t>Then </a:t>
            </a:r>
            <a:r>
              <a:rPr lang="en-US" altLang="en-US" i="1">
                <a:sym typeface="Symbol" pitchFamily="18" charset="2"/>
              </a:rPr>
              <a:t>u</a:t>
            </a:r>
            <a:r>
              <a:rPr lang="en-US" altLang="en-US">
                <a:sym typeface="Symbol" pitchFamily="18" charset="2"/>
              </a:rPr>
              <a:t> = </a:t>
            </a:r>
            <a:r>
              <a:rPr lang="en-US" altLang="en-US" i="1">
                <a:solidFill>
                  <a:srgbClr val="000000"/>
                </a:solidFill>
                <a:cs typeface="Times New Roman" pitchFamily="18" charset="0"/>
              </a:rPr>
              <a:t>u</a:t>
            </a:r>
            <a:r>
              <a:rPr lang="en-US" altLang="en-US">
                <a:solidFill>
                  <a:srgbClr val="000000"/>
                </a:solidFill>
                <a:cs typeface="Times New Roman" pitchFamily="18" charset="0"/>
              </a:rPr>
              <a:t>’ + </a:t>
            </a:r>
            <a:r>
              <a:rPr lang="en-US" altLang="en-US" i="1">
                <a:solidFill>
                  <a:srgbClr val="000000"/>
                </a:solidFill>
                <a:cs typeface="Times New Roman" pitchFamily="18" charset="0"/>
              </a:rPr>
              <a:t>v</a:t>
            </a:r>
            <a:r>
              <a:rPr lang="en-US" altLang="en-US">
                <a:solidFill>
                  <a:srgbClr val="000000"/>
                </a:solidFill>
                <a:cs typeface="Times New Roman" pitchFamily="18" charset="0"/>
              </a:rPr>
              <a:t> becomes</a:t>
            </a:r>
          </a:p>
          <a:p>
            <a:pPr eaLnBrk="0" hangingPunct="0">
              <a:spcBef>
                <a:spcPct val="20000"/>
              </a:spcBef>
            </a:pPr>
            <a:r>
              <a:rPr lang="en-US" altLang="en-US" i="1">
                <a:sym typeface="Symbol" pitchFamily="18" charset="2"/>
              </a:rPr>
              <a:t>         	         u</a:t>
            </a:r>
            <a:r>
              <a:rPr lang="en-US" altLang="en-US" baseline="-25000">
                <a:sym typeface="Symbol" pitchFamily="18" charset="2"/>
              </a:rPr>
              <a:t>0</a:t>
            </a:r>
            <a:r>
              <a:rPr lang="en-US" altLang="en-US">
                <a:sym typeface="Symbol" pitchFamily="18" charset="2"/>
              </a:rPr>
              <a:t> + </a:t>
            </a:r>
            <a:r>
              <a:rPr lang="en-US" altLang="en-US" i="1">
                <a:sym typeface="Symbol" pitchFamily="18" charset="2"/>
              </a:rPr>
              <a:t>at</a:t>
            </a:r>
            <a:r>
              <a:rPr lang="en-US" altLang="en-US">
                <a:sym typeface="Symbol" pitchFamily="18" charset="2"/>
              </a:rPr>
              <a:t> 	= </a:t>
            </a:r>
            <a:r>
              <a:rPr lang="en-US" altLang="en-US" i="1">
                <a:sym typeface="Symbol" pitchFamily="18" charset="2"/>
              </a:rPr>
              <a:t>u</a:t>
            </a:r>
            <a:r>
              <a:rPr lang="en-US" altLang="en-US" baseline="-25000">
                <a:sym typeface="Symbol" pitchFamily="18" charset="2"/>
              </a:rPr>
              <a:t>0</a:t>
            </a:r>
            <a:r>
              <a:rPr lang="en-US" altLang="en-US">
                <a:sym typeface="Symbol" pitchFamily="18" charset="2"/>
              </a:rPr>
              <a:t>’ + </a:t>
            </a:r>
            <a:r>
              <a:rPr lang="en-US" altLang="en-US" i="1">
                <a:sym typeface="Symbol" pitchFamily="18" charset="2"/>
              </a:rPr>
              <a:t>a</a:t>
            </a:r>
            <a:r>
              <a:rPr lang="en-US" altLang="en-US">
                <a:sym typeface="Symbol" pitchFamily="18" charset="2"/>
              </a:rPr>
              <a:t>’</a:t>
            </a:r>
            <a:r>
              <a:rPr lang="en-US" altLang="en-US" i="1">
                <a:sym typeface="Symbol" pitchFamily="18" charset="2"/>
              </a:rPr>
              <a:t>t</a:t>
            </a:r>
            <a:r>
              <a:rPr lang="en-US" altLang="en-US">
                <a:sym typeface="Symbol" pitchFamily="18" charset="2"/>
              </a:rPr>
              <a:t> + </a:t>
            </a:r>
            <a:r>
              <a:rPr lang="en-US" altLang="en-US" i="1">
                <a:sym typeface="Symbol" pitchFamily="18" charset="2"/>
              </a:rPr>
              <a:t>v</a:t>
            </a:r>
            <a:r>
              <a:rPr lang="en-US" altLang="en-US">
                <a:sym typeface="Symbol" pitchFamily="18" charset="2"/>
              </a:rPr>
              <a:t>.</a:t>
            </a:r>
          </a:p>
          <a:p>
            <a:pPr eaLnBrk="0" hangingPunct="0">
              <a:spcBef>
                <a:spcPts val="400"/>
              </a:spcBef>
            </a:pPr>
            <a:r>
              <a:rPr lang="en-US" altLang="en-US">
                <a:sym typeface="Symbol" pitchFamily="18" charset="2"/>
              </a:rPr>
              <a:t>But </a:t>
            </a:r>
            <a:r>
              <a:rPr lang="en-US" altLang="en-US" i="1">
                <a:sym typeface="Symbol" pitchFamily="18" charset="2"/>
              </a:rPr>
              <a:t>u</a:t>
            </a:r>
            <a:r>
              <a:rPr lang="en-US" altLang="en-US">
                <a:sym typeface="Symbol" pitchFamily="18" charset="2"/>
              </a:rPr>
              <a:t> = </a:t>
            </a:r>
            <a:r>
              <a:rPr lang="en-US" altLang="en-US" i="1">
                <a:solidFill>
                  <a:srgbClr val="000000"/>
                </a:solidFill>
                <a:cs typeface="Times New Roman" pitchFamily="18" charset="0"/>
              </a:rPr>
              <a:t>u</a:t>
            </a:r>
            <a:r>
              <a:rPr lang="en-US" altLang="en-US">
                <a:solidFill>
                  <a:srgbClr val="000000"/>
                </a:solidFill>
                <a:cs typeface="Times New Roman" pitchFamily="18" charset="0"/>
              </a:rPr>
              <a:t>’ + </a:t>
            </a:r>
            <a:r>
              <a:rPr lang="en-US" altLang="en-US" i="1">
                <a:solidFill>
                  <a:srgbClr val="000000"/>
                </a:solidFill>
                <a:cs typeface="Times New Roman" pitchFamily="18" charset="0"/>
              </a:rPr>
              <a:t>v</a:t>
            </a:r>
            <a:r>
              <a:rPr lang="en-US" altLang="en-US">
                <a:solidFill>
                  <a:srgbClr val="000000"/>
                </a:solidFill>
                <a:cs typeface="Times New Roman" pitchFamily="18" charset="0"/>
              </a:rPr>
              <a:t> also becomes </a:t>
            </a:r>
            <a:r>
              <a:rPr lang="en-US" altLang="en-US" i="1">
                <a:sym typeface="Symbol" pitchFamily="18" charset="2"/>
              </a:rPr>
              <a:t>u</a:t>
            </a:r>
            <a:r>
              <a:rPr lang="en-US" altLang="en-US" baseline="-25000">
                <a:sym typeface="Symbol" pitchFamily="18" charset="2"/>
              </a:rPr>
              <a:t>0</a:t>
            </a:r>
            <a:r>
              <a:rPr lang="en-US" altLang="en-US">
                <a:sym typeface="Symbol" pitchFamily="18" charset="2"/>
              </a:rPr>
              <a:t> = </a:t>
            </a:r>
            <a:r>
              <a:rPr lang="en-US" altLang="en-US" i="1">
                <a:solidFill>
                  <a:srgbClr val="000000"/>
                </a:solidFill>
                <a:cs typeface="Times New Roman" pitchFamily="18" charset="0"/>
              </a:rPr>
              <a:t>u</a:t>
            </a:r>
            <a:r>
              <a:rPr lang="en-US" altLang="en-US" baseline="-25000">
                <a:solidFill>
                  <a:srgbClr val="000000"/>
                </a:solidFill>
                <a:cs typeface="Times New Roman" pitchFamily="18" charset="0"/>
              </a:rPr>
              <a:t>0</a:t>
            </a:r>
            <a:r>
              <a:rPr lang="en-US" altLang="en-US">
                <a:solidFill>
                  <a:srgbClr val="000000"/>
                </a:solidFill>
                <a:cs typeface="Times New Roman" pitchFamily="18" charset="0"/>
              </a:rPr>
              <a:t>’ + </a:t>
            </a:r>
            <a:r>
              <a:rPr lang="en-US" altLang="en-US" i="1">
                <a:solidFill>
                  <a:srgbClr val="000000"/>
                </a:solidFill>
                <a:cs typeface="Times New Roman" pitchFamily="18" charset="0"/>
              </a:rPr>
              <a:t>v</a:t>
            </a:r>
            <a:r>
              <a:rPr lang="en-US" altLang="en-US">
                <a:solidFill>
                  <a:srgbClr val="000000"/>
                </a:solidFill>
                <a:cs typeface="Times New Roman" pitchFamily="18" charset="0"/>
              </a:rPr>
              <a:t> so that</a:t>
            </a:r>
          </a:p>
          <a:p>
            <a:pPr eaLnBrk="0" hangingPunct="0">
              <a:spcBef>
                <a:spcPts val="400"/>
              </a:spcBef>
            </a:pPr>
            <a:r>
              <a:rPr lang="en-US" altLang="en-US" i="1">
                <a:solidFill>
                  <a:srgbClr val="000000"/>
                </a:solidFill>
                <a:cs typeface="Times New Roman" pitchFamily="18" charset="0"/>
              </a:rPr>
              <a:t>             u</a:t>
            </a:r>
            <a:r>
              <a:rPr lang="en-US" altLang="en-US" baseline="-25000">
                <a:solidFill>
                  <a:srgbClr val="000000"/>
                </a:solidFill>
                <a:cs typeface="Times New Roman" pitchFamily="18" charset="0"/>
              </a:rPr>
              <a:t>0</a:t>
            </a:r>
            <a:r>
              <a:rPr lang="en-US" altLang="en-US">
                <a:solidFill>
                  <a:srgbClr val="000000"/>
                </a:solidFill>
                <a:cs typeface="Times New Roman" pitchFamily="18" charset="0"/>
              </a:rPr>
              <a:t>’ + </a:t>
            </a:r>
            <a:r>
              <a:rPr lang="en-US" altLang="en-US" i="1">
                <a:solidFill>
                  <a:srgbClr val="000000"/>
                </a:solidFill>
                <a:cs typeface="Times New Roman" pitchFamily="18" charset="0"/>
              </a:rPr>
              <a:t>v</a:t>
            </a:r>
            <a:r>
              <a:rPr lang="en-US" altLang="en-US">
                <a:sym typeface="Symbol" pitchFamily="18" charset="2"/>
              </a:rPr>
              <a:t> + </a:t>
            </a:r>
            <a:r>
              <a:rPr lang="en-US" altLang="en-US" i="1">
                <a:sym typeface="Symbol" pitchFamily="18" charset="2"/>
              </a:rPr>
              <a:t>at</a:t>
            </a:r>
            <a:r>
              <a:rPr lang="en-US" altLang="en-US">
                <a:sym typeface="Symbol" pitchFamily="18" charset="2"/>
              </a:rPr>
              <a:t> 	= </a:t>
            </a:r>
            <a:r>
              <a:rPr lang="en-US" altLang="en-US" i="1">
                <a:sym typeface="Symbol" pitchFamily="18" charset="2"/>
              </a:rPr>
              <a:t>u</a:t>
            </a:r>
            <a:r>
              <a:rPr lang="en-US" altLang="en-US" baseline="-25000">
                <a:sym typeface="Symbol" pitchFamily="18" charset="2"/>
              </a:rPr>
              <a:t>0</a:t>
            </a:r>
            <a:r>
              <a:rPr lang="en-US" altLang="en-US">
                <a:sym typeface="Symbol" pitchFamily="18" charset="2"/>
              </a:rPr>
              <a:t>’ + </a:t>
            </a:r>
            <a:r>
              <a:rPr lang="en-US" altLang="en-US" i="1">
                <a:sym typeface="Symbol" pitchFamily="18" charset="2"/>
              </a:rPr>
              <a:t>a</a:t>
            </a:r>
            <a:r>
              <a:rPr lang="en-US" altLang="en-US">
                <a:sym typeface="Symbol" pitchFamily="18" charset="2"/>
              </a:rPr>
              <a:t>’</a:t>
            </a:r>
            <a:r>
              <a:rPr lang="en-US" altLang="en-US" i="1">
                <a:sym typeface="Symbol" pitchFamily="18" charset="2"/>
              </a:rPr>
              <a:t>t</a:t>
            </a:r>
            <a:r>
              <a:rPr lang="en-US" altLang="en-US">
                <a:sym typeface="Symbol" pitchFamily="18" charset="2"/>
              </a:rPr>
              <a:t> + </a:t>
            </a:r>
            <a:r>
              <a:rPr lang="en-US" altLang="en-US" i="1">
                <a:sym typeface="Symbol" pitchFamily="18" charset="2"/>
              </a:rPr>
              <a:t>v</a:t>
            </a:r>
            <a:r>
              <a:rPr lang="en-US" altLang="en-US">
                <a:sym typeface="Symbol" pitchFamily="18" charset="2"/>
              </a:rPr>
              <a:t>.</a:t>
            </a:r>
          </a:p>
          <a:p>
            <a:pPr eaLnBrk="0" hangingPunct="0">
              <a:spcBef>
                <a:spcPts val="400"/>
              </a:spcBef>
            </a:pPr>
            <a:r>
              <a:rPr lang="en-US" altLang="en-US">
                <a:sym typeface="Symbol" pitchFamily="18" charset="2"/>
              </a:rPr>
              <a:t>Thus </a:t>
            </a:r>
            <a:r>
              <a:rPr lang="en-US" altLang="en-US" i="1">
                <a:sym typeface="Symbol" pitchFamily="18" charset="2"/>
              </a:rPr>
              <a:t>at</a:t>
            </a:r>
            <a:r>
              <a:rPr lang="en-US" altLang="en-US">
                <a:sym typeface="Symbol" pitchFamily="18" charset="2"/>
              </a:rPr>
              <a:t> = </a:t>
            </a:r>
            <a:r>
              <a:rPr lang="en-US" altLang="en-US" i="1">
                <a:sym typeface="Symbol" pitchFamily="18" charset="2"/>
              </a:rPr>
              <a:t>a</a:t>
            </a:r>
            <a:r>
              <a:rPr lang="en-US" altLang="en-US">
                <a:sym typeface="Symbol" pitchFamily="18" charset="2"/>
              </a:rPr>
              <a:t>’</a:t>
            </a:r>
            <a:r>
              <a:rPr lang="en-US" altLang="en-US" i="1">
                <a:sym typeface="Symbol" pitchFamily="18" charset="2"/>
              </a:rPr>
              <a:t>t</a:t>
            </a:r>
            <a:r>
              <a:rPr lang="en-US" altLang="en-US">
                <a:sym typeface="Symbol" pitchFamily="18" charset="2"/>
              </a:rPr>
              <a:t> so that </a:t>
            </a:r>
            <a:r>
              <a:rPr lang="en-US" altLang="en-US" i="1">
                <a:sym typeface="Symbol" pitchFamily="18" charset="2"/>
              </a:rPr>
              <a:t>a</a:t>
            </a:r>
            <a:r>
              <a:rPr lang="en-US" altLang="en-US">
                <a:sym typeface="Symbol" pitchFamily="18" charset="2"/>
              </a:rPr>
              <a:t> = </a:t>
            </a:r>
            <a:r>
              <a:rPr lang="en-US" altLang="en-US" i="1">
                <a:sym typeface="Symbol" pitchFamily="18" charset="2"/>
              </a:rPr>
              <a:t>a</a:t>
            </a:r>
            <a:r>
              <a:rPr lang="en-US" altLang="en-US">
                <a:sym typeface="Symbol" pitchFamily="18" charset="2"/>
              </a:rPr>
              <a:t>’.</a:t>
            </a:r>
          </a:p>
          <a:p>
            <a:pPr eaLnBrk="0" hangingPunct="0">
              <a:spcBef>
                <a:spcPts val="400"/>
              </a:spcBef>
            </a:pPr>
            <a:r>
              <a:rPr lang="en-US" altLang="en-US">
                <a:sym typeface="Symbol" pitchFamily="18" charset="2"/>
              </a:rPr>
              <a:t> </a:t>
            </a:r>
            <a:r>
              <a:rPr lang="en-US" altLang="en-US">
                <a:solidFill>
                  <a:schemeClr val="hlink"/>
                </a:solidFill>
              </a:rPr>
              <a:t>We say that </a:t>
            </a:r>
            <a:r>
              <a:rPr lang="en-US" altLang="en-US" i="1">
                <a:solidFill>
                  <a:schemeClr val="hlink"/>
                </a:solidFill>
              </a:rPr>
              <a:t>a</a:t>
            </a:r>
            <a:r>
              <a:rPr lang="en-US" altLang="en-US">
                <a:solidFill>
                  <a:schemeClr val="hlink"/>
                </a:solidFill>
              </a:rPr>
              <a:t> is invariant under the transformation.</a:t>
            </a:r>
          </a:p>
        </p:txBody>
      </p:sp>
      <p:sp>
        <p:nvSpPr>
          <p:cNvPr id="17411" name="Rectangle 3"/>
          <p:cNvSpPr>
            <a:spLocks noChangeArrowheads="1"/>
          </p:cNvSpPr>
          <p:nvPr/>
        </p:nvSpPr>
        <p:spPr bwMode="auto">
          <a:xfrm>
            <a:off x="685800" y="1338263"/>
            <a:ext cx="7772400" cy="406400"/>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ea typeface="Segoe UI" pitchFamily="34" charset="0"/>
              </a:rPr>
              <a:t>Galilean transformations</a:t>
            </a:r>
          </a:p>
        </p:txBody>
      </p:sp>
      <p:sp>
        <p:nvSpPr>
          <p:cNvPr id="17412" name="Rectangle 4"/>
          <p:cNvSpPr>
            <a:spLocks noGrp="1" noChangeArrowheads="1"/>
          </p:cNvSpPr>
          <p:nvPr>
            <p:ph type="ctrTitle"/>
          </p:nvPr>
        </p:nvSpPr>
        <p:spPr>
          <a:xfrm>
            <a:off x="685800" y="457200"/>
            <a:ext cx="7772400" cy="833438"/>
          </a:xfrm>
        </p:spPr>
        <p:txBody>
          <a:bodyPr/>
          <a:lstStyle/>
          <a:p>
            <a:pPr algn="l"/>
            <a:r>
              <a:rPr lang="en-US" altLang="en-US" sz="2800" b="1" smtClean="0"/>
              <a:t>Option A: Relativity</a:t>
            </a:r>
            <a:br>
              <a:rPr lang="en-US" altLang="en-US" sz="2800" b="1" smtClean="0"/>
            </a:br>
            <a:r>
              <a:rPr lang="en-US" altLang="en-US" sz="2800" smtClean="0">
                <a:solidFill>
                  <a:schemeClr val="tx1"/>
                </a:solidFill>
              </a:rPr>
              <a:t>A.1 – The beginnings of relativity</a:t>
            </a:r>
          </a:p>
        </p:txBody>
      </p:sp>
      <p:sp>
        <p:nvSpPr>
          <p:cNvPr id="118789" name="Line 5"/>
          <p:cNvSpPr>
            <a:spLocks noChangeShapeType="1"/>
          </p:cNvSpPr>
          <p:nvPr/>
        </p:nvSpPr>
        <p:spPr bwMode="auto">
          <a:xfrm flipH="1" flipV="1">
            <a:off x="1885950" y="5665788"/>
            <a:ext cx="336550" cy="300037"/>
          </a:xfrm>
          <a:prstGeom prst="line">
            <a:avLst/>
          </a:prstGeom>
          <a:noFill/>
          <a:ln w="19050">
            <a:solidFill>
              <a:srgbClr val="FF0000"/>
            </a:solidFill>
            <a:round/>
            <a:headEnd/>
            <a:tailEnd/>
          </a:ln>
          <a:effectLst/>
        </p:spPr>
        <p:txBody>
          <a:bodyPr/>
          <a:lstStyle/>
          <a:p>
            <a:endParaRPr lang="en-US"/>
          </a:p>
        </p:txBody>
      </p:sp>
      <p:sp>
        <p:nvSpPr>
          <p:cNvPr id="118790" name="Line 6"/>
          <p:cNvSpPr>
            <a:spLocks noChangeShapeType="1"/>
          </p:cNvSpPr>
          <p:nvPr/>
        </p:nvSpPr>
        <p:spPr bwMode="auto">
          <a:xfrm flipH="1" flipV="1">
            <a:off x="3800475" y="5667375"/>
            <a:ext cx="336550" cy="300038"/>
          </a:xfrm>
          <a:prstGeom prst="line">
            <a:avLst/>
          </a:prstGeom>
          <a:noFill/>
          <a:ln w="19050">
            <a:solidFill>
              <a:srgbClr val="FF0000"/>
            </a:solidFill>
            <a:round/>
            <a:headEnd/>
            <a:tailEnd/>
          </a:ln>
          <a:effectLst/>
        </p:spPr>
        <p:txBody>
          <a:bodyPr/>
          <a:lstStyle/>
          <a:p>
            <a:endParaRPr lang="en-US"/>
          </a:p>
        </p:txBody>
      </p:sp>
      <p:sp>
        <p:nvSpPr>
          <p:cNvPr id="118791" name="Line 7"/>
          <p:cNvSpPr>
            <a:spLocks noChangeShapeType="1"/>
          </p:cNvSpPr>
          <p:nvPr/>
        </p:nvSpPr>
        <p:spPr bwMode="auto">
          <a:xfrm flipH="1" flipV="1">
            <a:off x="2455863" y="5664200"/>
            <a:ext cx="336550" cy="300038"/>
          </a:xfrm>
          <a:prstGeom prst="line">
            <a:avLst/>
          </a:prstGeom>
          <a:noFill/>
          <a:ln w="19050">
            <a:solidFill>
              <a:srgbClr val="FF0000"/>
            </a:solidFill>
            <a:round/>
            <a:headEnd/>
            <a:tailEnd/>
          </a:ln>
          <a:effectLst/>
        </p:spPr>
        <p:txBody>
          <a:bodyPr/>
          <a:lstStyle/>
          <a:p>
            <a:endParaRPr lang="en-US"/>
          </a:p>
        </p:txBody>
      </p:sp>
      <p:sp>
        <p:nvSpPr>
          <p:cNvPr id="118792" name="Line 8"/>
          <p:cNvSpPr>
            <a:spLocks noChangeShapeType="1"/>
          </p:cNvSpPr>
          <p:nvPr/>
        </p:nvSpPr>
        <p:spPr bwMode="auto">
          <a:xfrm flipH="1" flipV="1">
            <a:off x="5037138" y="5662613"/>
            <a:ext cx="336550" cy="300037"/>
          </a:xfrm>
          <a:prstGeom prst="line">
            <a:avLst/>
          </a:prstGeom>
          <a:noFill/>
          <a:ln w="19050">
            <a:solidFill>
              <a:srgbClr val="FF0000"/>
            </a:solidFill>
            <a:round/>
            <a:headEnd/>
            <a:tailEnd/>
          </a:ln>
          <a:effectLst/>
        </p:spPr>
        <p:txBody>
          <a:bodyPr/>
          <a:lstStyle/>
          <a:p>
            <a:endParaRPr lang="en-US"/>
          </a:p>
        </p:txBody>
      </p:sp>
      <p:sp>
        <p:nvSpPr>
          <p:cNvPr id="118793" name="Text Box 9"/>
          <p:cNvSpPr txBox="1">
            <a:spLocks noChangeArrowheads="1"/>
          </p:cNvSpPr>
          <p:nvPr/>
        </p:nvSpPr>
        <p:spPr bwMode="auto">
          <a:xfrm>
            <a:off x="4914900" y="3389313"/>
            <a:ext cx="3167063" cy="457200"/>
          </a:xfrm>
          <a:prstGeom prst="rect">
            <a:avLst/>
          </a:prstGeom>
          <a:noFill/>
          <a:ln w="9525">
            <a:noFill/>
            <a:miter lim="800000"/>
            <a:headEnd/>
            <a:tailEnd/>
          </a:ln>
          <a:effectLst/>
        </p:spPr>
        <p:txBody>
          <a:bodyPr wrap="none">
            <a:spAutoFit/>
          </a:bodyPr>
          <a:lstStyle/>
          <a:p>
            <a:r>
              <a:rPr lang="en-US" altLang="en-US" i="1">
                <a:solidFill>
                  <a:schemeClr val="hlink"/>
                </a:solidFill>
              </a:rPr>
              <a:t>a</a:t>
            </a:r>
            <a:r>
              <a:rPr lang="en-US" altLang="en-US">
                <a:solidFill>
                  <a:schemeClr val="hlink"/>
                </a:solidFill>
              </a:rPr>
              <a:t>  is acceleration in S.</a:t>
            </a:r>
            <a:endParaRPr lang="en-US" altLang="en-US" i="1">
              <a:solidFill>
                <a:schemeClr val="hlink"/>
              </a:solidFill>
            </a:endParaRPr>
          </a:p>
        </p:txBody>
      </p:sp>
      <p:sp>
        <p:nvSpPr>
          <p:cNvPr id="118794" name="Text Box 10"/>
          <p:cNvSpPr txBox="1">
            <a:spLocks noChangeArrowheads="1"/>
          </p:cNvSpPr>
          <p:nvPr/>
        </p:nvSpPr>
        <p:spPr bwMode="auto">
          <a:xfrm>
            <a:off x="4908550" y="3838575"/>
            <a:ext cx="3219450" cy="457200"/>
          </a:xfrm>
          <a:prstGeom prst="rect">
            <a:avLst/>
          </a:prstGeom>
          <a:noFill/>
          <a:ln w="9525">
            <a:noFill/>
            <a:miter lim="800000"/>
            <a:headEnd/>
            <a:tailEnd/>
          </a:ln>
          <a:effectLst/>
        </p:spPr>
        <p:txBody>
          <a:bodyPr wrap="none">
            <a:spAutoFit/>
          </a:bodyPr>
          <a:lstStyle/>
          <a:p>
            <a:r>
              <a:rPr lang="en-US" altLang="en-US" i="1">
                <a:solidFill>
                  <a:schemeClr val="hlink"/>
                </a:solidFill>
              </a:rPr>
              <a:t>a</a:t>
            </a:r>
            <a:r>
              <a:rPr lang="en-US" altLang="en-US">
                <a:solidFill>
                  <a:schemeClr val="hlink"/>
                </a:solidFill>
              </a:rPr>
              <a:t>’ is acceleration in S’.</a:t>
            </a:r>
            <a:endParaRPr lang="en-US" altLang="en-US" i="1">
              <a:solidFill>
                <a:schemeClr val="hlink"/>
              </a:solidFill>
            </a:endParaRPr>
          </a:p>
        </p:txBody>
      </p:sp>
      <p:sp>
        <p:nvSpPr>
          <p:cNvPr id="118795" name="Rectangle 11"/>
          <p:cNvSpPr>
            <a:spLocks noChangeArrowheads="1"/>
          </p:cNvSpPr>
          <p:nvPr/>
        </p:nvSpPr>
        <p:spPr bwMode="auto">
          <a:xfrm>
            <a:off x="1635125" y="4389438"/>
            <a:ext cx="290513" cy="325437"/>
          </a:xfrm>
          <a:prstGeom prst="rect">
            <a:avLst/>
          </a:prstGeom>
          <a:solidFill>
            <a:srgbClr val="FF0000">
              <a:alpha val="34901"/>
            </a:srgbClr>
          </a:solidFill>
          <a:ln w="9525">
            <a:noFill/>
            <a:miter lim="800000"/>
            <a:headEnd/>
            <a:tailEnd/>
          </a:ln>
          <a:effectLst/>
        </p:spPr>
        <p:txBody>
          <a:bodyPr wrap="none" anchor="ctr"/>
          <a:lstStyle/>
          <a:p>
            <a:endParaRPr lang="en-US" altLang="en-US"/>
          </a:p>
        </p:txBody>
      </p:sp>
      <p:sp>
        <p:nvSpPr>
          <p:cNvPr id="118796" name="Rectangle 12"/>
          <p:cNvSpPr>
            <a:spLocks noChangeArrowheads="1"/>
          </p:cNvSpPr>
          <p:nvPr/>
        </p:nvSpPr>
        <p:spPr bwMode="auto">
          <a:xfrm>
            <a:off x="4718050" y="5233988"/>
            <a:ext cx="1576388" cy="325437"/>
          </a:xfrm>
          <a:prstGeom prst="rect">
            <a:avLst/>
          </a:prstGeom>
          <a:solidFill>
            <a:schemeClr val="accent2">
              <a:alpha val="34901"/>
            </a:schemeClr>
          </a:solidFill>
          <a:ln w="9525">
            <a:noFill/>
            <a:miter lim="800000"/>
            <a:headEnd/>
            <a:tailEnd/>
          </a:ln>
          <a:effectLst/>
        </p:spPr>
        <p:txBody>
          <a:bodyPr wrap="none" anchor="ctr"/>
          <a:lstStyle/>
          <a:p>
            <a:endParaRPr lang="en-US" altLang="en-US"/>
          </a:p>
        </p:txBody>
      </p:sp>
      <p:sp>
        <p:nvSpPr>
          <p:cNvPr id="118797" name="Rectangle 13"/>
          <p:cNvSpPr>
            <a:spLocks noChangeArrowheads="1"/>
          </p:cNvSpPr>
          <p:nvPr/>
        </p:nvSpPr>
        <p:spPr bwMode="auto">
          <a:xfrm>
            <a:off x="2914650" y="3492500"/>
            <a:ext cx="1516063" cy="325438"/>
          </a:xfrm>
          <a:prstGeom prst="rect">
            <a:avLst/>
          </a:prstGeom>
          <a:solidFill>
            <a:srgbClr val="FF0000">
              <a:alpha val="34901"/>
            </a:srgbClr>
          </a:solidFill>
          <a:ln w="9525">
            <a:noFill/>
            <a:miter lim="800000"/>
            <a:headEnd/>
            <a:tailEnd/>
          </a:ln>
          <a:effectLst/>
        </p:spPr>
        <p:txBody>
          <a:bodyPr wrap="none" anchor="ctr"/>
          <a:lstStyle/>
          <a:p>
            <a:endParaRPr lang="en-US" altLang="en-US"/>
          </a:p>
        </p:txBody>
      </p:sp>
      <p:sp>
        <p:nvSpPr>
          <p:cNvPr id="118799" name="Rectangle 15"/>
          <p:cNvSpPr>
            <a:spLocks noChangeArrowheads="1"/>
          </p:cNvSpPr>
          <p:nvPr/>
        </p:nvSpPr>
        <p:spPr bwMode="auto">
          <a:xfrm>
            <a:off x="2171700" y="4386263"/>
            <a:ext cx="290513" cy="325437"/>
          </a:xfrm>
          <a:prstGeom prst="rect">
            <a:avLst/>
          </a:prstGeom>
          <a:solidFill>
            <a:srgbClr val="006600">
              <a:alpha val="34901"/>
            </a:srgbClr>
          </a:solidFill>
          <a:ln w="9525">
            <a:noFill/>
            <a:miter lim="800000"/>
            <a:headEnd/>
            <a:tailEnd/>
          </a:ln>
          <a:effectLst/>
        </p:spPr>
        <p:txBody>
          <a:bodyPr wrap="none" anchor="ctr"/>
          <a:lstStyle/>
          <a:p>
            <a:endParaRPr lang="en-US" altLang="en-US"/>
          </a:p>
        </p:txBody>
      </p:sp>
      <p:sp>
        <p:nvSpPr>
          <p:cNvPr id="118800" name="Rectangle 16"/>
          <p:cNvSpPr>
            <a:spLocks noChangeArrowheads="1"/>
          </p:cNvSpPr>
          <p:nvPr/>
        </p:nvSpPr>
        <p:spPr bwMode="auto">
          <a:xfrm>
            <a:off x="2876550" y="3921125"/>
            <a:ext cx="1647825" cy="325438"/>
          </a:xfrm>
          <a:prstGeom prst="rect">
            <a:avLst/>
          </a:prstGeom>
          <a:solidFill>
            <a:srgbClr val="006600">
              <a:alpha val="34901"/>
            </a:srgbClr>
          </a:solidFill>
          <a:ln w="9525">
            <a:noFill/>
            <a:miter lim="800000"/>
            <a:headEnd/>
            <a:tailEnd/>
          </a:ln>
          <a:effectLst/>
        </p:spPr>
        <p:txBody>
          <a:bodyPr wrap="none" anchor="ctr"/>
          <a:lstStyle/>
          <a:p>
            <a:endParaRPr lang="en-US" altLang="en-US"/>
          </a:p>
        </p:txBody>
      </p:sp>
      <p:sp>
        <p:nvSpPr>
          <p:cNvPr id="118801" name="Rectangle 17"/>
          <p:cNvSpPr>
            <a:spLocks noChangeArrowheads="1"/>
          </p:cNvSpPr>
          <p:nvPr/>
        </p:nvSpPr>
        <p:spPr bwMode="auto">
          <a:xfrm>
            <a:off x="2425700" y="4841875"/>
            <a:ext cx="290513" cy="325438"/>
          </a:xfrm>
          <a:prstGeom prst="rect">
            <a:avLst/>
          </a:prstGeom>
          <a:solidFill>
            <a:schemeClr val="accent2">
              <a:alpha val="34901"/>
            </a:schemeClr>
          </a:solidFill>
          <a:ln w="9525">
            <a:noFill/>
            <a:miter lim="800000"/>
            <a:headEnd/>
            <a:tailEnd/>
          </a:ln>
          <a:effectLst/>
        </p:spPr>
        <p:txBody>
          <a:bodyPr wrap="none" anchor="ctr"/>
          <a:lstStyle/>
          <a:p>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8786">
                                            <p:txEl>
                                              <p:pRg st="0" end="0"/>
                                            </p:txEl>
                                          </p:spTgt>
                                        </p:tgtEl>
                                        <p:attrNameLst>
                                          <p:attrName>style.visibility</p:attrName>
                                        </p:attrNameLst>
                                      </p:cBhvr>
                                      <p:to>
                                        <p:strVal val="visible"/>
                                      </p:to>
                                    </p:set>
                                    <p:anim calcmode="lin" valueType="num">
                                      <p:cBhvr additive="base">
                                        <p:cTn id="7" dur="500" fill="hold"/>
                                        <p:tgtEl>
                                          <p:spTgt spid="1187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78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8786">
                                            <p:txEl>
                                              <p:pRg st="1" end="1"/>
                                            </p:txEl>
                                          </p:spTgt>
                                        </p:tgtEl>
                                        <p:attrNameLst>
                                          <p:attrName>style.visibility</p:attrName>
                                        </p:attrNameLst>
                                      </p:cBhvr>
                                      <p:to>
                                        <p:strVal val="visible"/>
                                      </p:to>
                                    </p:set>
                                    <p:anim calcmode="lin" valueType="num">
                                      <p:cBhvr additive="base">
                                        <p:cTn id="13" dur="500" fill="hold"/>
                                        <p:tgtEl>
                                          <p:spTgt spid="11878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87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8786">
                                            <p:txEl>
                                              <p:pRg st="2" end="2"/>
                                            </p:txEl>
                                          </p:spTgt>
                                        </p:tgtEl>
                                        <p:attrNameLst>
                                          <p:attrName>style.visibility</p:attrName>
                                        </p:attrNameLst>
                                      </p:cBhvr>
                                      <p:to>
                                        <p:strVal val="visible"/>
                                      </p:to>
                                    </p:set>
                                    <p:anim calcmode="lin" valueType="num">
                                      <p:cBhvr additive="base">
                                        <p:cTn id="19" dur="500" fill="hold"/>
                                        <p:tgtEl>
                                          <p:spTgt spid="11878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878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8786">
                                            <p:txEl>
                                              <p:pRg st="3" end="3"/>
                                            </p:txEl>
                                          </p:spTgt>
                                        </p:tgtEl>
                                        <p:attrNameLst>
                                          <p:attrName>style.visibility</p:attrName>
                                        </p:attrNameLst>
                                      </p:cBhvr>
                                      <p:to>
                                        <p:strVal val="visible"/>
                                      </p:to>
                                    </p:set>
                                    <p:anim calcmode="lin" valueType="num">
                                      <p:cBhvr additive="base">
                                        <p:cTn id="25" dur="500" fill="hold"/>
                                        <p:tgtEl>
                                          <p:spTgt spid="11878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878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iterate type="lt">
                                    <p:tmPct val="10000"/>
                                  </p:iterate>
                                  <p:childTnLst>
                                    <p:set>
                                      <p:cBhvr>
                                        <p:cTn id="30" dur="1" fill="hold">
                                          <p:stCondLst>
                                            <p:cond delay="0"/>
                                          </p:stCondLst>
                                        </p:cTn>
                                        <p:tgtEl>
                                          <p:spTgt spid="118793"/>
                                        </p:tgtEl>
                                        <p:attrNameLst>
                                          <p:attrName>style.visibility</p:attrName>
                                        </p:attrNameLst>
                                      </p:cBhvr>
                                      <p:to>
                                        <p:strVal val="visible"/>
                                      </p:to>
                                    </p:set>
                                    <p:anim calcmode="lin" valueType="num">
                                      <p:cBhvr additive="base">
                                        <p:cTn id="31" dur="500" fill="hold"/>
                                        <p:tgtEl>
                                          <p:spTgt spid="118793"/>
                                        </p:tgtEl>
                                        <p:attrNameLst>
                                          <p:attrName>ppt_x</p:attrName>
                                        </p:attrNameLst>
                                      </p:cBhvr>
                                      <p:tavLst>
                                        <p:tav tm="0">
                                          <p:val>
                                            <p:strVal val="1+#ppt_w/2"/>
                                          </p:val>
                                        </p:tav>
                                        <p:tav tm="100000">
                                          <p:val>
                                            <p:strVal val="#ppt_x"/>
                                          </p:val>
                                        </p:tav>
                                      </p:tavLst>
                                    </p:anim>
                                    <p:anim calcmode="lin" valueType="num">
                                      <p:cBhvr additive="base">
                                        <p:cTn id="32" dur="500" fill="hold"/>
                                        <p:tgtEl>
                                          <p:spTgt spid="11879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type.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18786">
                                            <p:txEl>
                                              <p:pRg st="4" end="4"/>
                                            </p:txEl>
                                          </p:spTgt>
                                        </p:tgtEl>
                                        <p:attrNameLst>
                                          <p:attrName>style.visibility</p:attrName>
                                        </p:attrNameLst>
                                      </p:cBhvr>
                                      <p:to>
                                        <p:strVal val="visible"/>
                                      </p:to>
                                    </p:set>
                                    <p:anim calcmode="lin" valueType="num">
                                      <p:cBhvr additive="base">
                                        <p:cTn id="37" dur="500" fill="hold"/>
                                        <p:tgtEl>
                                          <p:spTgt spid="11878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878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iterate type="lt">
                                    <p:tmPct val="10000"/>
                                  </p:iterate>
                                  <p:childTnLst>
                                    <p:set>
                                      <p:cBhvr>
                                        <p:cTn id="42" dur="1" fill="hold">
                                          <p:stCondLst>
                                            <p:cond delay="0"/>
                                          </p:stCondLst>
                                        </p:cTn>
                                        <p:tgtEl>
                                          <p:spTgt spid="118794"/>
                                        </p:tgtEl>
                                        <p:attrNameLst>
                                          <p:attrName>style.visibility</p:attrName>
                                        </p:attrNameLst>
                                      </p:cBhvr>
                                      <p:to>
                                        <p:strVal val="visible"/>
                                      </p:to>
                                    </p:set>
                                    <p:anim calcmode="lin" valueType="num">
                                      <p:cBhvr additive="base">
                                        <p:cTn id="43" dur="500" fill="hold"/>
                                        <p:tgtEl>
                                          <p:spTgt spid="118794"/>
                                        </p:tgtEl>
                                        <p:attrNameLst>
                                          <p:attrName>ppt_x</p:attrName>
                                        </p:attrNameLst>
                                      </p:cBhvr>
                                      <p:tavLst>
                                        <p:tav tm="0">
                                          <p:val>
                                            <p:strVal val="1+#ppt_w/2"/>
                                          </p:val>
                                        </p:tav>
                                        <p:tav tm="100000">
                                          <p:val>
                                            <p:strVal val="#ppt_x"/>
                                          </p:val>
                                        </p:tav>
                                      </p:tavLst>
                                    </p:anim>
                                    <p:anim calcmode="lin" valueType="num">
                                      <p:cBhvr additive="base">
                                        <p:cTn id="44" dur="500" fill="hold"/>
                                        <p:tgtEl>
                                          <p:spTgt spid="11879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5" name="type.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18786">
                                            <p:txEl>
                                              <p:pRg st="5" end="5"/>
                                            </p:txEl>
                                          </p:spTgt>
                                        </p:tgtEl>
                                        <p:attrNameLst>
                                          <p:attrName>style.visibility</p:attrName>
                                        </p:attrNameLst>
                                      </p:cBhvr>
                                      <p:to>
                                        <p:strVal val="visible"/>
                                      </p:to>
                                    </p:set>
                                    <p:anim calcmode="lin" valueType="num">
                                      <p:cBhvr additive="base">
                                        <p:cTn id="49" dur="500" fill="hold"/>
                                        <p:tgtEl>
                                          <p:spTgt spid="118786">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878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18786">
                                            <p:txEl>
                                              <p:pRg st="6" end="6"/>
                                            </p:txEl>
                                          </p:spTgt>
                                        </p:tgtEl>
                                        <p:attrNameLst>
                                          <p:attrName>style.visibility</p:attrName>
                                        </p:attrNameLst>
                                      </p:cBhvr>
                                      <p:to>
                                        <p:strVal val="visible"/>
                                      </p:to>
                                    </p:set>
                                    <p:anim calcmode="lin" valueType="num">
                                      <p:cBhvr additive="base">
                                        <p:cTn id="55" dur="500" fill="hold"/>
                                        <p:tgtEl>
                                          <p:spTgt spid="118786">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878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18795"/>
                                        </p:tgtEl>
                                        <p:attrNameLst>
                                          <p:attrName>style.visibility</p:attrName>
                                        </p:attrNameLst>
                                      </p:cBhvr>
                                      <p:to>
                                        <p:strVal val="visible"/>
                                      </p:to>
                                    </p:set>
                                    <p:animEffect transition="in" filter="wipe(down)">
                                      <p:cBhvr>
                                        <p:cTn id="61" dur="500"/>
                                        <p:tgtEl>
                                          <p:spTgt spid="118795"/>
                                        </p:tgtEl>
                                      </p:cBhvr>
                                    </p:animEffect>
                                  </p:childTnLst>
                                  <p:subTnLst>
                                    <p:audio>
                                      <p:cMediaNode>
                                        <p:cTn display="0" masterRel="sameClick">
                                          <p:stCondLst>
                                            <p:cond evt="begin" delay="0">
                                              <p:tn val="59"/>
                                            </p:cond>
                                          </p:stCondLst>
                                          <p:endCondLst>
                                            <p:cond evt="onStopAudio" delay="0">
                                              <p:tgtEl>
                                                <p:sldTgt/>
                                              </p:tgtEl>
                                            </p:cond>
                                          </p:endCondLst>
                                        </p:cTn>
                                        <p:tgtEl>
                                          <p:sndTgt r:embed="rId6" name="camera.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118797"/>
                                        </p:tgtEl>
                                        <p:attrNameLst>
                                          <p:attrName>style.visibility</p:attrName>
                                        </p:attrNameLst>
                                      </p:cBhvr>
                                      <p:to>
                                        <p:strVal val="visible"/>
                                      </p:to>
                                    </p:set>
                                    <p:animEffect transition="in" filter="wipe(down)">
                                      <p:cBhvr>
                                        <p:cTn id="66" dur="500"/>
                                        <p:tgtEl>
                                          <p:spTgt spid="118797"/>
                                        </p:tgtEl>
                                      </p:cBhvr>
                                    </p:animEffect>
                                  </p:childTnLst>
                                  <p:subTnLst>
                                    <p:audio>
                                      <p:cMediaNode>
                                        <p:cTn display="0" masterRel="sameClick">
                                          <p:stCondLst>
                                            <p:cond evt="begin" delay="0">
                                              <p:tn val="64"/>
                                            </p:cond>
                                          </p:stCondLst>
                                          <p:endCondLst>
                                            <p:cond evt="onStopAudio" delay="0">
                                              <p:tgtEl>
                                                <p:sldTgt/>
                                              </p:tgtEl>
                                            </p:cond>
                                          </p:endCondLst>
                                        </p:cTn>
                                        <p:tgtEl>
                                          <p:sndTgt r:embed="rId6" name="camera.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118799"/>
                                        </p:tgtEl>
                                        <p:attrNameLst>
                                          <p:attrName>style.visibility</p:attrName>
                                        </p:attrNameLst>
                                      </p:cBhvr>
                                      <p:to>
                                        <p:strVal val="visible"/>
                                      </p:to>
                                    </p:set>
                                    <p:animEffect transition="in" filter="wipe(down)">
                                      <p:cBhvr>
                                        <p:cTn id="71" dur="500"/>
                                        <p:tgtEl>
                                          <p:spTgt spid="118799"/>
                                        </p:tgtEl>
                                      </p:cBhvr>
                                    </p:animEffect>
                                  </p:childTnLst>
                                  <p:subTnLst>
                                    <p:audio>
                                      <p:cMediaNode>
                                        <p:cTn display="0" masterRel="sameClick">
                                          <p:stCondLst>
                                            <p:cond evt="begin" delay="0">
                                              <p:tn val="69"/>
                                            </p:cond>
                                          </p:stCondLst>
                                          <p:endCondLst>
                                            <p:cond evt="onStopAudio" delay="0">
                                              <p:tgtEl>
                                                <p:sldTgt/>
                                              </p:tgtEl>
                                            </p:cond>
                                          </p:endCondLst>
                                        </p:cTn>
                                        <p:tgtEl>
                                          <p:sndTgt r:embed="rId6" name="camera.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118800"/>
                                        </p:tgtEl>
                                        <p:attrNameLst>
                                          <p:attrName>style.visibility</p:attrName>
                                        </p:attrNameLst>
                                      </p:cBhvr>
                                      <p:to>
                                        <p:strVal val="visible"/>
                                      </p:to>
                                    </p:set>
                                    <p:animEffect transition="in" filter="wipe(down)">
                                      <p:cBhvr>
                                        <p:cTn id="76" dur="500"/>
                                        <p:tgtEl>
                                          <p:spTgt spid="118800"/>
                                        </p:tgtEl>
                                      </p:cBhvr>
                                    </p:animEffect>
                                  </p:childTnLst>
                                  <p:subTnLst>
                                    <p:audio>
                                      <p:cMediaNode>
                                        <p:cTn display="0" masterRel="sameClick">
                                          <p:stCondLst>
                                            <p:cond evt="begin" delay="0">
                                              <p:tn val="74"/>
                                            </p:cond>
                                          </p:stCondLst>
                                          <p:endCondLst>
                                            <p:cond evt="onStopAudio" delay="0">
                                              <p:tgtEl>
                                                <p:sldTgt/>
                                              </p:tgtEl>
                                            </p:cond>
                                          </p:endCondLst>
                                        </p:cTn>
                                        <p:tgtEl>
                                          <p:sndTgt r:embed="rId6" name="camera.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nodeType="clickEffect">
                                  <p:stCondLst>
                                    <p:cond delay="0"/>
                                  </p:stCondLst>
                                  <p:childTnLst>
                                    <p:set>
                                      <p:cBhvr>
                                        <p:cTn id="80" dur="1" fill="hold">
                                          <p:stCondLst>
                                            <p:cond delay="0"/>
                                          </p:stCondLst>
                                        </p:cTn>
                                        <p:tgtEl>
                                          <p:spTgt spid="118786">
                                            <p:txEl>
                                              <p:pRg st="7" end="7"/>
                                            </p:txEl>
                                          </p:spTgt>
                                        </p:tgtEl>
                                        <p:attrNameLst>
                                          <p:attrName>style.visibility</p:attrName>
                                        </p:attrNameLst>
                                      </p:cBhvr>
                                      <p:to>
                                        <p:strVal val="visible"/>
                                      </p:to>
                                    </p:set>
                                    <p:anim calcmode="lin" valueType="num">
                                      <p:cBhvr additive="base">
                                        <p:cTn id="81" dur="500" fill="hold"/>
                                        <p:tgtEl>
                                          <p:spTgt spid="118786">
                                            <p:txEl>
                                              <p:pRg st="7" end="7"/>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1878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4" name="arrow.wav"/>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4" fill="hold" nodeType="clickEffect">
                                  <p:stCondLst>
                                    <p:cond delay="0"/>
                                  </p:stCondLst>
                                  <p:childTnLst>
                                    <p:set>
                                      <p:cBhvr>
                                        <p:cTn id="86" dur="1" fill="hold">
                                          <p:stCondLst>
                                            <p:cond delay="0"/>
                                          </p:stCondLst>
                                        </p:cTn>
                                        <p:tgtEl>
                                          <p:spTgt spid="118786">
                                            <p:txEl>
                                              <p:pRg st="8" end="8"/>
                                            </p:txEl>
                                          </p:spTgt>
                                        </p:tgtEl>
                                        <p:attrNameLst>
                                          <p:attrName>style.visibility</p:attrName>
                                        </p:attrNameLst>
                                      </p:cBhvr>
                                      <p:to>
                                        <p:strVal val="visible"/>
                                      </p:to>
                                    </p:set>
                                    <p:anim calcmode="lin" valueType="num">
                                      <p:cBhvr additive="base">
                                        <p:cTn id="87" dur="500" fill="hold"/>
                                        <p:tgtEl>
                                          <p:spTgt spid="118786">
                                            <p:txEl>
                                              <p:pRg st="8" end="8"/>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1878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5"/>
                                            </p:cond>
                                          </p:stCondLst>
                                          <p:endCondLst>
                                            <p:cond evt="onStopAudio" delay="0">
                                              <p:tgtEl>
                                                <p:sldTgt/>
                                              </p:tgtEl>
                                            </p:cond>
                                          </p:endCondLst>
                                        </p:cTn>
                                        <p:tgtEl>
                                          <p:sndTgt r:embed="rId4" name="arrow.wav"/>
                                        </p:tgtEl>
                                      </p:cMediaNode>
                                    </p:audio>
                                  </p:sub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118801"/>
                                        </p:tgtEl>
                                        <p:attrNameLst>
                                          <p:attrName>style.visibility</p:attrName>
                                        </p:attrNameLst>
                                      </p:cBhvr>
                                      <p:to>
                                        <p:strVal val="visible"/>
                                      </p:to>
                                    </p:set>
                                    <p:animEffect transition="in" filter="wipe(down)">
                                      <p:cBhvr>
                                        <p:cTn id="93" dur="500"/>
                                        <p:tgtEl>
                                          <p:spTgt spid="118801"/>
                                        </p:tgtEl>
                                      </p:cBhvr>
                                    </p:animEffect>
                                  </p:childTnLst>
                                  <p:subTnLst>
                                    <p:audio>
                                      <p:cMediaNode>
                                        <p:cTn display="0" masterRel="sameClick">
                                          <p:stCondLst>
                                            <p:cond evt="begin" delay="0">
                                              <p:tn val="91"/>
                                            </p:cond>
                                          </p:stCondLst>
                                          <p:endCondLst>
                                            <p:cond evt="onStopAudio" delay="0">
                                              <p:tgtEl>
                                                <p:sldTgt/>
                                              </p:tgtEl>
                                            </p:cond>
                                          </p:endCondLst>
                                        </p:cTn>
                                        <p:tgtEl>
                                          <p:sndTgt r:embed="rId6" name="camera.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4" fill="hold" grpId="0" nodeType="clickEffect">
                                  <p:stCondLst>
                                    <p:cond delay="0"/>
                                  </p:stCondLst>
                                  <p:childTnLst>
                                    <p:set>
                                      <p:cBhvr>
                                        <p:cTn id="97" dur="1" fill="hold">
                                          <p:stCondLst>
                                            <p:cond delay="0"/>
                                          </p:stCondLst>
                                        </p:cTn>
                                        <p:tgtEl>
                                          <p:spTgt spid="118796"/>
                                        </p:tgtEl>
                                        <p:attrNameLst>
                                          <p:attrName>style.visibility</p:attrName>
                                        </p:attrNameLst>
                                      </p:cBhvr>
                                      <p:to>
                                        <p:strVal val="visible"/>
                                      </p:to>
                                    </p:set>
                                    <p:animEffect transition="in" filter="wipe(down)">
                                      <p:cBhvr>
                                        <p:cTn id="98" dur="500"/>
                                        <p:tgtEl>
                                          <p:spTgt spid="118796"/>
                                        </p:tgtEl>
                                      </p:cBhvr>
                                    </p:animEffect>
                                  </p:childTnLst>
                                  <p:subTnLst>
                                    <p:audio>
                                      <p:cMediaNode>
                                        <p:cTn display="0" masterRel="sameClick">
                                          <p:stCondLst>
                                            <p:cond evt="begin" delay="0">
                                              <p:tn val="96"/>
                                            </p:cond>
                                          </p:stCondLst>
                                          <p:endCondLst>
                                            <p:cond evt="onStopAudio" delay="0">
                                              <p:tgtEl>
                                                <p:sldTgt/>
                                              </p:tgtEl>
                                            </p:cond>
                                          </p:endCondLst>
                                        </p:cTn>
                                        <p:tgtEl>
                                          <p:sndTgt r:embed="rId6" name="camera.wav"/>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118790"/>
                                        </p:tgtEl>
                                        <p:attrNameLst>
                                          <p:attrName>style.visibility</p:attrName>
                                        </p:attrNameLst>
                                      </p:cBhvr>
                                      <p:to>
                                        <p:strVal val="visible"/>
                                      </p:to>
                                    </p:set>
                                    <p:animEffect transition="in" filter="wipe(down)">
                                      <p:cBhvr>
                                        <p:cTn id="103" dur="500"/>
                                        <p:tgtEl>
                                          <p:spTgt spid="118790"/>
                                        </p:tgtEl>
                                      </p:cBhvr>
                                    </p:animEffect>
                                  </p:childTnLst>
                                  <p:subTnLst>
                                    <p:audio>
                                      <p:cMediaNode>
                                        <p:cTn display="0" masterRel="sameClick">
                                          <p:stCondLst>
                                            <p:cond evt="begin" delay="0">
                                              <p:tn val="101"/>
                                            </p:cond>
                                          </p:stCondLst>
                                          <p:endCondLst>
                                            <p:cond evt="onStopAudio" delay="0">
                                              <p:tgtEl>
                                                <p:sldTgt/>
                                              </p:tgtEl>
                                            </p:cond>
                                          </p:endCondLst>
                                        </p:cTn>
                                        <p:tgtEl>
                                          <p:sndTgt r:embed="rId7" name="cashreg.wav"/>
                                        </p:tgtEl>
                                      </p:cMediaNode>
                                    </p:audio>
                                  </p:subTnLst>
                                </p:cTn>
                              </p:par>
                              <p:par>
                                <p:cTn id="104" presetID="22" presetClass="entr" presetSubtype="4" fill="hold" grpId="0" nodeType="withEffect">
                                  <p:stCondLst>
                                    <p:cond delay="0"/>
                                  </p:stCondLst>
                                  <p:childTnLst>
                                    <p:set>
                                      <p:cBhvr>
                                        <p:cTn id="105" dur="1" fill="hold">
                                          <p:stCondLst>
                                            <p:cond delay="0"/>
                                          </p:stCondLst>
                                        </p:cTn>
                                        <p:tgtEl>
                                          <p:spTgt spid="118789"/>
                                        </p:tgtEl>
                                        <p:attrNameLst>
                                          <p:attrName>style.visibility</p:attrName>
                                        </p:attrNameLst>
                                      </p:cBhvr>
                                      <p:to>
                                        <p:strVal val="visible"/>
                                      </p:to>
                                    </p:set>
                                    <p:animEffect transition="in" filter="wipe(down)">
                                      <p:cBhvr>
                                        <p:cTn id="106" dur="500"/>
                                        <p:tgtEl>
                                          <p:spTgt spid="118789"/>
                                        </p:tgtEl>
                                      </p:cBhvr>
                                    </p:animEffect>
                                  </p:childTnLst>
                                  <p:subTnLst>
                                    <p:audio>
                                      <p:cMediaNode>
                                        <p:cTn display="0" masterRel="sameClick">
                                          <p:stCondLst>
                                            <p:cond evt="begin" delay="0">
                                              <p:tn val="104"/>
                                            </p:cond>
                                          </p:stCondLst>
                                          <p:endCondLst>
                                            <p:cond evt="onStopAudio" delay="0">
                                              <p:tgtEl>
                                                <p:sldTgt/>
                                              </p:tgtEl>
                                            </p:cond>
                                          </p:endCondLst>
                                        </p:cTn>
                                        <p:tgtEl>
                                          <p:sndTgt r:embed="rId7" name="cashreg.wav"/>
                                        </p:tgtEl>
                                      </p:cMediaNode>
                                    </p:audio>
                                  </p:subTnLst>
                                </p:cTn>
                              </p:par>
                            </p:childTnLst>
                          </p:cTn>
                        </p:par>
                      </p:childTnLst>
                    </p:cTn>
                  </p:par>
                  <p:par>
                    <p:cTn id="107" fill="hold" nodeType="clickPar">
                      <p:stCondLst>
                        <p:cond delay="indefinite"/>
                      </p:stCondLst>
                      <p:childTnLst>
                        <p:par>
                          <p:cTn id="108" fill="hold" nodeType="withGroup">
                            <p:stCondLst>
                              <p:cond delay="0"/>
                            </p:stCondLst>
                            <p:childTnLst>
                              <p:par>
                                <p:cTn id="109" presetID="22" presetClass="entr" presetSubtype="4" fill="hold" grpId="0" nodeType="clickEffect">
                                  <p:stCondLst>
                                    <p:cond delay="0"/>
                                  </p:stCondLst>
                                  <p:childTnLst>
                                    <p:set>
                                      <p:cBhvr>
                                        <p:cTn id="110" dur="1" fill="hold">
                                          <p:stCondLst>
                                            <p:cond delay="0"/>
                                          </p:stCondLst>
                                        </p:cTn>
                                        <p:tgtEl>
                                          <p:spTgt spid="118792"/>
                                        </p:tgtEl>
                                        <p:attrNameLst>
                                          <p:attrName>style.visibility</p:attrName>
                                        </p:attrNameLst>
                                      </p:cBhvr>
                                      <p:to>
                                        <p:strVal val="visible"/>
                                      </p:to>
                                    </p:set>
                                    <p:animEffect transition="in" filter="wipe(down)">
                                      <p:cBhvr>
                                        <p:cTn id="111" dur="500"/>
                                        <p:tgtEl>
                                          <p:spTgt spid="118792"/>
                                        </p:tgtEl>
                                      </p:cBhvr>
                                    </p:animEffect>
                                  </p:childTnLst>
                                  <p:subTnLst>
                                    <p:audio>
                                      <p:cMediaNode>
                                        <p:cTn display="0" masterRel="sameClick">
                                          <p:stCondLst>
                                            <p:cond evt="begin" delay="0">
                                              <p:tn val="109"/>
                                            </p:cond>
                                          </p:stCondLst>
                                          <p:endCondLst>
                                            <p:cond evt="onStopAudio" delay="0">
                                              <p:tgtEl>
                                                <p:sldTgt/>
                                              </p:tgtEl>
                                            </p:cond>
                                          </p:endCondLst>
                                        </p:cTn>
                                        <p:tgtEl>
                                          <p:sndTgt r:embed="rId7" name="cashreg.wav"/>
                                        </p:tgtEl>
                                      </p:cMediaNode>
                                    </p:audio>
                                  </p:subTnLst>
                                </p:cTn>
                              </p:par>
                              <p:par>
                                <p:cTn id="112" presetID="22" presetClass="entr" presetSubtype="4" fill="hold" grpId="0" nodeType="withEffect">
                                  <p:stCondLst>
                                    <p:cond delay="0"/>
                                  </p:stCondLst>
                                  <p:childTnLst>
                                    <p:set>
                                      <p:cBhvr>
                                        <p:cTn id="113" dur="1" fill="hold">
                                          <p:stCondLst>
                                            <p:cond delay="0"/>
                                          </p:stCondLst>
                                        </p:cTn>
                                        <p:tgtEl>
                                          <p:spTgt spid="118791"/>
                                        </p:tgtEl>
                                        <p:attrNameLst>
                                          <p:attrName>style.visibility</p:attrName>
                                        </p:attrNameLst>
                                      </p:cBhvr>
                                      <p:to>
                                        <p:strVal val="visible"/>
                                      </p:to>
                                    </p:set>
                                    <p:animEffect transition="in" filter="wipe(down)">
                                      <p:cBhvr>
                                        <p:cTn id="114" dur="500"/>
                                        <p:tgtEl>
                                          <p:spTgt spid="118791"/>
                                        </p:tgtEl>
                                      </p:cBhvr>
                                    </p:animEffect>
                                  </p:childTnLst>
                                  <p:subTnLst>
                                    <p:audio>
                                      <p:cMediaNode>
                                        <p:cTn display="0" masterRel="sameClick">
                                          <p:stCondLst>
                                            <p:cond evt="begin" delay="0">
                                              <p:tn val="112"/>
                                            </p:cond>
                                          </p:stCondLst>
                                          <p:endCondLst>
                                            <p:cond evt="onStopAudio" delay="0">
                                              <p:tgtEl>
                                                <p:sldTgt/>
                                              </p:tgtEl>
                                            </p:cond>
                                          </p:endCondLst>
                                        </p:cTn>
                                        <p:tgtEl>
                                          <p:sndTgt r:embed="rId7" name="cashreg.wav"/>
                                        </p:tgtEl>
                                      </p:cMediaNode>
                                    </p:audio>
                                  </p:subTnLst>
                                </p:cTn>
                              </p:par>
                            </p:childTnLst>
                          </p:cTn>
                        </p:par>
                      </p:childTnLst>
                    </p:cTn>
                  </p:par>
                  <p:par>
                    <p:cTn id="115" fill="hold" nodeType="clickPar">
                      <p:stCondLst>
                        <p:cond delay="indefinite"/>
                      </p:stCondLst>
                      <p:childTnLst>
                        <p:par>
                          <p:cTn id="116" fill="hold" nodeType="withGroup">
                            <p:stCondLst>
                              <p:cond delay="0"/>
                            </p:stCondLst>
                            <p:childTnLst>
                              <p:par>
                                <p:cTn id="117" presetID="2" presetClass="entr" presetSubtype="4" fill="hold" nodeType="clickEffect">
                                  <p:stCondLst>
                                    <p:cond delay="0"/>
                                  </p:stCondLst>
                                  <p:childTnLst>
                                    <p:set>
                                      <p:cBhvr>
                                        <p:cTn id="118" dur="1" fill="hold">
                                          <p:stCondLst>
                                            <p:cond delay="0"/>
                                          </p:stCondLst>
                                        </p:cTn>
                                        <p:tgtEl>
                                          <p:spTgt spid="118786">
                                            <p:txEl>
                                              <p:pRg st="9" end="9"/>
                                            </p:txEl>
                                          </p:spTgt>
                                        </p:tgtEl>
                                        <p:attrNameLst>
                                          <p:attrName>style.visibility</p:attrName>
                                        </p:attrNameLst>
                                      </p:cBhvr>
                                      <p:to>
                                        <p:strVal val="visible"/>
                                      </p:to>
                                    </p:set>
                                    <p:anim calcmode="lin" valueType="num">
                                      <p:cBhvr additive="base">
                                        <p:cTn id="119" dur="500" fill="hold"/>
                                        <p:tgtEl>
                                          <p:spTgt spid="118786">
                                            <p:txEl>
                                              <p:pRg st="9" end="9"/>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118786">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7"/>
                                            </p:cond>
                                          </p:stCondLst>
                                          <p:endCondLst>
                                            <p:cond evt="onStopAudio" delay="0">
                                              <p:tgtEl>
                                                <p:sldTgt/>
                                              </p:tgtEl>
                                            </p:cond>
                                          </p:endCondLst>
                                        </p:cTn>
                                        <p:tgtEl>
                                          <p:sndTgt r:embed="rId4" name="arrow.wav"/>
                                        </p:tgtEl>
                                      </p:cMediaNode>
                                    </p:audio>
                                  </p:subTnLst>
                                </p:cTn>
                              </p:par>
                            </p:childTnLst>
                          </p:cTn>
                        </p:par>
                      </p:childTnLst>
                    </p:cTn>
                  </p:par>
                  <p:par>
                    <p:cTn id="121" fill="hold" nodeType="clickPar">
                      <p:stCondLst>
                        <p:cond delay="indefinite"/>
                      </p:stCondLst>
                      <p:childTnLst>
                        <p:par>
                          <p:cTn id="122" fill="hold" nodeType="withGroup">
                            <p:stCondLst>
                              <p:cond delay="0"/>
                            </p:stCondLst>
                            <p:childTnLst>
                              <p:par>
                                <p:cTn id="123" presetID="2" presetClass="entr" presetSubtype="4" fill="hold" nodeType="clickEffect">
                                  <p:stCondLst>
                                    <p:cond delay="0"/>
                                  </p:stCondLst>
                                  <p:childTnLst>
                                    <p:set>
                                      <p:cBhvr>
                                        <p:cTn id="124" dur="1" fill="hold">
                                          <p:stCondLst>
                                            <p:cond delay="0"/>
                                          </p:stCondLst>
                                        </p:cTn>
                                        <p:tgtEl>
                                          <p:spTgt spid="118786">
                                            <p:txEl>
                                              <p:pRg st="10" end="10"/>
                                            </p:txEl>
                                          </p:spTgt>
                                        </p:tgtEl>
                                        <p:attrNameLst>
                                          <p:attrName>style.visibility</p:attrName>
                                        </p:attrNameLst>
                                      </p:cBhvr>
                                      <p:to>
                                        <p:strVal val="visible"/>
                                      </p:to>
                                    </p:set>
                                    <p:anim calcmode="lin" valueType="num">
                                      <p:cBhvr additive="base">
                                        <p:cTn id="125" dur="500" fill="hold"/>
                                        <p:tgtEl>
                                          <p:spTgt spid="118786">
                                            <p:txEl>
                                              <p:pRg st="10" end="10"/>
                                            </p:txEl>
                                          </p:spTgt>
                                        </p:tgtEl>
                                        <p:attrNameLst>
                                          <p:attrName>ppt_x</p:attrName>
                                        </p:attrNameLst>
                                      </p:cBhvr>
                                      <p:tavLst>
                                        <p:tav tm="0">
                                          <p:val>
                                            <p:strVal val="#ppt_x"/>
                                          </p:val>
                                        </p:tav>
                                        <p:tav tm="100000">
                                          <p:val>
                                            <p:strVal val="#ppt_x"/>
                                          </p:val>
                                        </p:tav>
                                      </p:tavLst>
                                    </p:anim>
                                    <p:anim calcmode="lin" valueType="num">
                                      <p:cBhvr additive="base">
                                        <p:cTn id="126" dur="500" fill="hold"/>
                                        <p:tgtEl>
                                          <p:spTgt spid="118786">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9" grpId="0" animBg="1"/>
      <p:bldP spid="118790" grpId="0" animBg="1"/>
      <p:bldP spid="118791" grpId="0" animBg="1"/>
      <p:bldP spid="118792" grpId="0" animBg="1"/>
      <p:bldP spid="118793" grpId="0"/>
      <p:bldP spid="118794" grpId="0"/>
      <p:bldP spid="118795" grpId="0" animBg="1"/>
      <p:bldP spid="118796" grpId="0" animBg="1"/>
      <p:bldP spid="118797" grpId="0" animBg="1"/>
      <p:bldP spid="118799" grpId="0" animBg="1"/>
      <p:bldP spid="118800" grpId="0" animBg="1"/>
      <p:bldP spid="11880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8" name="Rectangle 18"/>
          <p:cNvSpPr>
            <a:spLocks noChangeArrowheads="1"/>
          </p:cNvSpPr>
          <p:nvPr/>
        </p:nvSpPr>
        <p:spPr bwMode="auto">
          <a:xfrm>
            <a:off x="682625" y="3971925"/>
            <a:ext cx="7764463" cy="2640013"/>
          </a:xfrm>
          <a:prstGeom prst="rect">
            <a:avLst/>
          </a:prstGeom>
          <a:solidFill>
            <a:srgbClr val="FFCCCC"/>
          </a:solidFill>
          <a:ln w="9525">
            <a:noFill/>
            <a:miter lim="800000"/>
            <a:headEnd/>
            <a:tailEnd/>
          </a:ln>
          <a:effectLst/>
        </p:spPr>
        <p:txBody>
          <a:bodyPr/>
          <a:lstStyle/>
          <a:p>
            <a:pPr eaLnBrk="0" hangingPunct="0"/>
            <a:r>
              <a:rPr lang="en-US" altLang="en-US" b="1" i="1"/>
              <a:t>FYI</a:t>
            </a:r>
          </a:p>
          <a:p>
            <a:pPr eaLnBrk="0" hangingPunct="0"/>
            <a:r>
              <a:rPr lang="en-US" altLang="en-US" b="1">
                <a:sym typeface="Symbol" pitchFamily="18" charset="2"/>
              </a:rPr>
              <a:t></a:t>
            </a:r>
            <a:r>
              <a:rPr lang="en-US" altLang="en-US">
                <a:sym typeface="Symbol" pitchFamily="18" charset="2"/>
              </a:rPr>
              <a:t>What this means is that neither reference frame is special, and that the two frames S and S’ are indistinguishable as far as physics experiments are concerned.</a:t>
            </a:r>
          </a:p>
          <a:p>
            <a:pPr eaLnBrk="0" hangingPunct="0"/>
            <a:r>
              <a:rPr lang="en-US" altLang="en-US" b="1">
                <a:sym typeface="Symbol" pitchFamily="18" charset="2"/>
              </a:rPr>
              <a:t></a:t>
            </a:r>
            <a:r>
              <a:rPr lang="en-US" altLang="en-US">
                <a:sym typeface="Symbol" pitchFamily="18" charset="2"/>
              </a:rPr>
              <a:t>A corollary to this result is that experimentation cannot tell you how fast your reference frame is moving!</a:t>
            </a:r>
          </a:p>
        </p:txBody>
      </p:sp>
      <p:sp>
        <p:nvSpPr>
          <p:cNvPr id="143377" name="Rectangle 17"/>
          <p:cNvSpPr>
            <a:spLocks noChangeArrowheads="1"/>
          </p:cNvSpPr>
          <p:nvPr/>
        </p:nvSpPr>
        <p:spPr bwMode="auto">
          <a:xfrm>
            <a:off x="685800" y="1711325"/>
            <a:ext cx="7772400" cy="2271713"/>
          </a:xfrm>
          <a:prstGeom prst="rect">
            <a:avLst/>
          </a:prstGeom>
          <a:solidFill>
            <a:srgbClr val="CCFFCC"/>
          </a:solidFill>
          <a:ln w="9525">
            <a:noFill/>
            <a:miter lim="800000"/>
            <a:headEnd/>
            <a:tailEnd/>
          </a:ln>
          <a:effectLst/>
        </p:spPr>
        <p:txBody>
          <a:bodyPr/>
          <a:lstStyle/>
          <a:p>
            <a:r>
              <a:rPr lang="en-US" altLang="en-US"/>
              <a:t>PRACTICE: Explain why the laws of physics are the same in S and S’.</a:t>
            </a:r>
          </a:p>
          <a:p>
            <a:r>
              <a:rPr lang="en-US" altLang="en-US"/>
              <a:t>SOLUTION: </a:t>
            </a:r>
          </a:p>
          <a:p>
            <a:r>
              <a:rPr lang="en-US" altLang="en-US">
                <a:sym typeface="Symbol" pitchFamily="18" charset="2"/>
              </a:rPr>
              <a:t></a:t>
            </a:r>
            <a:r>
              <a:rPr lang="en-US" altLang="en-US"/>
              <a:t>Since </a:t>
            </a:r>
            <a:r>
              <a:rPr lang="en-US" altLang="en-US" i="1"/>
              <a:t>a</a:t>
            </a:r>
            <a:r>
              <a:rPr lang="en-US" altLang="en-US"/>
              <a:t> = </a:t>
            </a:r>
            <a:r>
              <a:rPr lang="en-US" altLang="en-US" i="1"/>
              <a:t>a</a:t>
            </a:r>
            <a:r>
              <a:rPr lang="en-US" altLang="en-US"/>
              <a:t>’ it follows that </a:t>
            </a:r>
            <a:r>
              <a:rPr lang="en-US" altLang="en-US" i="1"/>
              <a:t>F</a:t>
            </a:r>
            <a:r>
              <a:rPr lang="en-US" altLang="en-US"/>
              <a:t> = </a:t>
            </a:r>
            <a:r>
              <a:rPr lang="en-US" altLang="en-US" i="1"/>
              <a:t>F</a:t>
            </a:r>
            <a:r>
              <a:rPr lang="en-US" altLang="en-US" i="1" baseline="-25000"/>
              <a:t> </a:t>
            </a:r>
            <a:r>
              <a:rPr lang="en-US" altLang="en-US"/>
              <a:t>’ (since </a:t>
            </a:r>
            <a:r>
              <a:rPr lang="en-US" altLang="en-US" i="1"/>
              <a:t>F</a:t>
            </a:r>
            <a:r>
              <a:rPr lang="en-US" altLang="en-US"/>
              <a:t> = </a:t>
            </a:r>
            <a:r>
              <a:rPr lang="en-US" altLang="en-US" i="1"/>
              <a:t>ma</a:t>
            </a:r>
            <a:r>
              <a:rPr lang="en-US" altLang="en-US"/>
              <a:t>). </a:t>
            </a:r>
          </a:p>
          <a:p>
            <a:r>
              <a:rPr lang="en-US" altLang="en-US">
                <a:sym typeface="Symbol" pitchFamily="18" charset="2"/>
              </a:rPr>
              <a:t></a:t>
            </a:r>
            <a:r>
              <a:rPr lang="en-US" altLang="en-US"/>
              <a:t>Thus dynamics and everything that follows (say momentum and energy) is the same in S and S’.</a:t>
            </a:r>
          </a:p>
        </p:txBody>
      </p:sp>
      <p:sp>
        <p:nvSpPr>
          <p:cNvPr id="18436" name="Rectangle 3"/>
          <p:cNvSpPr>
            <a:spLocks noChangeArrowheads="1"/>
          </p:cNvSpPr>
          <p:nvPr/>
        </p:nvSpPr>
        <p:spPr bwMode="auto">
          <a:xfrm>
            <a:off x="685800" y="1338263"/>
            <a:ext cx="7772400" cy="406400"/>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ea typeface="Segoe UI" pitchFamily="34" charset="0"/>
              </a:rPr>
              <a:t>Galilean transformations</a:t>
            </a:r>
          </a:p>
        </p:txBody>
      </p:sp>
      <p:sp>
        <p:nvSpPr>
          <p:cNvPr id="18437" name="Rectangle 4"/>
          <p:cNvSpPr>
            <a:spLocks noGrp="1" noChangeArrowheads="1"/>
          </p:cNvSpPr>
          <p:nvPr>
            <p:ph type="ctrTitle"/>
          </p:nvPr>
        </p:nvSpPr>
        <p:spPr>
          <a:xfrm>
            <a:off x="685800" y="457200"/>
            <a:ext cx="7772400" cy="833438"/>
          </a:xfrm>
        </p:spPr>
        <p:txBody>
          <a:bodyPr/>
          <a:lstStyle/>
          <a:p>
            <a:pPr algn="l"/>
            <a:r>
              <a:rPr lang="en-US" altLang="en-US" sz="2800" b="1" smtClean="0"/>
              <a:t>Option A: Relativity</a:t>
            </a:r>
            <a:br>
              <a:rPr lang="en-US" altLang="en-US" sz="2800" b="1" smtClean="0"/>
            </a:br>
            <a:r>
              <a:rPr lang="en-US" altLang="en-US" sz="2800" smtClean="0">
                <a:solidFill>
                  <a:schemeClr val="tx1"/>
                </a:solidFill>
              </a:rPr>
              <a:t>A.1 – The beginnings of relativity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377">
                                            <p:txEl>
                                              <p:pRg st="0" end="0"/>
                                            </p:txEl>
                                          </p:spTgt>
                                        </p:tgtEl>
                                        <p:attrNameLst>
                                          <p:attrName>style.visibility</p:attrName>
                                        </p:attrNameLst>
                                      </p:cBhvr>
                                      <p:to>
                                        <p:strVal val="visible"/>
                                      </p:to>
                                    </p:set>
                                    <p:anim calcmode="lin" valueType="num">
                                      <p:cBhvr additive="base">
                                        <p:cTn id="7" dur="500" fill="hold"/>
                                        <p:tgtEl>
                                          <p:spTgt spid="14337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7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3377">
                                            <p:txEl>
                                              <p:pRg st="1" end="1"/>
                                            </p:txEl>
                                          </p:spTgt>
                                        </p:tgtEl>
                                        <p:attrNameLst>
                                          <p:attrName>style.visibility</p:attrName>
                                        </p:attrNameLst>
                                      </p:cBhvr>
                                      <p:to>
                                        <p:strVal val="visible"/>
                                      </p:to>
                                    </p:set>
                                    <p:anim calcmode="lin" valueType="num">
                                      <p:cBhvr additive="base">
                                        <p:cTn id="13" dur="500" fill="hold"/>
                                        <p:tgtEl>
                                          <p:spTgt spid="14337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7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3377">
                                            <p:txEl>
                                              <p:pRg st="2" end="2"/>
                                            </p:txEl>
                                          </p:spTgt>
                                        </p:tgtEl>
                                        <p:attrNameLst>
                                          <p:attrName>style.visibility</p:attrName>
                                        </p:attrNameLst>
                                      </p:cBhvr>
                                      <p:to>
                                        <p:strVal val="visible"/>
                                      </p:to>
                                    </p:set>
                                    <p:anim calcmode="lin" valueType="num">
                                      <p:cBhvr additive="base">
                                        <p:cTn id="19" dur="500" fill="hold"/>
                                        <p:tgtEl>
                                          <p:spTgt spid="14337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7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43377">
                                            <p:txEl>
                                              <p:pRg st="3" end="3"/>
                                            </p:txEl>
                                          </p:spTgt>
                                        </p:tgtEl>
                                        <p:attrNameLst>
                                          <p:attrName>style.visibility</p:attrName>
                                        </p:attrNameLst>
                                      </p:cBhvr>
                                      <p:to>
                                        <p:strVal val="visible"/>
                                      </p:to>
                                    </p:set>
                                    <p:anim calcmode="lin" valueType="num">
                                      <p:cBhvr additive="base">
                                        <p:cTn id="25" dur="500" fill="hold"/>
                                        <p:tgtEl>
                                          <p:spTgt spid="14337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7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43378">
                                            <p:txEl>
                                              <p:pRg st="1" end="1"/>
                                            </p:txEl>
                                          </p:spTgt>
                                        </p:tgtEl>
                                        <p:attrNameLst>
                                          <p:attrName>style.visibility</p:attrName>
                                        </p:attrNameLst>
                                      </p:cBhvr>
                                      <p:to>
                                        <p:strVal val="visible"/>
                                      </p:to>
                                    </p:set>
                                    <p:anim calcmode="lin" valueType="num">
                                      <p:cBhvr additive="base">
                                        <p:cTn id="31" dur="500" fill="hold"/>
                                        <p:tgtEl>
                                          <p:spTgt spid="143378">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43378">
                                            <p:txEl>
                                              <p:pRg st="2" end="2"/>
                                            </p:txEl>
                                          </p:spTgt>
                                        </p:tgtEl>
                                        <p:attrNameLst>
                                          <p:attrName>style.visibility</p:attrName>
                                        </p:attrNameLst>
                                      </p:cBhvr>
                                      <p:to>
                                        <p:strVal val="visible"/>
                                      </p:to>
                                    </p:set>
                                    <p:anim calcmode="lin" valueType="num">
                                      <p:cBhvr additive="base">
                                        <p:cTn id="37" dur="500" fill="hold"/>
                                        <p:tgtEl>
                                          <p:spTgt spid="143378">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337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4" name="Rectangle 6"/>
          <p:cNvSpPr>
            <a:spLocks noChangeArrowheads="1"/>
          </p:cNvSpPr>
          <p:nvPr/>
        </p:nvSpPr>
        <p:spPr bwMode="auto">
          <a:xfrm>
            <a:off x="685800" y="1720850"/>
            <a:ext cx="7772400" cy="5137150"/>
          </a:xfrm>
          <a:prstGeom prst="rect">
            <a:avLst/>
          </a:prstGeom>
          <a:solidFill>
            <a:srgbClr val="CCFFCC"/>
          </a:solidFill>
          <a:ln w="9525">
            <a:noFill/>
            <a:miter lim="800000"/>
            <a:headEnd/>
            <a:tailEnd/>
          </a:ln>
          <a:effectLst/>
        </p:spPr>
        <p:txBody>
          <a:bodyPr/>
          <a:lstStyle/>
          <a:p>
            <a:endParaRPr lang="en-US" altLang="en-US"/>
          </a:p>
          <a:p>
            <a:endParaRPr lang="en-US" altLang="en-US"/>
          </a:p>
          <a:p>
            <a:pPr>
              <a:spcBef>
                <a:spcPct val="85000"/>
              </a:spcBef>
            </a:pPr>
            <a:r>
              <a:rPr lang="en-US" altLang="en-US"/>
              <a:t>PRACTICE: </a:t>
            </a:r>
          </a:p>
          <a:p>
            <a:r>
              <a:rPr lang="en-US" altLang="en-US"/>
              <a:t>Suppose the cone is traveling at 30 ms</a:t>
            </a:r>
            <a:r>
              <a:rPr lang="en-US" altLang="en-US" baseline="30000"/>
              <a:t>-1</a:t>
            </a:r>
            <a:r>
              <a:rPr lang="en-US" altLang="en-US"/>
              <a:t> to the right (it is on wheels!) and the van is traveling at 40 ms</a:t>
            </a:r>
            <a:r>
              <a:rPr lang="en-US" altLang="en-US" baseline="30000"/>
              <a:t>-1</a:t>
            </a:r>
            <a:r>
              <a:rPr lang="en-US" altLang="en-US"/>
              <a:t> to the right (both relative to you). Find </a:t>
            </a:r>
            <a:r>
              <a:rPr lang="en-US" altLang="en-US" i="1"/>
              <a:t>v</a:t>
            </a:r>
            <a:r>
              <a:rPr lang="en-US" altLang="en-US"/>
              <a:t>, </a:t>
            </a:r>
            <a:r>
              <a:rPr lang="en-US" altLang="en-US" i="1"/>
              <a:t>u</a:t>
            </a:r>
            <a:r>
              <a:rPr lang="en-US" altLang="en-US"/>
              <a:t>, and </a:t>
            </a:r>
            <a:r>
              <a:rPr lang="en-US" altLang="en-US" i="1"/>
              <a:t>u</a:t>
            </a:r>
            <a:r>
              <a:rPr lang="en-US" altLang="en-US"/>
              <a:t>’. </a:t>
            </a:r>
          </a:p>
          <a:p>
            <a:r>
              <a:rPr lang="en-US" altLang="en-US"/>
              <a:t>SOLUTION:</a:t>
            </a:r>
          </a:p>
          <a:p>
            <a:r>
              <a:rPr lang="en-US" altLang="en-US">
                <a:sym typeface="Symbol" pitchFamily="18" charset="2"/>
              </a:rPr>
              <a:t></a:t>
            </a:r>
            <a:r>
              <a:rPr lang="en-US" altLang="en-US"/>
              <a:t>Since the van is traveling at 40 ms</a:t>
            </a:r>
            <a:r>
              <a:rPr lang="en-US" altLang="en-US" baseline="30000"/>
              <a:t>-1</a:t>
            </a:r>
            <a:r>
              <a:rPr lang="en-US" altLang="en-US"/>
              <a:t> relative to you,     </a:t>
            </a:r>
            <a:r>
              <a:rPr lang="en-US" altLang="en-US" i="1"/>
              <a:t>v</a:t>
            </a:r>
            <a:r>
              <a:rPr lang="en-US" altLang="en-US"/>
              <a:t> = 40 ms</a:t>
            </a:r>
            <a:r>
              <a:rPr lang="en-US" altLang="en-US" baseline="30000"/>
              <a:t>-1</a:t>
            </a:r>
            <a:r>
              <a:rPr lang="en-US" altLang="en-US"/>
              <a:t>. </a:t>
            </a:r>
          </a:p>
          <a:p>
            <a:r>
              <a:rPr lang="en-US" altLang="en-US">
                <a:sym typeface="Symbol" pitchFamily="18" charset="2"/>
              </a:rPr>
              <a:t></a:t>
            </a:r>
            <a:r>
              <a:rPr lang="en-US" altLang="en-US"/>
              <a:t>Since the cone is traveling at 30 ms</a:t>
            </a:r>
            <a:r>
              <a:rPr lang="en-US" altLang="en-US" baseline="30000"/>
              <a:t>-1</a:t>
            </a:r>
            <a:r>
              <a:rPr lang="en-US" altLang="en-US"/>
              <a:t> relative to you,   </a:t>
            </a:r>
            <a:r>
              <a:rPr lang="en-US" altLang="en-US" i="1"/>
              <a:t>u</a:t>
            </a:r>
            <a:r>
              <a:rPr lang="en-US" altLang="en-US"/>
              <a:t> = 30 ms</a:t>
            </a:r>
            <a:r>
              <a:rPr lang="en-US" altLang="en-US" baseline="30000"/>
              <a:t>-1</a:t>
            </a:r>
            <a:r>
              <a:rPr lang="en-US" altLang="en-US"/>
              <a:t>. </a:t>
            </a:r>
          </a:p>
          <a:p>
            <a:r>
              <a:rPr lang="en-US" altLang="en-US">
                <a:sym typeface="Symbol" pitchFamily="18" charset="2"/>
              </a:rPr>
              <a:t></a:t>
            </a:r>
            <a:r>
              <a:rPr lang="en-US" altLang="en-US"/>
              <a:t>The Galilean transformation </a:t>
            </a:r>
            <a:r>
              <a:rPr lang="en-US" altLang="en-US" i="1">
                <a:sym typeface="Symbol" pitchFamily="18" charset="2"/>
              </a:rPr>
              <a:t>u</a:t>
            </a:r>
            <a:r>
              <a:rPr lang="en-US" altLang="en-US">
                <a:sym typeface="Symbol" pitchFamily="18" charset="2"/>
              </a:rPr>
              <a:t>’ = </a:t>
            </a:r>
            <a:r>
              <a:rPr lang="en-US" altLang="en-US" i="1">
                <a:solidFill>
                  <a:srgbClr val="000000"/>
                </a:solidFill>
              </a:rPr>
              <a:t>u</a:t>
            </a:r>
            <a:r>
              <a:rPr lang="en-US" altLang="en-US">
                <a:solidFill>
                  <a:srgbClr val="000000"/>
                </a:solidFill>
              </a:rPr>
              <a:t> – </a:t>
            </a:r>
            <a:r>
              <a:rPr lang="en-US" altLang="en-US" i="1">
                <a:solidFill>
                  <a:srgbClr val="000000"/>
                </a:solidFill>
              </a:rPr>
              <a:t>v</a:t>
            </a:r>
            <a:r>
              <a:rPr lang="en-US" altLang="en-US">
                <a:solidFill>
                  <a:srgbClr val="000000"/>
                </a:solidFill>
              </a:rPr>
              <a:t> then becomes  </a:t>
            </a:r>
            <a:r>
              <a:rPr lang="en-US" altLang="en-US" i="1">
                <a:solidFill>
                  <a:srgbClr val="000000"/>
                </a:solidFill>
              </a:rPr>
              <a:t>u</a:t>
            </a:r>
            <a:r>
              <a:rPr lang="en-US" altLang="en-US">
                <a:solidFill>
                  <a:srgbClr val="000000"/>
                </a:solidFill>
              </a:rPr>
              <a:t>’ = 30 – 40 = -10 ms</a:t>
            </a:r>
            <a:r>
              <a:rPr lang="en-US" altLang="en-US" baseline="30000">
                <a:solidFill>
                  <a:srgbClr val="000000"/>
                </a:solidFill>
              </a:rPr>
              <a:t>-1</a:t>
            </a:r>
            <a:r>
              <a:rPr lang="en-US" altLang="en-US">
                <a:solidFill>
                  <a:srgbClr val="000000"/>
                </a:solidFill>
              </a:rPr>
              <a:t>.</a:t>
            </a:r>
            <a:endParaRPr lang="en-US" altLang="en-US"/>
          </a:p>
        </p:txBody>
      </p:sp>
      <p:sp>
        <p:nvSpPr>
          <p:cNvPr id="145416" name="Text Box 8"/>
          <p:cNvSpPr txBox="1">
            <a:spLocks noChangeArrowheads="1"/>
          </p:cNvSpPr>
          <p:nvPr/>
        </p:nvSpPr>
        <p:spPr bwMode="auto">
          <a:xfrm>
            <a:off x="4024313" y="6413500"/>
            <a:ext cx="4289425" cy="457200"/>
          </a:xfrm>
          <a:prstGeom prst="rect">
            <a:avLst/>
          </a:prstGeom>
          <a:noFill/>
          <a:ln w="9525">
            <a:noFill/>
            <a:miter lim="800000"/>
            <a:headEnd/>
            <a:tailEnd/>
          </a:ln>
          <a:effectLst/>
        </p:spPr>
        <p:txBody>
          <a:bodyPr>
            <a:spAutoFit/>
          </a:bodyPr>
          <a:lstStyle/>
          <a:p>
            <a:r>
              <a:rPr lang="en-US" altLang="en-US">
                <a:solidFill>
                  <a:schemeClr val="hlink"/>
                </a:solidFill>
              </a:rPr>
              <a:t>Expected? </a:t>
            </a:r>
          </a:p>
        </p:txBody>
      </p:sp>
      <p:sp>
        <p:nvSpPr>
          <p:cNvPr id="19460" name="Rectangle 4"/>
          <p:cNvSpPr>
            <a:spLocks noChangeArrowheads="1"/>
          </p:cNvSpPr>
          <p:nvPr/>
        </p:nvSpPr>
        <p:spPr bwMode="auto">
          <a:xfrm>
            <a:off x="685800" y="1338263"/>
            <a:ext cx="7772400" cy="406400"/>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ea typeface="Segoe UI" pitchFamily="34" charset="0"/>
              </a:rPr>
              <a:t>Galilean transformations</a:t>
            </a:r>
          </a:p>
        </p:txBody>
      </p:sp>
      <p:sp>
        <p:nvSpPr>
          <p:cNvPr id="19461" name="Rectangle 5"/>
          <p:cNvSpPr>
            <a:spLocks noGrp="1" noChangeArrowheads="1"/>
          </p:cNvSpPr>
          <p:nvPr>
            <p:ph type="ctrTitle"/>
          </p:nvPr>
        </p:nvSpPr>
        <p:spPr>
          <a:xfrm>
            <a:off x="685800" y="457200"/>
            <a:ext cx="7772400" cy="833438"/>
          </a:xfrm>
        </p:spPr>
        <p:txBody>
          <a:bodyPr/>
          <a:lstStyle/>
          <a:p>
            <a:pPr algn="l"/>
            <a:r>
              <a:rPr lang="en-US" altLang="en-US" sz="2800" b="1" smtClean="0"/>
              <a:t>Option A: Relativity</a:t>
            </a:r>
            <a:br>
              <a:rPr lang="en-US" altLang="en-US" sz="2800" b="1" smtClean="0"/>
            </a:br>
            <a:r>
              <a:rPr lang="en-US" altLang="en-US" sz="2800" smtClean="0">
                <a:solidFill>
                  <a:schemeClr val="tx1"/>
                </a:solidFill>
              </a:rPr>
              <a:t>A.1 – The beginnings of relativity</a:t>
            </a:r>
          </a:p>
        </p:txBody>
      </p:sp>
      <p:pic>
        <p:nvPicPr>
          <p:cNvPr id="145420" name="Picture 12"/>
          <p:cNvPicPr>
            <a:picLocks noChangeAspect="1" noChangeArrowheads="1"/>
          </p:cNvPicPr>
          <p:nvPr/>
        </p:nvPicPr>
        <p:blipFill>
          <a:blip r:embed="rId6" cstate="print"/>
          <a:srcRect l="12276"/>
          <a:stretch>
            <a:fillRect/>
          </a:stretch>
        </p:blipFill>
        <p:spPr bwMode="auto">
          <a:xfrm>
            <a:off x="3603625" y="1741488"/>
            <a:ext cx="5305425" cy="1384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45421" name="Group 13"/>
          <p:cNvGrpSpPr>
            <a:grpSpLocks/>
          </p:cNvGrpSpPr>
          <p:nvPr/>
        </p:nvGrpSpPr>
        <p:grpSpPr bwMode="auto">
          <a:xfrm>
            <a:off x="8485188" y="2782888"/>
            <a:ext cx="457200" cy="196850"/>
            <a:chOff x="4978" y="1968"/>
            <a:chExt cx="288" cy="124"/>
          </a:xfrm>
        </p:grpSpPr>
        <p:pic>
          <p:nvPicPr>
            <p:cNvPr id="19464" name="Picture 1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978" y="1973"/>
              <a:ext cx="117" cy="1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5" name="Picture 1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149" y="1968"/>
              <a:ext cx="117" cy="1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5414">
                                            <p:txEl>
                                              <p:pRg st="2" end="2"/>
                                            </p:txEl>
                                          </p:spTgt>
                                        </p:tgtEl>
                                        <p:attrNameLst>
                                          <p:attrName>style.visibility</p:attrName>
                                        </p:attrNameLst>
                                      </p:cBhvr>
                                      <p:to>
                                        <p:strVal val="visible"/>
                                      </p:to>
                                    </p:set>
                                    <p:anim calcmode="lin" valueType="num">
                                      <p:cBhvr additive="base">
                                        <p:cTn id="7" dur="500" fill="hold"/>
                                        <p:tgtEl>
                                          <p:spTgt spid="14541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54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5414">
                                            <p:txEl>
                                              <p:pRg st="3" end="3"/>
                                            </p:txEl>
                                          </p:spTgt>
                                        </p:tgtEl>
                                        <p:attrNameLst>
                                          <p:attrName>style.visibility</p:attrName>
                                        </p:attrNameLst>
                                      </p:cBhvr>
                                      <p:to>
                                        <p:strVal val="visible"/>
                                      </p:to>
                                    </p:set>
                                    <p:anim calcmode="lin" valueType="num">
                                      <p:cBhvr additive="base">
                                        <p:cTn id="13" dur="500" fill="hold"/>
                                        <p:tgtEl>
                                          <p:spTgt spid="14541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541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8" presetClass="entr" presetSubtype="16" fill="hold" nodeType="withEffect">
                                  <p:stCondLst>
                                    <p:cond delay="0"/>
                                  </p:stCondLst>
                                  <p:childTnLst>
                                    <p:set>
                                      <p:cBhvr>
                                        <p:cTn id="16" dur="1" fill="hold">
                                          <p:stCondLst>
                                            <p:cond delay="0"/>
                                          </p:stCondLst>
                                        </p:cTn>
                                        <p:tgtEl>
                                          <p:spTgt spid="145420"/>
                                        </p:tgtEl>
                                        <p:attrNameLst>
                                          <p:attrName>style.visibility</p:attrName>
                                        </p:attrNameLst>
                                      </p:cBhvr>
                                      <p:to>
                                        <p:strVal val="visible"/>
                                      </p:to>
                                    </p:set>
                                    <p:animEffect transition="in" filter="diamond(in)">
                                      <p:cBhvr>
                                        <p:cTn id="17" dur="2000"/>
                                        <p:tgtEl>
                                          <p:spTgt spid="145420"/>
                                        </p:tgtEl>
                                      </p:cBhvr>
                                    </p:animEffect>
                                  </p:childTnLst>
                                </p:cTn>
                              </p:par>
                            </p:childTnLst>
                          </p:cTn>
                        </p:par>
                        <p:par>
                          <p:cTn id="18" fill="hold" nodeType="afterGroup">
                            <p:stCondLst>
                              <p:cond delay="2000"/>
                            </p:stCondLst>
                            <p:childTnLst>
                              <p:par>
                                <p:cTn id="19" presetID="2" presetClass="entr" presetSubtype="8" fill="hold" nodeType="afterEffect">
                                  <p:stCondLst>
                                    <p:cond delay="0"/>
                                  </p:stCondLst>
                                  <p:childTnLst>
                                    <p:set>
                                      <p:cBhvr>
                                        <p:cTn id="20" dur="1" fill="hold">
                                          <p:stCondLst>
                                            <p:cond delay="0"/>
                                          </p:stCondLst>
                                        </p:cTn>
                                        <p:tgtEl>
                                          <p:spTgt spid="145421"/>
                                        </p:tgtEl>
                                        <p:attrNameLst>
                                          <p:attrName>style.visibility</p:attrName>
                                        </p:attrNameLst>
                                      </p:cBhvr>
                                      <p:to>
                                        <p:strVal val="visible"/>
                                      </p:to>
                                    </p:set>
                                    <p:anim calcmode="lin" valueType="num">
                                      <p:cBhvr additive="base">
                                        <p:cTn id="21" dur="2000" fill="hold"/>
                                        <p:tgtEl>
                                          <p:spTgt spid="145421"/>
                                        </p:tgtEl>
                                        <p:attrNameLst>
                                          <p:attrName>ppt_x</p:attrName>
                                        </p:attrNameLst>
                                      </p:cBhvr>
                                      <p:tavLst>
                                        <p:tav tm="0">
                                          <p:val>
                                            <p:strVal val="0-#ppt_w/2"/>
                                          </p:val>
                                        </p:tav>
                                        <p:tav tm="100000">
                                          <p:val>
                                            <p:strVal val="#ppt_x"/>
                                          </p:val>
                                        </p:tav>
                                      </p:tavLst>
                                    </p:anim>
                                    <p:anim calcmode="lin" valueType="num">
                                      <p:cBhvr additive="base">
                                        <p:cTn id="22" dur="2000" fill="hold"/>
                                        <p:tgtEl>
                                          <p:spTgt spid="14542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5" name="push.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45414">
                                            <p:txEl>
                                              <p:pRg st="4" end="4"/>
                                            </p:txEl>
                                          </p:spTgt>
                                        </p:tgtEl>
                                        <p:attrNameLst>
                                          <p:attrName>style.visibility</p:attrName>
                                        </p:attrNameLst>
                                      </p:cBhvr>
                                      <p:to>
                                        <p:strVal val="visible"/>
                                      </p:to>
                                    </p:set>
                                    <p:anim calcmode="lin" valueType="num">
                                      <p:cBhvr additive="base">
                                        <p:cTn id="27" dur="500" fill="hold"/>
                                        <p:tgtEl>
                                          <p:spTgt spid="14541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541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145414">
                                            <p:txEl>
                                              <p:pRg st="5" end="5"/>
                                            </p:txEl>
                                          </p:spTgt>
                                        </p:tgtEl>
                                        <p:attrNameLst>
                                          <p:attrName>style.visibility</p:attrName>
                                        </p:attrNameLst>
                                      </p:cBhvr>
                                      <p:to>
                                        <p:strVal val="visible"/>
                                      </p:to>
                                    </p:set>
                                    <p:anim calcmode="lin" valueType="num">
                                      <p:cBhvr additive="base">
                                        <p:cTn id="33" dur="500" fill="hold"/>
                                        <p:tgtEl>
                                          <p:spTgt spid="145414">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4541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145414">
                                            <p:txEl>
                                              <p:pRg st="6" end="6"/>
                                            </p:txEl>
                                          </p:spTgt>
                                        </p:tgtEl>
                                        <p:attrNameLst>
                                          <p:attrName>style.visibility</p:attrName>
                                        </p:attrNameLst>
                                      </p:cBhvr>
                                      <p:to>
                                        <p:strVal val="visible"/>
                                      </p:to>
                                    </p:set>
                                    <p:anim calcmode="lin" valueType="num">
                                      <p:cBhvr additive="base">
                                        <p:cTn id="39" dur="500" fill="hold"/>
                                        <p:tgtEl>
                                          <p:spTgt spid="145414">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541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145414">
                                            <p:txEl>
                                              <p:pRg st="7" end="7"/>
                                            </p:txEl>
                                          </p:spTgt>
                                        </p:tgtEl>
                                        <p:attrNameLst>
                                          <p:attrName>style.visibility</p:attrName>
                                        </p:attrNameLst>
                                      </p:cBhvr>
                                      <p:to>
                                        <p:strVal val="visible"/>
                                      </p:to>
                                    </p:set>
                                    <p:anim calcmode="lin" valueType="num">
                                      <p:cBhvr additive="base">
                                        <p:cTn id="45" dur="500" fill="hold"/>
                                        <p:tgtEl>
                                          <p:spTgt spid="145414">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4541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145416"/>
                                        </p:tgtEl>
                                        <p:attrNameLst>
                                          <p:attrName>style.visibility</p:attrName>
                                        </p:attrNameLst>
                                      </p:cBhvr>
                                      <p:to>
                                        <p:strVal val="visible"/>
                                      </p:to>
                                    </p:set>
                                    <p:anim calcmode="lin" valueType="num">
                                      <p:cBhvr additive="base">
                                        <p:cTn id="51" dur="500" fill="hold"/>
                                        <p:tgtEl>
                                          <p:spTgt spid="145416"/>
                                        </p:tgtEl>
                                        <p:attrNameLst>
                                          <p:attrName>ppt_x</p:attrName>
                                        </p:attrNameLst>
                                      </p:cBhvr>
                                      <p:tavLst>
                                        <p:tav tm="0">
                                          <p:val>
                                            <p:strVal val="1+#ppt_w/2"/>
                                          </p:val>
                                        </p:tav>
                                        <p:tav tm="100000">
                                          <p:val>
                                            <p:strVal val="#ppt_x"/>
                                          </p:val>
                                        </p:tav>
                                      </p:tavLst>
                                    </p:anim>
                                    <p:anim calcmode="lin" valueType="num">
                                      <p:cBhvr additive="base">
                                        <p:cTn id="52" dur="500" fill="hold"/>
                                        <p:tgtEl>
                                          <p:spTgt spid="1454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a:effectLst/>
        </p:spPr>
        <p:txBody>
          <a:bodyPr/>
          <a:lstStyle/>
          <a:p>
            <a:r>
              <a:rPr lang="en-US" altLang="en-US" i="1">
                <a:solidFill>
                  <a:schemeClr val="accent2"/>
                </a:solidFill>
                <a:ea typeface="Segoe UI" pitchFamily="34" charset="0"/>
              </a:rPr>
              <a:t>Maxwell and the constancy of the speed of light</a:t>
            </a:r>
            <a:r>
              <a:rPr lang="en-US" altLang="en-US">
                <a:solidFill>
                  <a:schemeClr val="accent2"/>
                </a:solidFill>
                <a:ea typeface="Segoe UI" pitchFamily="34" charset="0"/>
              </a:rPr>
              <a:t> </a:t>
            </a:r>
          </a:p>
          <a:p>
            <a:pPr eaLnBrk="0" hangingPunct="0">
              <a:spcBef>
                <a:spcPct val="20000"/>
              </a:spcBef>
            </a:pPr>
            <a:r>
              <a:rPr lang="en-US" altLang="en-US">
                <a:solidFill>
                  <a:srgbClr val="000000"/>
                </a:solidFill>
                <a:ea typeface="Segoe UI" pitchFamily="34" charset="0"/>
                <a:cs typeface="Times New Roman" pitchFamily="18" charset="0"/>
                <a:sym typeface="Symbol" pitchFamily="18" charset="2"/>
              </a:rPr>
              <a:t>James Clerk Maxwell formulated his                           theory of electromagnetism in the late                            1800s.</a:t>
            </a:r>
          </a:p>
          <a:p>
            <a:pPr eaLnBrk="0" hangingPunct="0">
              <a:spcBef>
                <a:spcPct val="20000"/>
              </a:spcBef>
            </a:pPr>
            <a:r>
              <a:rPr lang="en-US" altLang="en-US">
                <a:solidFill>
                  <a:srgbClr val="000000"/>
                </a:solidFill>
                <a:ea typeface="Segoe UI" pitchFamily="34" charset="0"/>
                <a:cs typeface="Times New Roman" pitchFamily="18" charset="0"/>
                <a:sym typeface="Symbol" pitchFamily="18" charset="2"/>
              </a:rPr>
              <a:t>In his theory, he predicted that the                              speed of light is the same for all                              reference frames.</a:t>
            </a:r>
          </a:p>
          <a:p>
            <a:pPr eaLnBrk="0" hangingPunct="0">
              <a:spcBef>
                <a:spcPct val="20000"/>
              </a:spcBef>
            </a:pPr>
            <a:r>
              <a:rPr lang="en-US" altLang="en-US">
                <a:solidFill>
                  <a:srgbClr val="000000"/>
                </a:solidFill>
                <a:ea typeface="Segoe UI" pitchFamily="34" charset="0"/>
                <a:cs typeface="Times New Roman" pitchFamily="18" charset="0"/>
                <a:sym typeface="Symbol" pitchFamily="18" charset="2"/>
              </a:rPr>
              <a:t>The part of Maxwell’s theory that we                           have studied is that moving charges                           produce and thus respond to magnetic                          fields, and that stationary charges don’t.</a:t>
            </a:r>
          </a:p>
          <a:p>
            <a:pPr eaLnBrk="0" hangingPunct="0">
              <a:spcBef>
                <a:spcPct val="20000"/>
              </a:spcBef>
            </a:pPr>
            <a:r>
              <a:rPr lang="en-US" altLang="en-US">
                <a:solidFill>
                  <a:srgbClr val="000000"/>
                </a:solidFill>
                <a:ea typeface="Segoe UI" pitchFamily="34" charset="0"/>
                <a:cs typeface="Times New Roman" pitchFamily="18" charset="0"/>
                <a:sym typeface="Symbol" pitchFamily="18" charset="2"/>
              </a:rPr>
              <a:t>The next two slides show what                                         Maxwell’s theory predicted about light.                                       It will probably bother you.</a:t>
            </a:r>
          </a:p>
        </p:txBody>
      </p:sp>
      <p:sp>
        <p:nvSpPr>
          <p:cNvPr id="20483" name="Rectangle 3"/>
          <p:cNvSpPr>
            <a:spLocks noGrp="1" noChangeArrowheads="1"/>
          </p:cNvSpPr>
          <p:nvPr>
            <p:ph type="ctrTitle"/>
          </p:nvPr>
        </p:nvSpPr>
        <p:spPr>
          <a:xfrm>
            <a:off x="685800" y="457200"/>
            <a:ext cx="7772400" cy="833438"/>
          </a:xfrm>
        </p:spPr>
        <p:txBody>
          <a:bodyPr/>
          <a:lstStyle/>
          <a:p>
            <a:pPr algn="l"/>
            <a:r>
              <a:rPr lang="en-US" altLang="en-US" sz="2800" b="1" smtClean="0"/>
              <a:t>Option A: Relativity</a:t>
            </a:r>
            <a:br>
              <a:rPr lang="en-US" altLang="en-US" sz="2800" b="1" smtClean="0"/>
            </a:br>
            <a:r>
              <a:rPr lang="en-US" altLang="en-US" sz="2800" smtClean="0">
                <a:solidFill>
                  <a:schemeClr val="tx1"/>
                </a:solidFill>
              </a:rPr>
              <a:t>A.1 – The beginnings of relativity</a:t>
            </a:r>
          </a:p>
        </p:txBody>
      </p:sp>
      <p:pic>
        <p:nvPicPr>
          <p:cNvPr id="20490" name="Picture 1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489700" y="1630363"/>
            <a:ext cx="1952625" cy="3368675"/>
          </a:xfrm>
          <a:prstGeom prst="rect">
            <a:avLst/>
          </a:prstGeom>
          <a:noFill/>
          <a:ln w="9525">
            <a:noFill/>
            <a:miter lim="800000"/>
            <a:headEnd/>
            <a:tailEnd/>
          </a:ln>
        </p:spPr>
      </p:pic>
      <p:pic>
        <p:nvPicPr>
          <p:cNvPr id="137222" name="Picture 6" descr="maxwell-t-shirt-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724525" y="3041650"/>
            <a:ext cx="3482975" cy="3482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7221" name="Text Box 5"/>
          <p:cNvSpPr txBox="1">
            <a:spLocks noChangeArrowheads="1"/>
          </p:cNvSpPr>
          <p:nvPr/>
        </p:nvSpPr>
        <p:spPr bwMode="auto">
          <a:xfrm>
            <a:off x="6735763" y="5278438"/>
            <a:ext cx="1604962" cy="1323975"/>
          </a:xfrm>
          <a:prstGeom prst="rect">
            <a:avLst/>
          </a:prstGeom>
          <a:noFill/>
          <a:ln w="9525">
            <a:noFill/>
            <a:miter lim="800000"/>
            <a:headEnd/>
            <a:tailEnd/>
          </a:ln>
          <a:effectLst/>
        </p:spPr>
        <p:txBody>
          <a:bodyPr>
            <a:spAutoFit/>
          </a:bodyPr>
          <a:lstStyle/>
          <a:p>
            <a:pPr algn="ctr"/>
            <a:r>
              <a:rPr lang="en-US" altLang="en-US" sz="2000" b="1">
                <a:solidFill>
                  <a:schemeClr val="hlink"/>
                </a:solidFill>
                <a:latin typeface="Courier New" pitchFamily="49" charset="0"/>
              </a:rPr>
              <a:t>Typical college nerd tee-shirt!</a:t>
            </a:r>
          </a:p>
        </p:txBody>
      </p:sp>
      <p:pic>
        <p:nvPicPr>
          <p:cNvPr id="20491" name="Picture 1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489700" y="1635125"/>
            <a:ext cx="1952625" cy="194310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7218">
                                            <p:txEl>
                                              <p:pRg st="0" end="0"/>
                                            </p:txEl>
                                          </p:spTgt>
                                        </p:tgtEl>
                                        <p:attrNameLst>
                                          <p:attrName>style.visibility</p:attrName>
                                        </p:attrNameLst>
                                      </p:cBhvr>
                                      <p:to>
                                        <p:strVal val="visible"/>
                                      </p:to>
                                    </p:set>
                                    <p:anim calcmode="lin" valueType="num">
                                      <p:cBhvr additive="base">
                                        <p:cTn id="7" dur="500" fill="hold"/>
                                        <p:tgtEl>
                                          <p:spTgt spid="1372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2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7218">
                                            <p:txEl>
                                              <p:pRg st="1" end="1"/>
                                            </p:txEl>
                                          </p:spTgt>
                                        </p:tgtEl>
                                        <p:attrNameLst>
                                          <p:attrName>style.visibility</p:attrName>
                                        </p:attrNameLst>
                                      </p:cBhvr>
                                      <p:to>
                                        <p:strVal val="visible"/>
                                      </p:to>
                                    </p:set>
                                    <p:anim calcmode="lin" valueType="num">
                                      <p:cBhvr additive="base">
                                        <p:cTn id="13" dur="500" fill="hold"/>
                                        <p:tgtEl>
                                          <p:spTgt spid="1372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72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5" fill="hold" nodeType="afterGroup">
                            <p:stCondLst>
                              <p:cond delay="500"/>
                            </p:stCondLst>
                            <p:childTnLst>
                              <p:par>
                                <p:cTn id="16" presetID="10" presetClass="entr" presetSubtype="0" fill="hold" nodeType="afterEffect">
                                  <p:stCondLst>
                                    <p:cond delay="0"/>
                                  </p:stCondLst>
                                  <p:childTnLst>
                                    <p:set>
                                      <p:cBhvr>
                                        <p:cTn id="17" dur="1" fill="hold">
                                          <p:stCondLst>
                                            <p:cond delay="0"/>
                                          </p:stCondLst>
                                        </p:cTn>
                                        <p:tgtEl>
                                          <p:spTgt spid="20490"/>
                                        </p:tgtEl>
                                        <p:attrNameLst>
                                          <p:attrName>style.visibility</p:attrName>
                                        </p:attrNameLst>
                                      </p:cBhvr>
                                      <p:to>
                                        <p:strVal val="visible"/>
                                      </p:to>
                                    </p:set>
                                    <p:animEffect transition="in" filter="fade">
                                      <p:cBhvr>
                                        <p:cTn id="18" dur="500"/>
                                        <p:tgtEl>
                                          <p:spTgt spid="20490"/>
                                        </p:tgtEl>
                                      </p:cBhvr>
                                    </p:animEffect>
                                  </p:childTnLst>
                                </p:cTn>
                              </p:par>
                            </p:childTnLst>
                          </p:cTn>
                        </p:par>
                        <p:par>
                          <p:cTn id="19" fill="hold" nodeType="afterGroup">
                            <p:stCondLst>
                              <p:cond delay="1000"/>
                            </p:stCondLst>
                            <p:childTnLst>
                              <p:par>
                                <p:cTn id="20" presetID="10" presetClass="entr" presetSubtype="0" fill="hold" nodeType="afterEffect">
                                  <p:stCondLst>
                                    <p:cond delay="0"/>
                                  </p:stCondLst>
                                  <p:childTnLst>
                                    <p:set>
                                      <p:cBhvr>
                                        <p:cTn id="21" dur="1" fill="hold">
                                          <p:stCondLst>
                                            <p:cond delay="0"/>
                                          </p:stCondLst>
                                        </p:cTn>
                                        <p:tgtEl>
                                          <p:spTgt spid="20491"/>
                                        </p:tgtEl>
                                        <p:attrNameLst>
                                          <p:attrName>style.visibility</p:attrName>
                                        </p:attrNameLst>
                                      </p:cBhvr>
                                      <p:to>
                                        <p:strVal val="visible"/>
                                      </p:to>
                                    </p:set>
                                    <p:animEffect transition="in" filter="fade">
                                      <p:cBhvr>
                                        <p:cTn id="22" dur="500"/>
                                        <p:tgtEl>
                                          <p:spTgt spid="2049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37218">
                                            <p:txEl>
                                              <p:pRg st="2" end="2"/>
                                            </p:txEl>
                                          </p:spTgt>
                                        </p:tgtEl>
                                        <p:attrNameLst>
                                          <p:attrName>style.visibility</p:attrName>
                                        </p:attrNameLst>
                                      </p:cBhvr>
                                      <p:to>
                                        <p:strVal val="visible"/>
                                      </p:to>
                                    </p:set>
                                    <p:anim calcmode="lin" valueType="num">
                                      <p:cBhvr additive="base">
                                        <p:cTn id="27" dur="500" fill="hold"/>
                                        <p:tgtEl>
                                          <p:spTgt spid="137218">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721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137222"/>
                                        </p:tgtEl>
                                        <p:attrNameLst>
                                          <p:attrName>style.visibility</p:attrName>
                                        </p:attrNameLst>
                                      </p:cBhvr>
                                      <p:to>
                                        <p:strVal val="visible"/>
                                      </p:to>
                                    </p:set>
                                    <p:anim calcmode="lin" valueType="num">
                                      <p:cBhvr additive="base">
                                        <p:cTn id="33" dur="5000" fill="hold"/>
                                        <p:tgtEl>
                                          <p:spTgt spid="137222"/>
                                        </p:tgtEl>
                                        <p:attrNameLst>
                                          <p:attrName>ppt_x</p:attrName>
                                        </p:attrNameLst>
                                      </p:cBhvr>
                                      <p:tavLst>
                                        <p:tav tm="0">
                                          <p:val>
                                            <p:strVal val="#ppt_x"/>
                                          </p:val>
                                        </p:tav>
                                        <p:tav tm="100000">
                                          <p:val>
                                            <p:strVal val="#ppt_x"/>
                                          </p:val>
                                        </p:tav>
                                      </p:tavLst>
                                    </p:anim>
                                    <p:anim calcmode="lin" valueType="num">
                                      <p:cBhvr additive="base">
                                        <p:cTn id="34" dur="5000" fill="hold"/>
                                        <p:tgtEl>
                                          <p:spTgt spid="137222"/>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nodeType="clickEffect">
                                  <p:stCondLst>
                                    <p:cond delay="0"/>
                                  </p:stCondLst>
                                  <p:iterate type="lt">
                                    <p:tmPct val="10000"/>
                                  </p:iterate>
                                  <p:childTnLst>
                                    <p:set>
                                      <p:cBhvr>
                                        <p:cTn id="38" dur="1" fill="hold">
                                          <p:stCondLst>
                                            <p:cond delay="0"/>
                                          </p:stCondLst>
                                        </p:cTn>
                                        <p:tgtEl>
                                          <p:spTgt spid="137221">
                                            <p:txEl>
                                              <p:pRg st="0" end="0"/>
                                            </p:txEl>
                                          </p:spTgt>
                                        </p:tgtEl>
                                        <p:attrNameLst>
                                          <p:attrName>style.visibility</p:attrName>
                                        </p:attrNameLst>
                                      </p:cBhvr>
                                      <p:to>
                                        <p:strVal val="visible"/>
                                      </p:to>
                                    </p:set>
                                    <p:anim calcmode="lin" valueType="num">
                                      <p:cBhvr additive="base">
                                        <p:cTn id="39" dur="500" fill="hold"/>
                                        <p:tgtEl>
                                          <p:spTgt spid="137221">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3722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5" name="type.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137218">
                                            <p:txEl>
                                              <p:pRg st="3" end="3"/>
                                            </p:txEl>
                                          </p:spTgt>
                                        </p:tgtEl>
                                        <p:attrNameLst>
                                          <p:attrName>style.visibility</p:attrName>
                                        </p:attrNameLst>
                                      </p:cBhvr>
                                      <p:to>
                                        <p:strVal val="visible"/>
                                      </p:to>
                                    </p:set>
                                    <p:anim calcmode="lin" valueType="num">
                                      <p:cBhvr additive="base">
                                        <p:cTn id="45" dur="500" fill="hold"/>
                                        <p:tgtEl>
                                          <p:spTgt spid="137218">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3721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137218">
                                            <p:txEl>
                                              <p:pRg st="4" end="4"/>
                                            </p:txEl>
                                          </p:spTgt>
                                        </p:tgtEl>
                                        <p:attrNameLst>
                                          <p:attrName>style.visibility</p:attrName>
                                        </p:attrNameLst>
                                      </p:cBhvr>
                                      <p:to>
                                        <p:strVal val="visible"/>
                                      </p:to>
                                    </p:set>
                                    <p:anim calcmode="lin" valueType="num">
                                      <p:cBhvr additive="base">
                                        <p:cTn id="51" dur="500" fill="hold"/>
                                        <p:tgtEl>
                                          <p:spTgt spid="137218">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3721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97000"/>
            <a:ext cx="7772400" cy="4119563"/>
          </a:xfrm>
          <a:prstGeom prst="rect">
            <a:avLst/>
          </a:prstGeom>
          <a:solidFill>
            <a:srgbClr val="EAEAEA"/>
          </a:solidFill>
          <a:ln w="9525">
            <a:noFill/>
            <a:miter lim="800000"/>
            <a:headEnd/>
            <a:tailEnd/>
          </a:ln>
        </p:spPr>
        <p:txBody>
          <a:bodyPr/>
          <a:lstStyle/>
          <a:p>
            <a:pPr marL="625475" indent="-625475" eaLnBrk="0" hangingPunct="0">
              <a:spcBef>
                <a:spcPct val="20000"/>
              </a:spcBef>
            </a:pPr>
            <a:r>
              <a:rPr lang="en-US" altLang="en-US" b="1">
                <a:solidFill>
                  <a:srgbClr val="000000"/>
                </a:solidFill>
                <a:cs typeface="Segoe UI" pitchFamily="34" charset="0"/>
              </a:rPr>
              <a:t>Nature of science:</a:t>
            </a:r>
            <a:r>
              <a:rPr lang="en-US" altLang="en-US">
                <a:solidFill>
                  <a:srgbClr val="000000"/>
                </a:solidFill>
                <a:cs typeface="Segoe UI" pitchFamily="34" charset="0"/>
              </a:rPr>
              <a:t> Paradigm shift: The fundamental fact that the speed of light is constant for all inertial observers has far-reaching consequences about our understanding of space and time. Ideas about space and time that went unchallenged for more than 2,000 years were shown to be false. The extension of the principle of relativity to accelerated frames of reference leads to the revolutionary idea of general relativity that the mass and energy that spacetime contains determines the geometry of spacetime. </a:t>
            </a:r>
          </a:p>
        </p:txBody>
      </p:sp>
      <p:sp>
        <p:nvSpPr>
          <p:cNvPr id="3075" name="Rectangle 118"/>
          <p:cNvSpPr>
            <a:spLocks noGrp="1" noChangeArrowheads="1"/>
          </p:cNvSpPr>
          <p:nvPr>
            <p:ph type="ctrTitle" idx="4294967295"/>
          </p:nvPr>
        </p:nvSpPr>
        <p:spPr>
          <a:xfrm>
            <a:off x="685800" y="457200"/>
            <a:ext cx="7772400" cy="896938"/>
          </a:xfrm>
        </p:spPr>
        <p:txBody>
          <a:bodyPr/>
          <a:lstStyle/>
          <a:p>
            <a:pPr algn="l" eaLnBrk="1" hangingPunct="1"/>
            <a:r>
              <a:rPr lang="en-US" altLang="en-US" sz="2800" b="1" smtClean="0"/>
              <a:t>Option A: Relativity</a:t>
            </a:r>
            <a:br>
              <a:rPr lang="en-US" altLang="en-US" sz="2800" b="1" smtClean="0"/>
            </a:br>
            <a:r>
              <a:rPr lang="en-US" altLang="en-US" sz="2800" smtClean="0">
                <a:solidFill>
                  <a:schemeClr val="tx1"/>
                </a:solidFill>
              </a:rPr>
              <a:t>A.1 – The beginnings of relativity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ctrTitle" idx="4294967295"/>
          </p:nvPr>
        </p:nvSpPr>
        <p:spPr>
          <a:xfrm>
            <a:off x="685800" y="457200"/>
            <a:ext cx="7772400" cy="833438"/>
          </a:xfrm>
        </p:spPr>
        <p:txBody>
          <a:bodyPr/>
          <a:lstStyle/>
          <a:p>
            <a:pPr algn="l"/>
            <a:r>
              <a:rPr lang="en-US" altLang="en-US" sz="2800" b="1" dirty="0" smtClean="0"/>
              <a:t>Option A: Relativity</a:t>
            </a:r>
            <a:br>
              <a:rPr lang="en-US" altLang="en-US" sz="2800" b="1" dirty="0" smtClean="0"/>
            </a:br>
            <a:r>
              <a:rPr lang="en-US" altLang="en-US" sz="2800" dirty="0" smtClean="0">
                <a:solidFill>
                  <a:schemeClr val="tx1"/>
                </a:solidFill>
              </a:rPr>
              <a:t>A.1 – The beginnings of relativity</a:t>
            </a:r>
          </a:p>
        </p:txBody>
      </p:sp>
      <p:sp>
        <p:nvSpPr>
          <p:cNvPr id="139268" name="Rectangle 4"/>
          <p:cNvSpPr>
            <a:spLocks noChangeArrowheads="1"/>
          </p:cNvSpPr>
          <p:nvPr/>
        </p:nvSpPr>
        <p:spPr bwMode="auto">
          <a:xfrm>
            <a:off x="674688" y="1714500"/>
            <a:ext cx="7772400" cy="5143500"/>
          </a:xfrm>
          <a:prstGeom prst="rect">
            <a:avLst/>
          </a:prstGeom>
          <a:solidFill>
            <a:srgbClr val="FFFFCC"/>
          </a:solidFill>
          <a:ln w="9525">
            <a:noFill/>
            <a:miter lim="800000"/>
            <a:headEnd/>
            <a:tailEnd/>
          </a:ln>
          <a:effectLst/>
        </p:spPr>
        <p:txBody>
          <a:bodyPr/>
          <a:lstStyle/>
          <a:p>
            <a:pPr eaLnBrk="0" hangingPunct="0">
              <a:spcBef>
                <a:spcPct val="20000"/>
              </a:spcBef>
            </a:pPr>
            <a:r>
              <a:rPr lang="en-US" altLang="en-US">
                <a:sym typeface="Symbol" pitchFamily="18" charset="2"/>
              </a:rPr>
              <a:t>EXAMPLE: </a:t>
            </a:r>
          </a:p>
          <a:p>
            <a:pPr eaLnBrk="0" hangingPunct="0">
              <a:spcBef>
                <a:spcPts val="400"/>
              </a:spcBef>
            </a:pPr>
            <a:r>
              <a:rPr lang="en-US" altLang="en-US">
                <a:sym typeface="Symbol" pitchFamily="18" charset="2"/>
              </a:rPr>
              <a:t>Consider Maxwell’s equations.</a:t>
            </a:r>
          </a:p>
          <a:p>
            <a:pPr eaLnBrk="0" hangingPunct="0">
              <a:spcBef>
                <a:spcPts val="400"/>
              </a:spcBef>
            </a:pPr>
            <a:r>
              <a:rPr lang="en-US" altLang="en-US">
                <a:sym typeface="Symbol" pitchFamily="18" charset="2"/>
              </a:rPr>
              <a:t>Ignoring the weird symbols                                             like  and  , you should at                                       least recognize…</a:t>
            </a:r>
          </a:p>
          <a:p>
            <a:pPr eaLnBrk="0" hangingPunct="0">
              <a:spcBef>
                <a:spcPts val="400"/>
              </a:spcBef>
            </a:pPr>
            <a:r>
              <a:rPr lang="en-US" altLang="en-US">
                <a:sym typeface="Symbol" pitchFamily="18" charset="2"/>
              </a:rPr>
              <a:t></a:t>
            </a:r>
            <a:r>
              <a:rPr lang="en-US" altLang="en-US" baseline="-25000">
                <a:sym typeface="Symbol" pitchFamily="18" charset="2"/>
              </a:rPr>
              <a:t>0</a:t>
            </a:r>
            <a:r>
              <a:rPr lang="en-US" altLang="en-US">
                <a:sym typeface="Symbol" pitchFamily="18" charset="2"/>
              </a:rPr>
              <a:t> = 8.8510</a:t>
            </a:r>
            <a:r>
              <a:rPr lang="en-US" altLang="en-US" baseline="30000">
                <a:sym typeface="Symbol" pitchFamily="18" charset="2"/>
              </a:rPr>
              <a:t>-12</a:t>
            </a:r>
            <a:r>
              <a:rPr lang="en-US" altLang="en-US">
                <a:sym typeface="Symbol" pitchFamily="18" charset="2"/>
              </a:rPr>
              <a:t>, the                                                permittivity of free space.</a:t>
            </a:r>
          </a:p>
          <a:p>
            <a:pPr eaLnBrk="0" hangingPunct="0">
              <a:spcBef>
                <a:spcPts val="400"/>
              </a:spcBef>
            </a:pPr>
            <a:r>
              <a:rPr lang="en-US" altLang="en-US">
                <a:sym typeface="Symbol" pitchFamily="18" charset="2"/>
              </a:rPr>
              <a:t></a:t>
            </a:r>
            <a:r>
              <a:rPr lang="en-US" altLang="en-US" baseline="-25000">
                <a:sym typeface="Symbol" pitchFamily="18" charset="2"/>
              </a:rPr>
              <a:t>0</a:t>
            </a:r>
            <a:r>
              <a:rPr lang="en-US" altLang="en-US">
                <a:sym typeface="Symbol" pitchFamily="18" charset="2"/>
              </a:rPr>
              <a:t> = 410</a:t>
            </a:r>
            <a:r>
              <a:rPr lang="en-US" altLang="en-US" baseline="30000">
                <a:sym typeface="Symbol" pitchFamily="18" charset="2"/>
              </a:rPr>
              <a:t>-7</a:t>
            </a:r>
            <a:r>
              <a:rPr lang="en-US" altLang="en-US">
                <a:sym typeface="Symbol" pitchFamily="18" charset="2"/>
              </a:rPr>
              <a:t>, the                                                permeability of free space.</a:t>
            </a:r>
          </a:p>
          <a:p>
            <a:pPr eaLnBrk="0" hangingPunct="0">
              <a:spcBef>
                <a:spcPts val="400"/>
              </a:spcBef>
            </a:pPr>
            <a:r>
              <a:rPr lang="en-US" altLang="en-US">
                <a:sym typeface="Symbol" pitchFamily="18" charset="2"/>
              </a:rPr>
              <a:t>It turns out that </a:t>
            </a:r>
            <a:r>
              <a:rPr lang="en-US" altLang="en-US" baseline="-25000">
                <a:sym typeface="Symbol" pitchFamily="18" charset="2"/>
              </a:rPr>
              <a:t>0</a:t>
            </a:r>
            <a:r>
              <a:rPr lang="en-US" altLang="en-US">
                <a:sym typeface="Symbol" pitchFamily="18" charset="2"/>
              </a:rPr>
              <a:t></a:t>
            </a:r>
            <a:r>
              <a:rPr lang="en-US" altLang="en-US" baseline="-25000">
                <a:sym typeface="Symbol" pitchFamily="18" charset="2"/>
              </a:rPr>
              <a:t>0</a:t>
            </a:r>
            <a:r>
              <a:rPr lang="en-US" altLang="en-US">
                <a:sym typeface="Symbol" pitchFamily="18" charset="2"/>
              </a:rPr>
              <a:t> = 1 </a:t>
            </a:r>
            <a:r>
              <a:rPr lang="en-US" altLang="en-US" i="1">
                <a:sym typeface="Symbol" pitchFamily="18" charset="2"/>
              </a:rPr>
              <a:t>/ c</a:t>
            </a:r>
            <a:r>
              <a:rPr lang="en-US" altLang="en-US" baseline="30000">
                <a:sym typeface="Symbol" pitchFamily="18" charset="2"/>
              </a:rPr>
              <a:t>2</a:t>
            </a:r>
            <a:r>
              <a:rPr lang="en-US" altLang="en-US">
                <a:sym typeface="Symbol" pitchFamily="18" charset="2"/>
              </a:rPr>
              <a:t>, and that the theory required the speed of light to be the same in all reference frames.</a:t>
            </a:r>
          </a:p>
          <a:p>
            <a:pPr eaLnBrk="0" hangingPunct="0">
              <a:spcBef>
                <a:spcPts val="400"/>
              </a:spcBef>
            </a:pPr>
            <a:r>
              <a:rPr lang="en-US" altLang="en-US">
                <a:sym typeface="Symbol" pitchFamily="18" charset="2"/>
              </a:rPr>
              <a:t>This isn’t the part that should bother you!</a:t>
            </a:r>
          </a:p>
        </p:txBody>
      </p:sp>
      <p:sp>
        <p:nvSpPr>
          <p:cNvPr id="21508" name="Rectangle 2"/>
          <p:cNvSpPr>
            <a:spLocks noChangeArrowheads="1"/>
          </p:cNvSpPr>
          <p:nvPr/>
        </p:nvSpPr>
        <p:spPr bwMode="auto">
          <a:xfrm>
            <a:off x="685800" y="1338263"/>
            <a:ext cx="7772400" cy="431800"/>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ea typeface="Segoe UI" pitchFamily="34" charset="0"/>
              </a:rPr>
              <a:t>Maxwell and the constancy of the speed of light</a:t>
            </a:r>
          </a:p>
        </p:txBody>
      </p:sp>
      <p:pic>
        <p:nvPicPr>
          <p:cNvPr id="137224" name="Picture 8" descr="annot1420a"/>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984750" y="2068513"/>
            <a:ext cx="3333750" cy="285750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9268">
                                            <p:txEl>
                                              <p:pRg st="0" end="0"/>
                                            </p:txEl>
                                          </p:spTgt>
                                        </p:tgtEl>
                                        <p:attrNameLst>
                                          <p:attrName>style.visibility</p:attrName>
                                        </p:attrNameLst>
                                      </p:cBhvr>
                                      <p:to>
                                        <p:strVal val="visible"/>
                                      </p:to>
                                    </p:set>
                                    <p:anim calcmode="lin" valueType="num">
                                      <p:cBhvr additive="base">
                                        <p:cTn id="7" dur="500" fill="hold"/>
                                        <p:tgtEl>
                                          <p:spTgt spid="13926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926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9268">
                                            <p:txEl>
                                              <p:pRg st="1" end="1"/>
                                            </p:txEl>
                                          </p:spTgt>
                                        </p:tgtEl>
                                        <p:attrNameLst>
                                          <p:attrName>style.visibility</p:attrName>
                                        </p:attrNameLst>
                                      </p:cBhvr>
                                      <p:to>
                                        <p:strVal val="visible"/>
                                      </p:to>
                                    </p:set>
                                    <p:anim calcmode="lin" valueType="num">
                                      <p:cBhvr additive="base">
                                        <p:cTn id="13" dur="500" fill="hold"/>
                                        <p:tgtEl>
                                          <p:spTgt spid="13926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926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137224"/>
                                        </p:tgtEl>
                                        <p:attrNameLst>
                                          <p:attrName>style.visibility</p:attrName>
                                        </p:attrNameLst>
                                      </p:cBhvr>
                                      <p:to>
                                        <p:strVal val="visible"/>
                                      </p:to>
                                    </p:set>
                                    <p:anim calcmode="lin" valueType="num">
                                      <p:cBhvr>
                                        <p:cTn id="19" dur="500" fill="hold"/>
                                        <p:tgtEl>
                                          <p:spTgt spid="137224"/>
                                        </p:tgtEl>
                                        <p:attrNameLst>
                                          <p:attrName>ppt_w</p:attrName>
                                        </p:attrNameLst>
                                      </p:cBhvr>
                                      <p:tavLst>
                                        <p:tav tm="0">
                                          <p:val>
                                            <p:fltVal val="0"/>
                                          </p:val>
                                        </p:tav>
                                        <p:tav tm="100000">
                                          <p:val>
                                            <p:strVal val="#ppt_w"/>
                                          </p:val>
                                        </p:tav>
                                      </p:tavLst>
                                    </p:anim>
                                    <p:anim calcmode="lin" valueType="num">
                                      <p:cBhvr>
                                        <p:cTn id="20" dur="500" fill="hold"/>
                                        <p:tgtEl>
                                          <p:spTgt spid="137224"/>
                                        </p:tgtEl>
                                        <p:attrNameLst>
                                          <p:attrName>ppt_h</p:attrName>
                                        </p:attrNameLst>
                                      </p:cBhvr>
                                      <p:tavLst>
                                        <p:tav tm="0">
                                          <p:val>
                                            <p:fltVal val="0"/>
                                          </p:val>
                                        </p:tav>
                                        <p:tav tm="100000">
                                          <p:val>
                                            <p:strVal val="#ppt_h"/>
                                          </p:val>
                                        </p:tav>
                                      </p:tavLst>
                                    </p:anim>
                                    <p:animEffect transition="in" filter="fade">
                                      <p:cBhvr>
                                        <p:cTn id="21" dur="500"/>
                                        <p:tgtEl>
                                          <p:spTgt spid="137224"/>
                                        </p:tgtEl>
                                      </p:cBhvr>
                                    </p:animEffect>
                                  </p:childTnLst>
                                  <p:subTnLst>
                                    <p:audio>
                                      <p:cMediaNode>
                                        <p:cTn display="0" masterRel="sameClick">
                                          <p:stCondLst>
                                            <p:cond evt="begin" delay="0">
                                              <p:tn val="17"/>
                                            </p:cond>
                                          </p:stCondLst>
                                          <p:endCondLst>
                                            <p:cond evt="onStopAudio" delay="0">
                                              <p:tgtEl>
                                                <p:sldTgt/>
                                              </p:tgtEl>
                                            </p:cond>
                                          </p:endCondLst>
                                        </p:cTn>
                                        <p:tgtEl>
                                          <p:sndTgt r:embed="rId5" name="camera.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139268">
                                            <p:txEl>
                                              <p:pRg st="2" end="2"/>
                                            </p:txEl>
                                          </p:spTgt>
                                        </p:tgtEl>
                                        <p:attrNameLst>
                                          <p:attrName>style.visibility</p:attrName>
                                        </p:attrNameLst>
                                      </p:cBhvr>
                                      <p:to>
                                        <p:strVal val="visible"/>
                                      </p:to>
                                    </p:set>
                                    <p:anim calcmode="lin" valueType="num">
                                      <p:cBhvr additive="base">
                                        <p:cTn id="26" dur="500" fill="hold"/>
                                        <p:tgtEl>
                                          <p:spTgt spid="139268">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3926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39268">
                                            <p:txEl>
                                              <p:pRg st="3" end="3"/>
                                            </p:txEl>
                                          </p:spTgt>
                                        </p:tgtEl>
                                        <p:attrNameLst>
                                          <p:attrName>style.visibility</p:attrName>
                                        </p:attrNameLst>
                                      </p:cBhvr>
                                      <p:to>
                                        <p:strVal val="visible"/>
                                      </p:to>
                                    </p:set>
                                    <p:anim calcmode="lin" valueType="num">
                                      <p:cBhvr additive="base">
                                        <p:cTn id="32" dur="500" fill="hold"/>
                                        <p:tgtEl>
                                          <p:spTgt spid="139268">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3926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139268">
                                            <p:txEl>
                                              <p:pRg st="4" end="4"/>
                                            </p:txEl>
                                          </p:spTgt>
                                        </p:tgtEl>
                                        <p:attrNameLst>
                                          <p:attrName>style.visibility</p:attrName>
                                        </p:attrNameLst>
                                      </p:cBhvr>
                                      <p:to>
                                        <p:strVal val="visible"/>
                                      </p:to>
                                    </p:set>
                                    <p:anim calcmode="lin" valueType="num">
                                      <p:cBhvr additive="base">
                                        <p:cTn id="38" dur="500" fill="hold"/>
                                        <p:tgtEl>
                                          <p:spTgt spid="139268">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3926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139268">
                                            <p:txEl>
                                              <p:pRg st="5" end="5"/>
                                            </p:txEl>
                                          </p:spTgt>
                                        </p:tgtEl>
                                        <p:attrNameLst>
                                          <p:attrName>style.visibility</p:attrName>
                                        </p:attrNameLst>
                                      </p:cBhvr>
                                      <p:to>
                                        <p:strVal val="visible"/>
                                      </p:to>
                                    </p:set>
                                    <p:anim calcmode="lin" valueType="num">
                                      <p:cBhvr additive="base">
                                        <p:cTn id="44" dur="500" fill="hold"/>
                                        <p:tgtEl>
                                          <p:spTgt spid="139268">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3926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139268">
                                            <p:txEl>
                                              <p:pRg st="6" end="6"/>
                                            </p:txEl>
                                          </p:spTgt>
                                        </p:tgtEl>
                                        <p:attrNameLst>
                                          <p:attrName>style.visibility</p:attrName>
                                        </p:attrNameLst>
                                      </p:cBhvr>
                                      <p:to>
                                        <p:strVal val="visible"/>
                                      </p:to>
                                    </p:set>
                                    <p:anim calcmode="lin" valueType="num">
                                      <p:cBhvr additive="base">
                                        <p:cTn id="50" dur="500" fill="hold"/>
                                        <p:tgtEl>
                                          <p:spTgt spid="139268">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3926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ctrTitle" idx="4294967295"/>
          </p:nvPr>
        </p:nvSpPr>
        <p:spPr>
          <a:xfrm>
            <a:off x="685800" y="457200"/>
            <a:ext cx="7772400" cy="833438"/>
          </a:xfrm>
        </p:spPr>
        <p:txBody>
          <a:bodyPr/>
          <a:lstStyle/>
          <a:p>
            <a:pPr algn="l"/>
            <a:r>
              <a:rPr lang="en-US" altLang="en-US" sz="2800" b="1" smtClean="0"/>
              <a:t>Option A: Relativity</a:t>
            </a:r>
            <a:br>
              <a:rPr lang="en-US" altLang="en-US" sz="2800" b="1" smtClean="0"/>
            </a:br>
            <a:r>
              <a:rPr lang="en-US" altLang="en-US" sz="2800" smtClean="0">
                <a:solidFill>
                  <a:schemeClr val="tx1"/>
                </a:solidFill>
              </a:rPr>
              <a:t>A.1 – The beginnings of relativity</a:t>
            </a:r>
          </a:p>
        </p:txBody>
      </p:sp>
      <p:sp>
        <p:nvSpPr>
          <p:cNvPr id="139268" name="Rectangle 4"/>
          <p:cNvSpPr>
            <a:spLocks noChangeArrowheads="1"/>
          </p:cNvSpPr>
          <p:nvPr/>
        </p:nvSpPr>
        <p:spPr bwMode="auto">
          <a:xfrm>
            <a:off x="674688" y="1714500"/>
            <a:ext cx="7772400" cy="5143500"/>
          </a:xfrm>
          <a:prstGeom prst="rect">
            <a:avLst/>
          </a:prstGeom>
          <a:solidFill>
            <a:srgbClr val="FFFFCC"/>
          </a:solidFill>
          <a:ln w="9525">
            <a:noFill/>
            <a:miter lim="800000"/>
            <a:headEnd/>
            <a:tailEnd/>
          </a:ln>
          <a:effectLst/>
        </p:spPr>
        <p:txBody>
          <a:bodyPr/>
          <a:lstStyle/>
          <a:p>
            <a:pPr eaLnBrk="0" hangingPunct="0">
              <a:spcBef>
                <a:spcPct val="20000"/>
              </a:spcBef>
            </a:pPr>
            <a:r>
              <a:rPr lang="en-US" altLang="en-US">
                <a:sym typeface="Symbol" pitchFamily="18" charset="2"/>
              </a:rPr>
              <a:t>EXAMPLE: </a:t>
            </a:r>
          </a:p>
          <a:p>
            <a:pPr eaLnBrk="0" hangingPunct="0">
              <a:spcBef>
                <a:spcPct val="20000"/>
              </a:spcBef>
            </a:pPr>
            <a:endParaRPr lang="en-US" altLang="en-US">
              <a:sym typeface="Symbol" pitchFamily="18" charset="2"/>
            </a:endParaRPr>
          </a:p>
          <a:p>
            <a:pPr eaLnBrk="0" hangingPunct="0">
              <a:spcBef>
                <a:spcPct val="20000"/>
              </a:spcBef>
            </a:pPr>
            <a:endParaRPr lang="en-US" altLang="en-US">
              <a:sym typeface="Symbol" pitchFamily="18" charset="2"/>
            </a:endParaRPr>
          </a:p>
          <a:p>
            <a:pPr eaLnBrk="0" hangingPunct="0">
              <a:spcBef>
                <a:spcPct val="20000"/>
              </a:spcBef>
            </a:pPr>
            <a:r>
              <a:rPr lang="en-US" altLang="en-US">
                <a:sym typeface="Symbol" pitchFamily="18" charset="2"/>
              </a:rPr>
              <a:t>Consider the following scenario. A train is traveling down the tracks at 0.5</a:t>
            </a:r>
            <a:r>
              <a:rPr lang="en-US" altLang="en-US" i="1">
                <a:sym typeface="Symbol" pitchFamily="18" charset="2"/>
              </a:rPr>
              <a:t>c</a:t>
            </a:r>
            <a:r>
              <a:rPr lang="en-US" altLang="en-US">
                <a:sym typeface="Symbol" pitchFamily="18" charset="2"/>
              </a:rPr>
              <a:t>. Then the engineer turns on his headlight. How fast does the beam travel forward with respect to the ground?</a:t>
            </a:r>
          </a:p>
          <a:p>
            <a:pPr eaLnBrk="0" hangingPunct="0">
              <a:spcBef>
                <a:spcPct val="10000"/>
              </a:spcBef>
            </a:pPr>
            <a:r>
              <a:rPr lang="en-US" altLang="en-US">
                <a:sym typeface="Symbol" pitchFamily="18" charset="2"/>
              </a:rPr>
              <a:t>According to the Galilean transformation, the beam travels the speed of light </a:t>
            </a:r>
            <a:r>
              <a:rPr lang="en-US" altLang="en-US" i="1">
                <a:sym typeface="Symbol" pitchFamily="18" charset="2"/>
              </a:rPr>
              <a:t>c</a:t>
            </a:r>
            <a:r>
              <a:rPr lang="en-US" altLang="en-US">
                <a:sym typeface="Symbol" pitchFamily="18" charset="2"/>
              </a:rPr>
              <a:t> PLUS the speed of the train 0.5</a:t>
            </a:r>
            <a:r>
              <a:rPr lang="en-US" altLang="en-US" i="1">
                <a:sym typeface="Symbol" pitchFamily="18" charset="2"/>
              </a:rPr>
              <a:t>c. </a:t>
            </a:r>
            <a:r>
              <a:rPr lang="en-US" altLang="en-US" i="1">
                <a:solidFill>
                  <a:srgbClr val="008080"/>
                </a:solidFill>
                <a:sym typeface="Symbol" pitchFamily="18" charset="2"/>
              </a:rPr>
              <a:t>This is a total of 1.5c</a:t>
            </a:r>
            <a:r>
              <a:rPr lang="en-US" altLang="en-US">
                <a:sym typeface="Symbol" pitchFamily="18" charset="2"/>
              </a:rPr>
              <a:t>.</a:t>
            </a:r>
          </a:p>
          <a:p>
            <a:pPr eaLnBrk="0" hangingPunct="0">
              <a:spcBef>
                <a:spcPct val="10000"/>
              </a:spcBef>
            </a:pPr>
            <a:r>
              <a:rPr lang="en-US" altLang="en-US">
                <a:sym typeface="Symbol" pitchFamily="18" charset="2"/>
              </a:rPr>
              <a:t>According to Maxwell, light travels at exactly </a:t>
            </a:r>
            <a:r>
              <a:rPr lang="en-US" altLang="en-US" i="1">
                <a:solidFill>
                  <a:srgbClr val="008080"/>
                </a:solidFill>
                <a:sym typeface="Symbol" pitchFamily="18" charset="2"/>
              </a:rPr>
              <a:t>c</a:t>
            </a:r>
            <a:r>
              <a:rPr lang="en-US" altLang="en-US">
                <a:sym typeface="Symbol" pitchFamily="18" charset="2"/>
              </a:rPr>
              <a:t> in any reference frame. So who is right?</a:t>
            </a:r>
          </a:p>
          <a:p>
            <a:pPr eaLnBrk="0" hangingPunct="0">
              <a:spcBef>
                <a:spcPct val="10000"/>
              </a:spcBef>
            </a:pPr>
            <a:r>
              <a:rPr lang="en-US" altLang="en-US">
                <a:sym typeface="Symbol" pitchFamily="18" charset="2"/>
              </a:rPr>
              <a:t>Einstein thought Maxwell was right. And he was.</a:t>
            </a:r>
          </a:p>
        </p:txBody>
      </p:sp>
      <p:sp>
        <p:nvSpPr>
          <p:cNvPr id="22532" name="Rectangle 2"/>
          <p:cNvSpPr>
            <a:spLocks noChangeArrowheads="1"/>
          </p:cNvSpPr>
          <p:nvPr/>
        </p:nvSpPr>
        <p:spPr bwMode="auto">
          <a:xfrm>
            <a:off x="685800" y="1338263"/>
            <a:ext cx="7772400" cy="431800"/>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ea typeface="Segoe UI" pitchFamily="34" charset="0"/>
              </a:rPr>
              <a:t>Maxwell and the constancy of the speed of light</a:t>
            </a:r>
          </a:p>
        </p:txBody>
      </p:sp>
      <p:pic>
        <p:nvPicPr>
          <p:cNvPr id="57361" name="Picture 1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854325" y="1804988"/>
            <a:ext cx="3255963" cy="12811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350" name="Line 6"/>
          <p:cNvSpPr>
            <a:spLocks noChangeShapeType="1"/>
          </p:cNvSpPr>
          <p:nvPr/>
        </p:nvSpPr>
        <p:spPr bwMode="auto">
          <a:xfrm>
            <a:off x="0" y="3081338"/>
            <a:ext cx="9144000" cy="0"/>
          </a:xfrm>
          <a:prstGeom prst="line">
            <a:avLst/>
          </a:prstGeom>
          <a:noFill/>
          <a:ln w="38100">
            <a:solidFill>
              <a:srgbClr val="777777"/>
            </a:solidFill>
            <a:round/>
            <a:headEnd/>
            <a:tailEnd/>
          </a:ln>
          <a:effectLst/>
        </p:spPr>
        <p:txBody>
          <a:bodyPr/>
          <a:lstStyle/>
          <a:p>
            <a:endParaRPr lang="en-US"/>
          </a:p>
        </p:txBody>
      </p:sp>
      <p:grpSp>
        <p:nvGrpSpPr>
          <p:cNvPr id="57351" name="Group 7"/>
          <p:cNvGrpSpPr>
            <a:grpSpLocks/>
          </p:cNvGrpSpPr>
          <p:nvPr/>
        </p:nvGrpSpPr>
        <p:grpSpPr bwMode="auto">
          <a:xfrm>
            <a:off x="0" y="2043110"/>
            <a:ext cx="3924302" cy="1030286"/>
            <a:chOff x="0" y="1439"/>
            <a:chExt cx="2472" cy="649"/>
          </a:xfrm>
        </p:grpSpPr>
        <p:grpSp>
          <p:nvGrpSpPr>
            <p:cNvPr id="22537" name="Group 8"/>
            <p:cNvGrpSpPr>
              <a:grpSpLocks/>
            </p:cNvGrpSpPr>
            <p:nvPr/>
          </p:nvGrpSpPr>
          <p:grpSpPr bwMode="auto">
            <a:xfrm>
              <a:off x="0" y="1469"/>
              <a:ext cx="2449" cy="619"/>
              <a:chOff x="1982" y="1575"/>
              <a:chExt cx="2449" cy="619"/>
            </a:xfrm>
          </p:grpSpPr>
          <p:pic>
            <p:nvPicPr>
              <p:cNvPr id="23567" name="Picture 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flipH="1">
                <a:off x="1982" y="1575"/>
                <a:ext cx="1551" cy="6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45" name="AutoShape 10"/>
              <p:cNvSpPr>
                <a:spLocks noChangeArrowheads="1"/>
              </p:cNvSpPr>
              <p:nvPr/>
            </p:nvSpPr>
            <p:spPr bwMode="auto">
              <a:xfrm rot="5400000" flipH="1">
                <a:off x="3720" y="1149"/>
                <a:ext cx="235" cy="1187"/>
              </a:xfrm>
              <a:custGeom>
                <a:avLst/>
                <a:gdLst>
                  <a:gd name="T0" fmla="*/ 0 w 21600"/>
                  <a:gd name="T1" fmla="*/ 2 h 21600"/>
                  <a:gd name="T2" fmla="*/ 0 w 21600"/>
                  <a:gd name="T3" fmla="*/ 4 h 21600"/>
                  <a:gd name="T4" fmla="*/ 0 w 21600"/>
                  <a:gd name="T5" fmla="*/ 2 h 21600"/>
                  <a:gd name="T6" fmla="*/ 0 w 21600"/>
                  <a:gd name="T7" fmla="*/ 0 h 21600"/>
                  <a:gd name="T8" fmla="*/ 0 60000 65536"/>
                  <a:gd name="T9" fmla="*/ 0 60000 65536"/>
                  <a:gd name="T10" fmla="*/ 0 60000 65536"/>
                  <a:gd name="T11" fmla="*/ 0 60000 65536"/>
                  <a:gd name="T12" fmla="*/ 6066 w 21600"/>
                  <a:gd name="T13" fmla="*/ 6078 h 21600"/>
                  <a:gd name="T14" fmla="*/ 15534 w 21600"/>
                  <a:gd name="T15" fmla="*/ 15522 h 21600"/>
                </a:gdLst>
                <a:ahLst/>
                <a:cxnLst>
                  <a:cxn ang="T8">
                    <a:pos x="T0" y="T1"/>
                  </a:cxn>
                  <a:cxn ang="T9">
                    <a:pos x="T2" y="T3"/>
                  </a:cxn>
                  <a:cxn ang="T10">
                    <a:pos x="T4" y="T5"/>
                  </a:cxn>
                  <a:cxn ang="T11">
                    <a:pos x="T6" y="T7"/>
                  </a:cxn>
                </a:cxnLst>
                <a:rect l="T12" t="T13" r="T14" b="T15"/>
                <a:pathLst>
                  <a:path w="21600" h="21600">
                    <a:moveTo>
                      <a:pt x="0" y="0"/>
                    </a:moveTo>
                    <a:lnTo>
                      <a:pt x="8542" y="21600"/>
                    </a:lnTo>
                    <a:lnTo>
                      <a:pt x="13058" y="21600"/>
                    </a:lnTo>
                    <a:lnTo>
                      <a:pt x="21600" y="0"/>
                    </a:lnTo>
                    <a:lnTo>
                      <a:pt x="0" y="0"/>
                    </a:lnTo>
                    <a:close/>
                  </a:path>
                </a:pathLst>
              </a:custGeom>
              <a:solidFill>
                <a:srgbClr val="FFFF66">
                  <a:alpha val="43137"/>
                </a:srgbClr>
              </a:solidFill>
              <a:ln w="9525">
                <a:noFill/>
                <a:miter lim="800000"/>
                <a:headEnd/>
                <a:tailEnd/>
              </a:ln>
              <a:effectLst/>
            </p:spPr>
            <p:txBody>
              <a:bodyPr wrap="none" anchor="ctr"/>
              <a:lstStyle/>
              <a:p>
                <a:endParaRPr lang="en-US"/>
              </a:p>
            </p:txBody>
          </p:sp>
        </p:grpSp>
        <p:grpSp>
          <p:nvGrpSpPr>
            <p:cNvPr id="22538" name="Group 11"/>
            <p:cNvGrpSpPr>
              <a:grpSpLocks/>
            </p:cNvGrpSpPr>
            <p:nvPr/>
          </p:nvGrpSpPr>
          <p:grpSpPr bwMode="auto">
            <a:xfrm>
              <a:off x="1267" y="1696"/>
              <a:ext cx="502" cy="250"/>
              <a:chOff x="3896" y="1604"/>
              <a:chExt cx="502" cy="250"/>
            </a:xfrm>
          </p:grpSpPr>
          <p:sp>
            <p:nvSpPr>
              <p:cNvPr id="22542" name="Line 12"/>
              <p:cNvSpPr>
                <a:spLocks noChangeShapeType="1"/>
              </p:cNvSpPr>
              <p:nvPr/>
            </p:nvSpPr>
            <p:spPr bwMode="auto">
              <a:xfrm flipH="1">
                <a:off x="3896" y="1827"/>
                <a:ext cx="454" cy="0"/>
              </a:xfrm>
              <a:prstGeom prst="line">
                <a:avLst/>
              </a:prstGeom>
              <a:noFill/>
              <a:ln w="38100">
                <a:solidFill>
                  <a:schemeClr val="hlink"/>
                </a:solidFill>
                <a:round/>
                <a:headEnd type="triangle" w="med" len="med"/>
                <a:tailEnd/>
              </a:ln>
              <a:effectLst/>
            </p:spPr>
            <p:txBody>
              <a:bodyPr/>
              <a:lstStyle/>
              <a:p>
                <a:endParaRPr lang="en-US"/>
              </a:p>
            </p:txBody>
          </p:sp>
          <p:sp>
            <p:nvSpPr>
              <p:cNvPr id="22543" name="Text Box 13"/>
              <p:cNvSpPr txBox="1">
                <a:spLocks noChangeArrowheads="1"/>
              </p:cNvSpPr>
              <p:nvPr/>
            </p:nvSpPr>
            <p:spPr bwMode="auto">
              <a:xfrm>
                <a:off x="3898" y="1604"/>
                <a:ext cx="500" cy="250"/>
              </a:xfrm>
              <a:prstGeom prst="rect">
                <a:avLst/>
              </a:prstGeom>
              <a:noFill/>
              <a:ln w="9525">
                <a:noFill/>
                <a:miter lim="800000"/>
                <a:headEnd/>
                <a:tailEnd/>
              </a:ln>
              <a:effectLst/>
            </p:spPr>
            <p:txBody>
              <a:bodyPr wrap="none">
                <a:spAutoFit/>
              </a:bodyPr>
              <a:lstStyle/>
              <a:p>
                <a:r>
                  <a:rPr lang="en-US" altLang="en-US" sz="2000" b="1">
                    <a:solidFill>
                      <a:schemeClr val="hlink"/>
                    </a:solidFill>
                    <a:latin typeface="Courier New" pitchFamily="49" charset="0"/>
                  </a:rPr>
                  <a:t>0.5</a:t>
                </a:r>
                <a:r>
                  <a:rPr lang="en-US" altLang="en-US" sz="2000" b="1" i="1">
                    <a:solidFill>
                      <a:schemeClr val="hlink"/>
                    </a:solidFill>
                    <a:latin typeface="Courier New" pitchFamily="49" charset="0"/>
                  </a:rPr>
                  <a:t>c</a:t>
                </a:r>
                <a:endParaRPr lang="en-US" altLang="en-US" sz="2000" b="1">
                  <a:solidFill>
                    <a:schemeClr val="hlink"/>
                  </a:solidFill>
                  <a:latin typeface="Courier New" pitchFamily="49" charset="0"/>
                </a:endParaRPr>
              </a:p>
            </p:txBody>
          </p:sp>
        </p:grpSp>
        <p:grpSp>
          <p:nvGrpSpPr>
            <p:cNvPr id="22539" name="Group 14"/>
            <p:cNvGrpSpPr>
              <a:grpSpLocks/>
            </p:cNvGrpSpPr>
            <p:nvPr/>
          </p:nvGrpSpPr>
          <p:grpSpPr bwMode="auto">
            <a:xfrm>
              <a:off x="1515" y="1439"/>
              <a:ext cx="957" cy="250"/>
              <a:chOff x="3453" y="1586"/>
              <a:chExt cx="957" cy="250"/>
            </a:xfrm>
          </p:grpSpPr>
          <p:sp>
            <p:nvSpPr>
              <p:cNvPr id="22540" name="Line 15"/>
              <p:cNvSpPr>
                <a:spLocks noChangeShapeType="1"/>
              </p:cNvSpPr>
              <p:nvPr/>
            </p:nvSpPr>
            <p:spPr bwMode="auto">
              <a:xfrm flipH="1">
                <a:off x="3453" y="1809"/>
                <a:ext cx="897" cy="0"/>
              </a:xfrm>
              <a:prstGeom prst="line">
                <a:avLst/>
              </a:prstGeom>
              <a:noFill/>
              <a:ln w="38100">
                <a:solidFill>
                  <a:schemeClr val="hlink"/>
                </a:solidFill>
                <a:round/>
                <a:headEnd type="triangle" w="med" len="med"/>
                <a:tailEnd/>
              </a:ln>
              <a:effectLst/>
            </p:spPr>
            <p:txBody>
              <a:bodyPr/>
              <a:lstStyle/>
              <a:p>
                <a:endParaRPr lang="en-US"/>
              </a:p>
            </p:txBody>
          </p:sp>
          <p:sp>
            <p:nvSpPr>
              <p:cNvPr id="22541" name="Text Box 16"/>
              <p:cNvSpPr txBox="1">
                <a:spLocks noChangeArrowheads="1"/>
              </p:cNvSpPr>
              <p:nvPr/>
            </p:nvSpPr>
            <p:spPr bwMode="auto">
              <a:xfrm>
                <a:off x="4102" y="1586"/>
                <a:ext cx="308" cy="250"/>
              </a:xfrm>
              <a:prstGeom prst="rect">
                <a:avLst/>
              </a:prstGeom>
              <a:noFill/>
              <a:ln w="9525">
                <a:noFill/>
                <a:miter lim="800000"/>
                <a:headEnd/>
                <a:tailEnd/>
              </a:ln>
              <a:effectLst/>
            </p:spPr>
            <p:txBody>
              <a:bodyPr wrap="none">
                <a:spAutoFit/>
              </a:bodyPr>
              <a:lstStyle/>
              <a:p>
                <a:r>
                  <a:rPr lang="en-US" altLang="en-US" sz="2000" b="1" dirty="0">
                    <a:solidFill>
                      <a:schemeClr val="hlink"/>
                    </a:solidFill>
                    <a:latin typeface="Courier New" pitchFamily="49" charset="0"/>
                  </a:rPr>
                  <a:t> </a:t>
                </a:r>
                <a:r>
                  <a:rPr lang="en-US" altLang="en-US" sz="2000" b="1" i="1" dirty="0">
                    <a:solidFill>
                      <a:schemeClr val="hlink"/>
                    </a:solidFill>
                    <a:latin typeface="Courier New" pitchFamily="49" charset="0"/>
                  </a:rPr>
                  <a:t>c</a:t>
                </a:r>
                <a:endParaRPr lang="en-US" altLang="en-US" sz="2000" b="1" dirty="0">
                  <a:solidFill>
                    <a:schemeClr val="hlink"/>
                  </a:solidFill>
                  <a:latin typeface="Courier New" pitchFamily="49" charset="0"/>
                </a:endParaRPr>
              </a:p>
            </p:txBody>
          </p:sp>
        </p:grpSp>
      </p:grpSp>
      <p:pic>
        <p:nvPicPr>
          <p:cNvPr id="17" name="Picture 9" descr="Man+Smiling+and+Standing2"/>
          <p:cNvPicPr>
            <a:picLocks noChangeAspect="1" noChangeArrowheads="1"/>
          </p:cNvPicPr>
          <p:nvPr/>
        </p:nvPicPr>
        <p:blipFill>
          <a:blip r:embed="rId9" cstate="print"/>
          <a:srcRect l="36491" r="36493"/>
          <a:stretch>
            <a:fillRect/>
          </a:stretch>
        </p:blipFill>
        <p:spPr bwMode="auto">
          <a:xfrm>
            <a:off x="198438" y="2441575"/>
            <a:ext cx="319087" cy="11826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9268">
                                            <p:txEl>
                                              <p:pRg st="0" end="0"/>
                                            </p:txEl>
                                          </p:spTgt>
                                        </p:tgtEl>
                                        <p:attrNameLst>
                                          <p:attrName>style.visibility</p:attrName>
                                        </p:attrNameLst>
                                      </p:cBhvr>
                                      <p:to>
                                        <p:strVal val="visible"/>
                                      </p:to>
                                    </p:set>
                                    <p:anim calcmode="lin" valueType="num">
                                      <p:cBhvr additive="base">
                                        <p:cTn id="7" dur="500" fill="hold"/>
                                        <p:tgtEl>
                                          <p:spTgt spid="13926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926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9268">
                                            <p:txEl>
                                              <p:pRg st="3" end="3"/>
                                            </p:txEl>
                                          </p:spTgt>
                                        </p:tgtEl>
                                        <p:attrNameLst>
                                          <p:attrName>style.visibility</p:attrName>
                                        </p:attrNameLst>
                                      </p:cBhvr>
                                      <p:to>
                                        <p:strVal val="visible"/>
                                      </p:to>
                                    </p:set>
                                    <p:anim calcmode="lin" valueType="num">
                                      <p:cBhvr additive="base">
                                        <p:cTn id="13" dur="500" fill="hold"/>
                                        <p:tgtEl>
                                          <p:spTgt spid="139268">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926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57351"/>
                                        </p:tgtEl>
                                        <p:attrNameLst>
                                          <p:attrName>style.visibility</p:attrName>
                                        </p:attrNameLst>
                                      </p:cBhvr>
                                      <p:to>
                                        <p:strVal val="visible"/>
                                      </p:to>
                                    </p:set>
                                    <p:animEffect transition="in" filter="fade">
                                      <p:cBhvr>
                                        <p:cTn id="19" dur="500"/>
                                        <p:tgtEl>
                                          <p:spTgt spid="57351"/>
                                        </p:tgtEl>
                                      </p:cBhvr>
                                    </p:animEffect>
                                  </p:childTnLst>
                                  <p:subTnLst>
                                    <p:audio>
                                      <p:cMediaNode>
                                        <p:cTn display="0" masterRel="sameClick">
                                          <p:stCondLst>
                                            <p:cond evt="begin" delay="0">
                                              <p:tn val="17"/>
                                            </p:cond>
                                          </p:stCondLst>
                                          <p:endCondLst>
                                            <p:cond evt="onStopAudio" delay="0">
                                              <p:tgtEl>
                                                <p:sldTgt/>
                                              </p:tgtEl>
                                            </p:cond>
                                          </p:endCondLst>
                                        </p:cTn>
                                        <p:tgtEl>
                                          <p:sndTgt r:embed="rId5" name="camera.wav"/>
                                        </p:tgtEl>
                                      </p:cMediaNode>
                                    </p:audio>
                                  </p:subTnLst>
                                </p:cTn>
                              </p:par>
                              <p:par>
                                <p:cTn id="20" presetID="22" presetClass="entr" presetSubtype="8" fill="hold" grpId="0" nodeType="withEffect">
                                  <p:stCondLst>
                                    <p:cond delay="0"/>
                                  </p:stCondLst>
                                  <p:childTnLst>
                                    <p:set>
                                      <p:cBhvr>
                                        <p:cTn id="21" dur="1" fill="hold">
                                          <p:stCondLst>
                                            <p:cond delay="0"/>
                                          </p:stCondLst>
                                        </p:cTn>
                                        <p:tgtEl>
                                          <p:spTgt spid="57350"/>
                                        </p:tgtEl>
                                        <p:attrNameLst>
                                          <p:attrName>style.visibility</p:attrName>
                                        </p:attrNameLst>
                                      </p:cBhvr>
                                      <p:to>
                                        <p:strVal val="visible"/>
                                      </p:to>
                                    </p:set>
                                    <p:animEffect transition="in" filter="wipe(left)">
                                      <p:cBhvr>
                                        <p:cTn id="22" dur="500"/>
                                        <p:tgtEl>
                                          <p:spTgt spid="57350"/>
                                        </p:tgtEl>
                                      </p:cBhvr>
                                    </p:animEffect>
                                  </p:childTnLst>
                                </p:cTn>
                              </p:par>
                              <p:par>
                                <p:cTn id="23" presetID="10" presetClass="entr" presetSubtype="0" fill="hold" nodeType="withEffect">
                                  <p:stCondLst>
                                    <p:cond delay="0"/>
                                  </p:stCondLst>
                                  <p:childTnLst>
                                    <p:set>
                                      <p:cBhvr>
                                        <p:cTn id="24" dur="1" fill="hold">
                                          <p:stCondLst>
                                            <p:cond delay="0"/>
                                          </p:stCondLst>
                                        </p:cTn>
                                        <p:tgtEl>
                                          <p:spTgt spid="57361"/>
                                        </p:tgtEl>
                                        <p:attrNameLst>
                                          <p:attrName>style.visibility</p:attrName>
                                        </p:attrNameLst>
                                      </p:cBhvr>
                                      <p:to>
                                        <p:strVal val="visible"/>
                                      </p:to>
                                    </p:set>
                                    <p:animEffect transition="in" filter="fade">
                                      <p:cBhvr>
                                        <p:cTn id="25" dur="500"/>
                                        <p:tgtEl>
                                          <p:spTgt spid="5736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3"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fltVal val="0"/>
                                          </p:val>
                                        </p:tav>
                                        <p:tav tm="100000">
                                          <p:val>
                                            <p:strVal val="#ppt_w"/>
                                          </p:val>
                                        </p:tav>
                                      </p:tavLst>
                                    </p:anim>
                                    <p:anim calcmode="lin" valueType="num">
                                      <p:cBhvr>
                                        <p:cTn id="31" dur="500" fill="hold"/>
                                        <p:tgtEl>
                                          <p:spTgt spid="17"/>
                                        </p:tgtEl>
                                        <p:attrNameLst>
                                          <p:attrName>ppt_h</p:attrName>
                                        </p:attrNameLst>
                                      </p:cBhvr>
                                      <p:tavLst>
                                        <p:tav tm="0">
                                          <p:val>
                                            <p:fltVal val="0"/>
                                          </p:val>
                                        </p:tav>
                                        <p:tav tm="100000">
                                          <p:val>
                                            <p:strVal val="#ppt_h"/>
                                          </p:val>
                                        </p:tav>
                                      </p:tavLst>
                                    </p:anim>
                                    <p:animEffect transition="in" filter="fade">
                                      <p:cBhvr>
                                        <p:cTn id="32" dur="500"/>
                                        <p:tgtEl>
                                          <p:spTgt spid="17"/>
                                        </p:tgtEl>
                                      </p:cBhvr>
                                    </p:animEffect>
                                  </p:childTnLst>
                                  <p:subTnLst>
                                    <p:audio>
                                      <p:cMediaNode>
                                        <p:cTn display="0" masterRel="sameClick">
                                          <p:stCondLst>
                                            <p:cond evt="begin" delay="0">
                                              <p:tn val="28"/>
                                            </p:cond>
                                          </p:stCondLst>
                                          <p:endCondLst>
                                            <p:cond evt="onStopAudio" delay="0">
                                              <p:tgtEl>
                                                <p:sldTgt/>
                                              </p:tgtEl>
                                            </p:cond>
                                          </p:endCondLst>
                                        </p:cTn>
                                        <p:tgtEl>
                                          <p:sndTgt r:embed="rId5" name="camera.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63" presetClass="path" presetSubtype="0" repeatCount="indefinite" fill="hold" nodeType="clickEffect">
                                  <p:stCondLst>
                                    <p:cond delay="0"/>
                                  </p:stCondLst>
                                  <p:childTnLst>
                                    <p:animMotion origin="layout" path="M 2.77556E-17 5.55112E-17 L 0.7875 5.55112E-17 " pathEditMode="relative" rAng="0" ptsTypes="AA">
                                      <p:cBhvr>
                                        <p:cTn id="36" dur="5000" fill="hold"/>
                                        <p:tgtEl>
                                          <p:spTgt spid="57351"/>
                                        </p:tgtEl>
                                        <p:attrNameLst>
                                          <p:attrName>ppt_x</p:attrName>
                                          <p:attrName>ppt_y</p:attrName>
                                        </p:attrNameLst>
                                      </p:cBhvr>
                                      <p:rCtr x="394" y="0"/>
                                    </p:animMotion>
                                  </p:childTnLst>
                                  <p:subTnLst>
                                    <p:audio>
                                      <p:cMediaNode>
                                        <p:cTn display="0" masterRel="sameClick">
                                          <p:stCondLst>
                                            <p:cond evt="begin" delay="0">
                                              <p:tn val="35"/>
                                            </p:cond>
                                          </p:stCondLst>
                                          <p:endCondLst>
                                            <p:cond evt="onStopAudio" delay="0">
                                              <p:tgtEl>
                                                <p:sldTgt/>
                                              </p:tgtEl>
                                            </p:cond>
                                          </p:endCondLst>
                                        </p:cTn>
                                        <p:tgtEl>
                                          <p:sndTgt r:embed="rId6" name="steam2.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39268">
                                            <p:txEl>
                                              <p:pRg st="4" end="4"/>
                                            </p:txEl>
                                          </p:spTgt>
                                        </p:tgtEl>
                                        <p:attrNameLst>
                                          <p:attrName>style.visibility</p:attrName>
                                        </p:attrNameLst>
                                      </p:cBhvr>
                                      <p:to>
                                        <p:strVal val="visible"/>
                                      </p:to>
                                    </p:set>
                                    <p:anim calcmode="lin" valueType="num">
                                      <p:cBhvr additive="base">
                                        <p:cTn id="41" dur="500" fill="hold"/>
                                        <p:tgtEl>
                                          <p:spTgt spid="139268">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3926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139268">
                                            <p:txEl>
                                              <p:pRg st="5" end="5"/>
                                            </p:txEl>
                                          </p:spTgt>
                                        </p:tgtEl>
                                        <p:attrNameLst>
                                          <p:attrName>style.visibility</p:attrName>
                                        </p:attrNameLst>
                                      </p:cBhvr>
                                      <p:to>
                                        <p:strVal val="visible"/>
                                      </p:to>
                                    </p:set>
                                    <p:anim calcmode="lin" valueType="num">
                                      <p:cBhvr additive="base">
                                        <p:cTn id="47" dur="500" fill="hold"/>
                                        <p:tgtEl>
                                          <p:spTgt spid="139268">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3926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139268">
                                            <p:txEl>
                                              <p:pRg st="6" end="6"/>
                                            </p:txEl>
                                          </p:spTgt>
                                        </p:tgtEl>
                                        <p:attrNameLst>
                                          <p:attrName>style.visibility</p:attrName>
                                        </p:attrNameLst>
                                      </p:cBhvr>
                                      <p:to>
                                        <p:strVal val="visible"/>
                                      </p:to>
                                    </p:set>
                                    <p:anim calcmode="lin" valueType="num">
                                      <p:cBhvr additive="base">
                                        <p:cTn id="53" dur="500" fill="hold"/>
                                        <p:tgtEl>
                                          <p:spTgt spid="139268">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3926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8" name="Picture 24"/>
          <p:cNvPicPr>
            <a:picLocks noChangeAspect="1" noChangeArrowheads="1"/>
          </p:cNvPicPr>
          <p:nvPr/>
        </p:nvPicPr>
        <p:blipFill>
          <a:blip r:embed="rId8" cstate="print"/>
          <a:srcRect/>
          <a:stretch>
            <a:fillRect/>
          </a:stretch>
        </p:blipFill>
        <p:spPr bwMode="auto">
          <a:xfrm>
            <a:off x="0" y="3702050"/>
            <a:ext cx="9144000" cy="3171825"/>
          </a:xfrm>
          <a:prstGeom prst="rect">
            <a:avLst/>
          </a:prstGeom>
          <a:noFill/>
          <a:ln w="9525">
            <a:noFill/>
            <a:miter lim="800000"/>
            <a:headEnd/>
            <a:tailEnd/>
          </a:ln>
        </p:spPr>
      </p:pic>
      <p:sp>
        <p:nvSpPr>
          <p:cNvPr id="23555" name="Rectangle 3"/>
          <p:cNvSpPr>
            <a:spLocks noGrp="1" noChangeArrowheads="1"/>
          </p:cNvSpPr>
          <p:nvPr>
            <p:ph type="ctrTitle"/>
          </p:nvPr>
        </p:nvSpPr>
        <p:spPr>
          <a:xfrm>
            <a:off x="685800" y="457200"/>
            <a:ext cx="7772400" cy="833438"/>
          </a:xfrm>
        </p:spPr>
        <p:txBody>
          <a:bodyPr/>
          <a:lstStyle/>
          <a:p>
            <a:pPr algn="l"/>
            <a:r>
              <a:rPr lang="en-US" altLang="en-US" sz="2800" b="1" smtClean="0"/>
              <a:t>Option A: Relativity</a:t>
            </a:r>
            <a:br>
              <a:rPr lang="en-US" altLang="en-US" sz="2800" b="1" smtClean="0"/>
            </a:br>
            <a:r>
              <a:rPr lang="en-US" altLang="en-US" sz="2800" smtClean="0">
                <a:solidFill>
                  <a:schemeClr val="tx1"/>
                </a:solidFill>
              </a:rPr>
              <a:t>A.1 – The beginnings of relativity</a:t>
            </a:r>
          </a:p>
        </p:txBody>
      </p:sp>
      <p:sp>
        <p:nvSpPr>
          <p:cNvPr id="139270" name="Oval 6"/>
          <p:cNvSpPr>
            <a:spLocks noChangeArrowheads="1"/>
          </p:cNvSpPr>
          <p:nvPr/>
        </p:nvSpPr>
        <p:spPr bwMode="auto">
          <a:xfrm>
            <a:off x="6111875" y="4656138"/>
            <a:ext cx="168275" cy="168275"/>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a:effectLst/>
        </p:spPr>
        <p:txBody>
          <a:bodyPr wrap="none" anchor="ctr"/>
          <a:lstStyle/>
          <a:p>
            <a:endParaRPr lang="en-US" altLang="en-US"/>
          </a:p>
        </p:txBody>
      </p:sp>
      <p:grpSp>
        <p:nvGrpSpPr>
          <p:cNvPr id="139271" name="Group 7"/>
          <p:cNvGrpSpPr>
            <a:grpSpLocks/>
          </p:cNvGrpSpPr>
          <p:nvPr/>
        </p:nvGrpSpPr>
        <p:grpSpPr bwMode="auto">
          <a:xfrm>
            <a:off x="660400" y="3814763"/>
            <a:ext cx="3549650" cy="1751012"/>
            <a:chOff x="416" y="2403"/>
            <a:chExt cx="2236" cy="1103"/>
          </a:xfrm>
        </p:grpSpPr>
        <p:pic>
          <p:nvPicPr>
            <p:cNvPr id="21521" name="Picture 8" descr="red_cedar_western_wagon"/>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16" y="2685"/>
              <a:ext cx="1164" cy="8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3571" name="Group 9"/>
            <p:cNvGrpSpPr>
              <a:grpSpLocks/>
            </p:cNvGrpSpPr>
            <p:nvPr/>
          </p:nvGrpSpPr>
          <p:grpSpPr bwMode="auto">
            <a:xfrm>
              <a:off x="1257" y="2738"/>
              <a:ext cx="1395" cy="359"/>
              <a:chOff x="841" y="2698"/>
              <a:chExt cx="1395" cy="359"/>
            </a:xfrm>
          </p:grpSpPr>
          <p:sp>
            <p:nvSpPr>
              <p:cNvPr id="23575" name="Line 10"/>
              <p:cNvSpPr>
                <a:spLocks noChangeShapeType="1"/>
              </p:cNvSpPr>
              <p:nvPr/>
            </p:nvSpPr>
            <p:spPr bwMode="auto">
              <a:xfrm>
                <a:off x="841" y="2698"/>
                <a:ext cx="1395" cy="152"/>
              </a:xfrm>
              <a:prstGeom prst="line">
                <a:avLst/>
              </a:prstGeom>
              <a:noFill/>
              <a:ln w="28575">
                <a:solidFill>
                  <a:srgbClr val="FFFFFF"/>
                </a:solidFill>
                <a:round/>
                <a:headEnd/>
                <a:tailEnd type="triangle" w="med" len="med"/>
              </a:ln>
              <a:effectLst/>
            </p:spPr>
            <p:txBody>
              <a:bodyPr/>
              <a:lstStyle/>
              <a:p>
                <a:endParaRPr lang="en-US"/>
              </a:p>
            </p:txBody>
          </p:sp>
          <p:sp>
            <p:nvSpPr>
              <p:cNvPr id="23576" name="Text Box 11"/>
              <p:cNvSpPr txBox="1">
                <a:spLocks noChangeArrowheads="1"/>
              </p:cNvSpPr>
              <p:nvPr/>
            </p:nvSpPr>
            <p:spPr bwMode="auto">
              <a:xfrm>
                <a:off x="2011" y="2807"/>
                <a:ext cx="212" cy="250"/>
              </a:xfrm>
              <a:prstGeom prst="rect">
                <a:avLst/>
              </a:prstGeom>
              <a:noFill/>
              <a:ln w="9525">
                <a:noFill/>
                <a:miter lim="800000"/>
                <a:headEnd/>
                <a:tailEnd/>
              </a:ln>
              <a:effectLst/>
            </p:spPr>
            <p:txBody>
              <a:bodyPr wrap="none">
                <a:spAutoFit/>
              </a:bodyPr>
              <a:lstStyle/>
              <a:p>
                <a:r>
                  <a:rPr lang="en-US" altLang="en-US" sz="2000" b="1" i="1">
                    <a:solidFill>
                      <a:schemeClr val="bg1"/>
                    </a:solidFill>
                    <a:latin typeface="Courier New" pitchFamily="49" charset="0"/>
                  </a:rPr>
                  <a:t>x</a:t>
                </a:r>
              </a:p>
            </p:txBody>
          </p:sp>
        </p:grpSp>
        <p:grpSp>
          <p:nvGrpSpPr>
            <p:cNvPr id="23572" name="Group 12"/>
            <p:cNvGrpSpPr>
              <a:grpSpLocks/>
            </p:cNvGrpSpPr>
            <p:nvPr/>
          </p:nvGrpSpPr>
          <p:grpSpPr bwMode="auto">
            <a:xfrm>
              <a:off x="1060" y="2403"/>
              <a:ext cx="238" cy="343"/>
              <a:chOff x="644" y="2363"/>
              <a:chExt cx="238" cy="343"/>
            </a:xfrm>
          </p:grpSpPr>
          <p:sp>
            <p:nvSpPr>
              <p:cNvPr id="23573" name="Line 13"/>
              <p:cNvSpPr>
                <a:spLocks noChangeShapeType="1"/>
              </p:cNvSpPr>
              <p:nvPr/>
            </p:nvSpPr>
            <p:spPr bwMode="auto">
              <a:xfrm flipV="1">
                <a:off x="849" y="2395"/>
                <a:ext cx="0" cy="311"/>
              </a:xfrm>
              <a:prstGeom prst="line">
                <a:avLst/>
              </a:prstGeom>
              <a:noFill/>
              <a:ln w="28575">
                <a:solidFill>
                  <a:srgbClr val="FFFFFF"/>
                </a:solidFill>
                <a:round/>
                <a:headEnd/>
                <a:tailEnd type="triangle" w="med" len="med"/>
              </a:ln>
              <a:effectLst/>
            </p:spPr>
            <p:txBody>
              <a:bodyPr/>
              <a:lstStyle/>
              <a:p>
                <a:endParaRPr lang="en-US"/>
              </a:p>
            </p:txBody>
          </p:sp>
          <p:sp>
            <p:nvSpPr>
              <p:cNvPr id="23574" name="Text Box 14"/>
              <p:cNvSpPr txBox="1">
                <a:spLocks noChangeArrowheads="1"/>
              </p:cNvSpPr>
              <p:nvPr/>
            </p:nvSpPr>
            <p:spPr bwMode="auto">
              <a:xfrm>
                <a:off x="644" y="2363"/>
                <a:ext cx="238" cy="250"/>
              </a:xfrm>
              <a:prstGeom prst="rect">
                <a:avLst/>
              </a:prstGeom>
              <a:noFill/>
              <a:ln w="9525">
                <a:noFill/>
                <a:miter lim="800000"/>
                <a:headEnd/>
                <a:tailEnd/>
              </a:ln>
              <a:effectLst/>
            </p:spPr>
            <p:txBody>
              <a:bodyPr>
                <a:spAutoFit/>
              </a:bodyPr>
              <a:lstStyle/>
              <a:p>
                <a:pPr>
                  <a:spcBef>
                    <a:spcPct val="50000"/>
                  </a:spcBef>
                </a:pPr>
                <a:r>
                  <a:rPr lang="en-US" altLang="en-US" sz="2000" b="1" i="1">
                    <a:solidFill>
                      <a:schemeClr val="bg1"/>
                    </a:solidFill>
                    <a:latin typeface="Courier New" pitchFamily="49" charset="0"/>
                  </a:rPr>
                  <a:t>y</a:t>
                </a:r>
              </a:p>
            </p:txBody>
          </p:sp>
        </p:grpSp>
      </p:grpSp>
      <p:grpSp>
        <p:nvGrpSpPr>
          <p:cNvPr id="139279" name="Group 15"/>
          <p:cNvGrpSpPr>
            <a:grpSpLocks/>
          </p:cNvGrpSpPr>
          <p:nvPr/>
        </p:nvGrpSpPr>
        <p:grpSpPr bwMode="auto">
          <a:xfrm>
            <a:off x="1214438" y="5522913"/>
            <a:ext cx="2863850" cy="752475"/>
            <a:chOff x="220" y="3388"/>
            <a:chExt cx="1804" cy="474"/>
          </a:xfrm>
        </p:grpSpPr>
        <p:sp>
          <p:nvSpPr>
            <p:cNvPr id="23568" name="Line 16"/>
            <p:cNvSpPr>
              <a:spLocks noChangeShapeType="1"/>
            </p:cNvSpPr>
            <p:nvPr/>
          </p:nvSpPr>
          <p:spPr bwMode="auto">
            <a:xfrm>
              <a:off x="220" y="3388"/>
              <a:ext cx="1804" cy="280"/>
            </a:xfrm>
            <a:prstGeom prst="line">
              <a:avLst/>
            </a:prstGeom>
            <a:noFill/>
            <a:ln w="28575">
              <a:solidFill>
                <a:schemeClr val="tx1"/>
              </a:solidFill>
              <a:round/>
              <a:headEnd/>
              <a:tailEnd type="triangle" w="med" len="med"/>
            </a:ln>
            <a:effectLst/>
          </p:spPr>
          <p:txBody>
            <a:bodyPr/>
            <a:lstStyle/>
            <a:p>
              <a:endParaRPr lang="en-US"/>
            </a:p>
          </p:txBody>
        </p:sp>
        <p:sp>
          <p:nvSpPr>
            <p:cNvPr id="23569" name="Text Box 17"/>
            <p:cNvSpPr txBox="1">
              <a:spLocks noChangeArrowheads="1"/>
            </p:cNvSpPr>
            <p:nvPr/>
          </p:nvSpPr>
          <p:spPr bwMode="auto">
            <a:xfrm>
              <a:off x="1776" y="3612"/>
              <a:ext cx="212" cy="250"/>
            </a:xfrm>
            <a:prstGeom prst="rect">
              <a:avLst/>
            </a:prstGeom>
            <a:noFill/>
            <a:ln w="9525">
              <a:noFill/>
              <a:miter lim="800000"/>
              <a:headEnd/>
              <a:tailEnd/>
            </a:ln>
            <a:effectLst/>
          </p:spPr>
          <p:txBody>
            <a:bodyPr wrap="none">
              <a:spAutoFit/>
            </a:bodyPr>
            <a:lstStyle/>
            <a:p>
              <a:r>
                <a:rPr lang="en-US" altLang="en-US" sz="2000" b="1" i="1">
                  <a:latin typeface="Courier New" pitchFamily="49" charset="0"/>
                </a:rPr>
                <a:t>x</a:t>
              </a:r>
            </a:p>
          </p:txBody>
        </p:sp>
      </p:grpSp>
      <p:grpSp>
        <p:nvGrpSpPr>
          <p:cNvPr id="139282" name="Group 18"/>
          <p:cNvGrpSpPr>
            <a:grpSpLocks/>
          </p:cNvGrpSpPr>
          <p:nvPr/>
        </p:nvGrpSpPr>
        <p:grpSpPr bwMode="auto">
          <a:xfrm>
            <a:off x="869950" y="3724275"/>
            <a:ext cx="336550" cy="1785938"/>
            <a:chOff x="548" y="2346"/>
            <a:chExt cx="212" cy="1125"/>
          </a:xfrm>
        </p:grpSpPr>
        <p:sp>
          <p:nvSpPr>
            <p:cNvPr id="23566" name="Line 19"/>
            <p:cNvSpPr>
              <a:spLocks noChangeShapeType="1"/>
            </p:cNvSpPr>
            <p:nvPr/>
          </p:nvSpPr>
          <p:spPr bwMode="auto">
            <a:xfrm flipV="1">
              <a:off x="758" y="2403"/>
              <a:ext cx="0" cy="1068"/>
            </a:xfrm>
            <a:prstGeom prst="line">
              <a:avLst/>
            </a:prstGeom>
            <a:noFill/>
            <a:ln w="28575">
              <a:solidFill>
                <a:schemeClr val="tx1"/>
              </a:solidFill>
              <a:round/>
              <a:headEnd/>
              <a:tailEnd type="triangle" w="med" len="med"/>
            </a:ln>
            <a:effectLst/>
          </p:spPr>
          <p:txBody>
            <a:bodyPr/>
            <a:lstStyle/>
            <a:p>
              <a:endParaRPr lang="en-US"/>
            </a:p>
          </p:txBody>
        </p:sp>
        <p:sp>
          <p:nvSpPr>
            <p:cNvPr id="23567" name="Text Box 20"/>
            <p:cNvSpPr txBox="1">
              <a:spLocks noChangeArrowheads="1"/>
            </p:cNvSpPr>
            <p:nvPr/>
          </p:nvSpPr>
          <p:spPr bwMode="auto">
            <a:xfrm>
              <a:off x="548" y="2346"/>
              <a:ext cx="212" cy="250"/>
            </a:xfrm>
            <a:prstGeom prst="rect">
              <a:avLst/>
            </a:prstGeom>
            <a:noFill/>
            <a:ln w="9525">
              <a:noFill/>
              <a:miter lim="800000"/>
              <a:headEnd/>
              <a:tailEnd/>
            </a:ln>
            <a:effectLst/>
          </p:spPr>
          <p:txBody>
            <a:bodyPr wrap="none">
              <a:spAutoFit/>
            </a:bodyPr>
            <a:lstStyle/>
            <a:p>
              <a:r>
                <a:rPr lang="en-US" altLang="en-US" sz="2000" b="1" i="1">
                  <a:latin typeface="Courier New" pitchFamily="49" charset="0"/>
                </a:rPr>
                <a:t>y</a:t>
              </a:r>
            </a:p>
          </p:txBody>
        </p:sp>
      </p:grpSp>
      <p:sp>
        <p:nvSpPr>
          <p:cNvPr id="139285" name="Oval 21"/>
          <p:cNvSpPr>
            <a:spLocks noChangeArrowheads="1"/>
          </p:cNvSpPr>
          <p:nvPr/>
        </p:nvSpPr>
        <p:spPr bwMode="auto">
          <a:xfrm>
            <a:off x="4032250" y="5430838"/>
            <a:ext cx="252413" cy="252412"/>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a:effectLst/>
        </p:spPr>
        <p:txBody>
          <a:bodyPr wrap="none" anchor="ctr"/>
          <a:lstStyle/>
          <a:p>
            <a:endParaRPr lang="en-US" altLang="en-US"/>
          </a:p>
        </p:txBody>
      </p:sp>
      <p:sp>
        <p:nvSpPr>
          <p:cNvPr id="139286" name="Text Box 22"/>
          <p:cNvSpPr txBox="1">
            <a:spLocks noChangeArrowheads="1"/>
          </p:cNvSpPr>
          <p:nvPr/>
        </p:nvSpPr>
        <p:spPr bwMode="auto">
          <a:xfrm>
            <a:off x="854075" y="5654675"/>
            <a:ext cx="7591425" cy="822325"/>
          </a:xfrm>
          <a:prstGeom prst="rect">
            <a:avLst/>
          </a:prstGeom>
          <a:noFill/>
          <a:ln w="9525">
            <a:noFill/>
            <a:miter lim="800000"/>
            <a:headEnd/>
            <a:tailEnd/>
          </a:ln>
          <a:effectLst/>
        </p:spPr>
        <p:txBody>
          <a:bodyPr>
            <a:spAutoFit/>
          </a:bodyPr>
          <a:lstStyle/>
          <a:p>
            <a:r>
              <a:rPr lang="en-US" altLang="en-US">
                <a:solidFill>
                  <a:schemeClr val="bg1"/>
                </a:solidFill>
              </a:rPr>
              <a:t>This conundrum bothered physicists who believed in the Galilean transformations. Why?</a:t>
            </a:r>
          </a:p>
        </p:txBody>
      </p:sp>
      <p:sp>
        <p:nvSpPr>
          <p:cNvPr id="139287" name="Text Box 23"/>
          <p:cNvSpPr txBox="1">
            <a:spLocks noChangeArrowheads="1"/>
          </p:cNvSpPr>
          <p:nvPr/>
        </p:nvSpPr>
        <p:spPr bwMode="auto">
          <a:xfrm>
            <a:off x="865188" y="6015257"/>
            <a:ext cx="7607300" cy="822325"/>
          </a:xfrm>
          <a:prstGeom prst="rect">
            <a:avLst/>
          </a:prstGeom>
          <a:noFill/>
          <a:ln w="9525">
            <a:noFill/>
            <a:miter lim="800000"/>
            <a:headEnd/>
            <a:tailEnd/>
          </a:ln>
          <a:effectLst/>
        </p:spPr>
        <p:txBody>
          <a:bodyPr>
            <a:spAutoFit/>
          </a:bodyPr>
          <a:lstStyle/>
          <a:p>
            <a:r>
              <a:rPr lang="en-US" altLang="en-US" dirty="0">
                <a:solidFill>
                  <a:srgbClr val="FFFF00"/>
                </a:solidFill>
              </a:rPr>
              <a:t>                                                            Because the magnetic force isn’t the same in both CSs!</a:t>
            </a:r>
          </a:p>
        </p:txBody>
      </p:sp>
      <p:pic>
        <p:nvPicPr>
          <p:cNvPr id="24" name="Picture 9" descr="Man+Smiling+and+Standing2"/>
          <p:cNvPicPr>
            <a:picLocks noChangeAspect="1" noChangeArrowheads="1"/>
          </p:cNvPicPr>
          <p:nvPr/>
        </p:nvPicPr>
        <p:blipFill>
          <a:blip r:embed="rId10" cstate="print"/>
          <a:srcRect l="36491" r="36493"/>
          <a:stretch>
            <a:fillRect/>
          </a:stretch>
        </p:blipFill>
        <p:spPr bwMode="auto">
          <a:xfrm>
            <a:off x="152400" y="4530725"/>
            <a:ext cx="638175" cy="2359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139268" name="Rectangle 4"/>
          <p:cNvSpPr>
            <a:spLocks noChangeArrowheads="1"/>
          </p:cNvSpPr>
          <p:nvPr/>
        </p:nvSpPr>
        <p:spPr bwMode="auto">
          <a:xfrm>
            <a:off x="674688" y="1756704"/>
            <a:ext cx="7772400" cy="1943099"/>
          </a:xfrm>
          <a:prstGeom prst="rect">
            <a:avLst/>
          </a:prstGeom>
          <a:solidFill>
            <a:srgbClr val="FFFFCC"/>
          </a:solidFill>
          <a:ln w="9525">
            <a:noFill/>
            <a:miter lim="800000"/>
            <a:headEnd/>
            <a:tailEnd/>
          </a:ln>
          <a:effectLst/>
        </p:spPr>
        <p:txBody>
          <a:bodyPr/>
          <a:lstStyle/>
          <a:p>
            <a:pPr eaLnBrk="0" hangingPunct="0">
              <a:spcBef>
                <a:spcPct val="20000"/>
              </a:spcBef>
            </a:pPr>
            <a:r>
              <a:rPr lang="en-US" altLang="en-US" dirty="0">
                <a:sym typeface="Symbol" pitchFamily="18" charset="2"/>
              </a:rPr>
              <a:t>EXAMPLE: Consider two charges Q at rest in the CS of the road (and the observer). Since they are at </a:t>
            </a:r>
            <a:r>
              <a:rPr lang="en-US" altLang="en-US" dirty="0" smtClean="0">
                <a:sym typeface="Symbol" pitchFamily="18" charset="2"/>
              </a:rPr>
              <a:t>rest in your reference frame </a:t>
            </a:r>
            <a:r>
              <a:rPr lang="en-US" altLang="en-US" dirty="0">
                <a:sym typeface="Symbol" pitchFamily="18" charset="2"/>
              </a:rPr>
              <a:t>they exert no magnetic force on each other.</a:t>
            </a:r>
          </a:p>
          <a:p>
            <a:pPr eaLnBrk="0" hangingPunct="0">
              <a:spcBef>
                <a:spcPct val="20000"/>
              </a:spcBef>
            </a:pPr>
            <a:r>
              <a:rPr lang="en-US" altLang="en-US" dirty="0">
                <a:sym typeface="Symbol" pitchFamily="18" charset="2"/>
              </a:rPr>
              <a:t>But in the CS of the moving wagon they each have a </a:t>
            </a:r>
            <a:r>
              <a:rPr lang="en-US" altLang="en-US" dirty="0">
                <a:solidFill>
                  <a:schemeClr val="bg1"/>
                </a:solidFill>
                <a:sym typeface="Symbol" pitchFamily="18" charset="2"/>
              </a:rPr>
              <a:t>velocity, and thus each feels a magnetic force!</a:t>
            </a:r>
          </a:p>
        </p:txBody>
      </p:sp>
      <p:sp>
        <p:nvSpPr>
          <p:cNvPr id="23563" name="Rectangle 2"/>
          <p:cNvSpPr>
            <a:spLocks noChangeArrowheads="1"/>
          </p:cNvSpPr>
          <p:nvPr/>
        </p:nvSpPr>
        <p:spPr bwMode="auto">
          <a:xfrm>
            <a:off x="685800" y="1338263"/>
            <a:ext cx="7772400" cy="431800"/>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ea typeface="Segoe UI" pitchFamily="34" charset="0"/>
              </a:rPr>
              <a:t>Maxwell and the constancy of the laws of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9268">
                                            <p:txEl>
                                              <p:pRg st="0" end="0"/>
                                            </p:txEl>
                                          </p:spTgt>
                                        </p:tgtEl>
                                        <p:attrNameLst>
                                          <p:attrName>style.visibility</p:attrName>
                                        </p:attrNameLst>
                                      </p:cBhvr>
                                      <p:to>
                                        <p:strVal val="visible"/>
                                      </p:to>
                                    </p:set>
                                    <p:anim calcmode="lin" valueType="num">
                                      <p:cBhvr additive="base">
                                        <p:cTn id="7" dur="500" fill="hold"/>
                                        <p:tgtEl>
                                          <p:spTgt spid="13926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926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21528"/>
                                        </p:tgtEl>
                                        <p:attrNameLst>
                                          <p:attrName>style.visibility</p:attrName>
                                        </p:attrNameLst>
                                      </p:cBhvr>
                                      <p:to>
                                        <p:strVal val="visible"/>
                                      </p:to>
                                    </p:set>
                                    <p:animEffect transition="in" filter="fade">
                                      <p:cBhvr>
                                        <p:cTn id="11" dur="500"/>
                                        <p:tgtEl>
                                          <p:spTgt spid="21528"/>
                                        </p:tgtEl>
                                      </p:cBhvr>
                                    </p:animEffect>
                                  </p:childTnLst>
                                </p:cTn>
                              </p:par>
                              <p:par>
                                <p:cTn id="12" presetID="53" presetClass="entr" presetSubtype="0" fill="hold" nodeType="withEffect">
                                  <p:stCondLst>
                                    <p:cond delay="0"/>
                                  </p:stCondLst>
                                  <p:childTnLst>
                                    <p:set>
                                      <p:cBhvr>
                                        <p:cTn id="13" dur="1" fill="hold">
                                          <p:stCondLst>
                                            <p:cond delay="0"/>
                                          </p:stCondLst>
                                        </p:cTn>
                                        <p:tgtEl>
                                          <p:spTgt spid="139271"/>
                                        </p:tgtEl>
                                        <p:attrNameLst>
                                          <p:attrName>style.visibility</p:attrName>
                                        </p:attrNameLst>
                                      </p:cBhvr>
                                      <p:to>
                                        <p:strVal val="visible"/>
                                      </p:to>
                                    </p:set>
                                    <p:anim calcmode="lin" valueType="num">
                                      <p:cBhvr>
                                        <p:cTn id="14" dur="500" fill="hold"/>
                                        <p:tgtEl>
                                          <p:spTgt spid="139271"/>
                                        </p:tgtEl>
                                        <p:attrNameLst>
                                          <p:attrName>ppt_w</p:attrName>
                                        </p:attrNameLst>
                                      </p:cBhvr>
                                      <p:tavLst>
                                        <p:tav tm="0">
                                          <p:val>
                                            <p:fltVal val="0"/>
                                          </p:val>
                                        </p:tav>
                                        <p:tav tm="100000">
                                          <p:val>
                                            <p:strVal val="#ppt_w"/>
                                          </p:val>
                                        </p:tav>
                                      </p:tavLst>
                                    </p:anim>
                                    <p:anim calcmode="lin" valueType="num">
                                      <p:cBhvr>
                                        <p:cTn id="15" dur="500" fill="hold"/>
                                        <p:tgtEl>
                                          <p:spTgt spid="139271"/>
                                        </p:tgtEl>
                                        <p:attrNameLst>
                                          <p:attrName>ppt_h</p:attrName>
                                        </p:attrNameLst>
                                      </p:cBhvr>
                                      <p:tavLst>
                                        <p:tav tm="0">
                                          <p:val>
                                            <p:fltVal val="0"/>
                                          </p:val>
                                        </p:tav>
                                        <p:tav tm="100000">
                                          <p:val>
                                            <p:strVal val="#ppt_h"/>
                                          </p:val>
                                        </p:tav>
                                      </p:tavLst>
                                    </p:anim>
                                    <p:animEffect transition="in" filter="fade">
                                      <p:cBhvr>
                                        <p:cTn id="16" dur="500"/>
                                        <p:tgtEl>
                                          <p:spTgt spid="139271"/>
                                        </p:tgtEl>
                                      </p:cBhvr>
                                    </p:animEffect>
                                  </p:childTnLst>
                                </p:cTn>
                              </p:par>
                              <p:par>
                                <p:cTn id="17" presetID="53" presetClass="entr" presetSubtype="0" fill="hold" nodeType="withEffect">
                                  <p:stCondLst>
                                    <p:cond delay="0"/>
                                  </p:stCondLst>
                                  <p:childTnLst>
                                    <p:set>
                                      <p:cBhvr>
                                        <p:cTn id="18" dur="1" fill="hold">
                                          <p:stCondLst>
                                            <p:cond delay="0"/>
                                          </p:stCondLst>
                                        </p:cTn>
                                        <p:tgtEl>
                                          <p:spTgt spid="139279"/>
                                        </p:tgtEl>
                                        <p:attrNameLst>
                                          <p:attrName>style.visibility</p:attrName>
                                        </p:attrNameLst>
                                      </p:cBhvr>
                                      <p:to>
                                        <p:strVal val="visible"/>
                                      </p:to>
                                    </p:set>
                                    <p:anim calcmode="lin" valueType="num">
                                      <p:cBhvr>
                                        <p:cTn id="19" dur="500" fill="hold"/>
                                        <p:tgtEl>
                                          <p:spTgt spid="139279"/>
                                        </p:tgtEl>
                                        <p:attrNameLst>
                                          <p:attrName>ppt_w</p:attrName>
                                        </p:attrNameLst>
                                      </p:cBhvr>
                                      <p:tavLst>
                                        <p:tav tm="0">
                                          <p:val>
                                            <p:fltVal val="0"/>
                                          </p:val>
                                        </p:tav>
                                        <p:tav tm="100000">
                                          <p:val>
                                            <p:strVal val="#ppt_w"/>
                                          </p:val>
                                        </p:tav>
                                      </p:tavLst>
                                    </p:anim>
                                    <p:anim calcmode="lin" valueType="num">
                                      <p:cBhvr>
                                        <p:cTn id="20" dur="500" fill="hold"/>
                                        <p:tgtEl>
                                          <p:spTgt spid="139279"/>
                                        </p:tgtEl>
                                        <p:attrNameLst>
                                          <p:attrName>ppt_h</p:attrName>
                                        </p:attrNameLst>
                                      </p:cBhvr>
                                      <p:tavLst>
                                        <p:tav tm="0">
                                          <p:val>
                                            <p:fltVal val="0"/>
                                          </p:val>
                                        </p:tav>
                                        <p:tav tm="100000">
                                          <p:val>
                                            <p:strVal val="#ppt_h"/>
                                          </p:val>
                                        </p:tav>
                                      </p:tavLst>
                                    </p:anim>
                                    <p:animEffect transition="in" filter="fade">
                                      <p:cBhvr>
                                        <p:cTn id="21" dur="500"/>
                                        <p:tgtEl>
                                          <p:spTgt spid="139279"/>
                                        </p:tgtEl>
                                      </p:cBhvr>
                                    </p:animEffect>
                                  </p:childTnLst>
                                </p:cTn>
                              </p:par>
                              <p:par>
                                <p:cTn id="22" presetID="53" presetClass="entr" presetSubtype="0" fill="hold" nodeType="withEffect">
                                  <p:stCondLst>
                                    <p:cond delay="0"/>
                                  </p:stCondLst>
                                  <p:childTnLst>
                                    <p:set>
                                      <p:cBhvr>
                                        <p:cTn id="23" dur="1" fill="hold">
                                          <p:stCondLst>
                                            <p:cond delay="0"/>
                                          </p:stCondLst>
                                        </p:cTn>
                                        <p:tgtEl>
                                          <p:spTgt spid="139282"/>
                                        </p:tgtEl>
                                        <p:attrNameLst>
                                          <p:attrName>style.visibility</p:attrName>
                                        </p:attrNameLst>
                                      </p:cBhvr>
                                      <p:to>
                                        <p:strVal val="visible"/>
                                      </p:to>
                                    </p:set>
                                    <p:anim calcmode="lin" valueType="num">
                                      <p:cBhvr>
                                        <p:cTn id="24" dur="500" fill="hold"/>
                                        <p:tgtEl>
                                          <p:spTgt spid="139282"/>
                                        </p:tgtEl>
                                        <p:attrNameLst>
                                          <p:attrName>ppt_w</p:attrName>
                                        </p:attrNameLst>
                                      </p:cBhvr>
                                      <p:tavLst>
                                        <p:tav tm="0">
                                          <p:val>
                                            <p:fltVal val="0"/>
                                          </p:val>
                                        </p:tav>
                                        <p:tav tm="100000">
                                          <p:val>
                                            <p:strVal val="#ppt_w"/>
                                          </p:val>
                                        </p:tav>
                                      </p:tavLst>
                                    </p:anim>
                                    <p:anim calcmode="lin" valueType="num">
                                      <p:cBhvr>
                                        <p:cTn id="25" dur="500" fill="hold"/>
                                        <p:tgtEl>
                                          <p:spTgt spid="139282"/>
                                        </p:tgtEl>
                                        <p:attrNameLst>
                                          <p:attrName>ppt_h</p:attrName>
                                        </p:attrNameLst>
                                      </p:cBhvr>
                                      <p:tavLst>
                                        <p:tav tm="0">
                                          <p:val>
                                            <p:fltVal val="0"/>
                                          </p:val>
                                        </p:tav>
                                        <p:tav tm="100000">
                                          <p:val>
                                            <p:strVal val="#ppt_h"/>
                                          </p:val>
                                        </p:tav>
                                      </p:tavLst>
                                    </p:anim>
                                    <p:animEffect transition="in" filter="fade">
                                      <p:cBhvr>
                                        <p:cTn id="26" dur="500"/>
                                        <p:tgtEl>
                                          <p:spTgt spid="13928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subTnLst>
                                    <p:audio>
                                      <p:cMediaNode>
                                        <p:cTn display="0" masterRel="sameClick">
                                          <p:stCondLst>
                                            <p:cond evt="begin" delay="0">
                                              <p:tn val="29"/>
                                            </p:cond>
                                          </p:stCondLst>
                                          <p:endCondLst>
                                            <p:cond evt="onStopAudio" delay="0">
                                              <p:tgtEl>
                                                <p:sldTgt/>
                                              </p:tgtEl>
                                            </p:cond>
                                          </p:endCondLst>
                                        </p:cTn>
                                        <p:tgtEl>
                                          <p:sndTgt r:embed="rId5" name="camera.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139285"/>
                                        </p:tgtEl>
                                        <p:attrNameLst>
                                          <p:attrName>style.visibility</p:attrName>
                                        </p:attrNameLst>
                                      </p:cBhvr>
                                      <p:to>
                                        <p:strVal val="visible"/>
                                      </p:to>
                                    </p:set>
                                    <p:anim calcmode="lin" valueType="num">
                                      <p:cBhvr>
                                        <p:cTn id="38" dur="500" fill="hold"/>
                                        <p:tgtEl>
                                          <p:spTgt spid="139285"/>
                                        </p:tgtEl>
                                        <p:attrNameLst>
                                          <p:attrName>ppt_w</p:attrName>
                                        </p:attrNameLst>
                                      </p:cBhvr>
                                      <p:tavLst>
                                        <p:tav tm="0">
                                          <p:val>
                                            <p:fltVal val="0"/>
                                          </p:val>
                                        </p:tav>
                                        <p:tav tm="100000">
                                          <p:val>
                                            <p:strVal val="#ppt_w"/>
                                          </p:val>
                                        </p:tav>
                                      </p:tavLst>
                                    </p:anim>
                                    <p:anim calcmode="lin" valueType="num">
                                      <p:cBhvr>
                                        <p:cTn id="39" dur="500" fill="hold"/>
                                        <p:tgtEl>
                                          <p:spTgt spid="139285"/>
                                        </p:tgtEl>
                                        <p:attrNameLst>
                                          <p:attrName>ppt_h</p:attrName>
                                        </p:attrNameLst>
                                      </p:cBhvr>
                                      <p:tavLst>
                                        <p:tav tm="0">
                                          <p:val>
                                            <p:fltVal val="0"/>
                                          </p:val>
                                        </p:tav>
                                        <p:tav tm="100000">
                                          <p:val>
                                            <p:strVal val="#ppt_h"/>
                                          </p:val>
                                        </p:tav>
                                      </p:tavLst>
                                    </p:anim>
                                    <p:animEffect transition="in" filter="fade">
                                      <p:cBhvr>
                                        <p:cTn id="40" dur="500"/>
                                        <p:tgtEl>
                                          <p:spTgt spid="139285"/>
                                        </p:tgtEl>
                                      </p:cBhvr>
                                    </p:animEffect>
                                  </p:childTnLst>
                                  <p:subTnLst>
                                    <p:audio>
                                      <p:cMediaNode>
                                        <p:cTn display="0" masterRel="sameClick">
                                          <p:stCondLst>
                                            <p:cond evt="begin" delay="0">
                                              <p:tn val="36"/>
                                            </p:cond>
                                          </p:stCondLst>
                                          <p:endCondLst>
                                            <p:cond evt="onStopAudio" delay="0">
                                              <p:tgtEl>
                                                <p:sldTgt/>
                                              </p:tgtEl>
                                            </p:cond>
                                          </p:endCondLst>
                                        </p:cTn>
                                        <p:tgtEl>
                                          <p:sndTgt r:embed="rId6" name="voltage.wav"/>
                                        </p:tgtEl>
                                      </p:cMediaNode>
                                    </p:audio>
                                  </p:subTnLst>
                                </p:cTn>
                              </p:par>
                              <p:par>
                                <p:cTn id="41" presetID="53" presetClass="entr" presetSubtype="0" fill="hold" grpId="0" nodeType="withEffect">
                                  <p:stCondLst>
                                    <p:cond delay="0"/>
                                  </p:stCondLst>
                                  <p:childTnLst>
                                    <p:set>
                                      <p:cBhvr>
                                        <p:cTn id="42" dur="1" fill="hold">
                                          <p:stCondLst>
                                            <p:cond delay="0"/>
                                          </p:stCondLst>
                                        </p:cTn>
                                        <p:tgtEl>
                                          <p:spTgt spid="139270"/>
                                        </p:tgtEl>
                                        <p:attrNameLst>
                                          <p:attrName>style.visibility</p:attrName>
                                        </p:attrNameLst>
                                      </p:cBhvr>
                                      <p:to>
                                        <p:strVal val="visible"/>
                                      </p:to>
                                    </p:set>
                                    <p:anim calcmode="lin" valueType="num">
                                      <p:cBhvr>
                                        <p:cTn id="43" dur="500" fill="hold"/>
                                        <p:tgtEl>
                                          <p:spTgt spid="139270"/>
                                        </p:tgtEl>
                                        <p:attrNameLst>
                                          <p:attrName>ppt_w</p:attrName>
                                        </p:attrNameLst>
                                      </p:cBhvr>
                                      <p:tavLst>
                                        <p:tav tm="0">
                                          <p:val>
                                            <p:fltVal val="0"/>
                                          </p:val>
                                        </p:tav>
                                        <p:tav tm="100000">
                                          <p:val>
                                            <p:strVal val="#ppt_w"/>
                                          </p:val>
                                        </p:tav>
                                      </p:tavLst>
                                    </p:anim>
                                    <p:anim calcmode="lin" valueType="num">
                                      <p:cBhvr>
                                        <p:cTn id="44" dur="500" fill="hold"/>
                                        <p:tgtEl>
                                          <p:spTgt spid="139270"/>
                                        </p:tgtEl>
                                        <p:attrNameLst>
                                          <p:attrName>ppt_h</p:attrName>
                                        </p:attrNameLst>
                                      </p:cBhvr>
                                      <p:tavLst>
                                        <p:tav tm="0">
                                          <p:val>
                                            <p:fltVal val="0"/>
                                          </p:val>
                                        </p:tav>
                                        <p:tav tm="100000">
                                          <p:val>
                                            <p:strVal val="#ppt_h"/>
                                          </p:val>
                                        </p:tav>
                                      </p:tavLst>
                                    </p:anim>
                                    <p:animEffect transition="in" filter="fade">
                                      <p:cBhvr>
                                        <p:cTn id="45" dur="500"/>
                                        <p:tgtEl>
                                          <p:spTgt spid="139270"/>
                                        </p:tgtEl>
                                      </p:cBhvr>
                                    </p:animEffect>
                                  </p:childTnLst>
                                  <p:subTnLst>
                                    <p:audio>
                                      <p:cMediaNode>
                                        <p:cTn display="0" masterRel="sameClick">
                                          <p:stCondLst>
                                            <p:cond evt="begin" delay="0">
                                              <p:tn val="41"/>
                                            </p:cond>
                                          </p:stCondLst>
                                          <p:endCondLst>
                                            <p:cond evt="onStopAudio" delay="0">
                                              <p:tgtEl>
                                                <p:sldTgt/>
                                              </p:tgtEl>
                                            </p:cond>
                                          </p:endCondLst>
                                        </p:cTn>
                                        <p:tgtEl>
                                          <p:sndTgt r:embed="rId6" name="voltage.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139268">
                                            <p:txEl>
                                              <p:pRg st="1" end="1"/>
                                            </p:txEl>
                                          </p:spTgt>
                                        </p:tgtEl>
                                        <p:attrNameLst>
                                          <p:attrName>style.visibility</p:attrName>
                                        </p:attrNameLst>
                                      </p:cBhvr>
                                      <p:to>
                                        <p:strVal val="visible"/>
                                      </p:to>
                                    </p:set>
                                    <p:anim calcmode="lin" valueType="num">
                                      <p:cBhvr additive="base">
                                        <p:cTn id="50" dur="500" fill="hold"/>
                                        <p:tgtEl>
                                          <p:spTgt spid="139268">
                                            <p:txEl>
                                              <p:pRg st="1" end="1"/>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3926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63" presetClass="path" presetSubtype="0" repeatCount="indefinite" decel="50000" fill="hold" nodeType="clickEffect">
                                  <p:stCondLst>
                                    <p:cond delay="0"/>
                                  </p:stCondLst>
                                  <p:childTnLst>
                                    <p:animMotion origin="layout" path="M 5.55556E-7 3.7037E-6 L 0.66562 0.12106 " pathEditMode="relative" rAng="0" ptsTypes="AA">
                                      <p:cBhvr>
                                        <p:cTn id="55" dur="5000" fill="hold"/>
                                        <p:tgtEl>
                                          <p:spTgt spid="139271"/>
                                        </p:tgtEl>
                                        <p:attrNameLst>
                                          <p:attrName>ppt_x</p:attrName>
                                          <p:attrName>ppt_y</p:attrName>
                                        </p:attrNameLst>
                                      </p:cBhvr>
                                      <p:rCtr x="333" y="60"/>
                                    </p:animMotion>
                                  </p:childTnLst>
                                  <p:subTnLst>
                                    <p:audio>
                                      <p:cMediaNode>
                                        <p:cTn display="0" masterRel="sameClick">
                                          <p:stCondLst>
                                            <p:cond evt="begin" delay="0">
                                              <p:tn val="54"/>
                                            </p:cond>
                                          </p:stCondLst>
                                          <p:endCondLst>
                                            <p:cond evt="onStopAudio" delay="0">
                                              <p:tgtEl>
                                                <p:sldTgt/>
                                              </p:tgtEl>
                                            </p:cond>
                                          </p:endCondLst>
                                        </p:cTn>
                                        <p:tgtEl>
                                          <p:sndTgt r:embed="rId7" name="stagecoach.wav"/>
                                        </p:tgtEl>
                                      </p:cMediaNode>
                                    </p:audio>
                                  </p:subTnLst>
                                </p:cTn>
                              </p:par>
                              <p:par>
                                <p:cTn id="56" presetID="64" presetClass="path" presetSubtype="0" repeatCount="indefinite" fill="hold" grpId="1" nodeType="withEffect">
                                  <p:stCondLst>
                                    <p:cond delay="0"/>
                                  </p:stCondLst>
                                  <p:childTnLst>
                                    <p:animMotion origin="layout" path="M 2.5E-6 4.81481E-6 L 0.0934 -0.04908 " pathEditMode="relative" rAng="0" ptsTypes="AA">
                                      <p:cBhvr>
                                        <p:cTn id="57" dur="5000" fill="hold"/>
                                        <p:tgtEl>
                                          <p:spTgt spid="139285"/>
                                        </p:tgtEl>
                                        <p:attrNameLst>
                                          <p:attrName>ppt_x</p:attrName>
                                          <p:attrName>ppt_y</p:attrName>
                                        </p:attrNameLst>
                                      </p:cBhvr>
                                      <p:rCtr x="47" y="-25"/>
                                    </p:animMotion>
                                  </p:childTnLst>
                                </p:cTn>
                              </p:par>
                              <p:par>
                                <p:cTn id="58" presetID="35" presetClass="path" presetSubtype="0" repeatCount="indefinite" fill="hold" grpId="1" nodeType="withEffect">
                                  <p:stCondLst>
                                    <p:cond delay="0"/>
                                  </p:stCondLst>
                                  <p:childTnLst>
                                    <p:animMotion origin="layout" path="M -4.16667E-6 -3.7037E-6 L -0.08142 0.04399 " pathEditMode="relative" rAng="0" ptsTypes="AA">
                                      <p:cBhvr>
                                        <p:cTn id="59" dur="5000" fill="hold"/>
                                        <p:tgtEl>
                                          <p:spTgt spid="139270"/>
                                        </p:tgtEl>
                                        <p:attrNameLst>
                                          <p:attrName>ppt_x</p:attrName>
                                          <p:attrName>ppt_y</p:attrName>
                                        </p:attrNameLst>
                                      </p:cBhvr>
                                      <p:rCtr x="-41" y="22"/>
                                    </p:animMotion>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grpId="0" nodeType="clickEffect">
                                  <p:stCondLst>
                                    <p:cond delay="0"/>
                                  </p:stCondLst>
                                  <p:iterate type="lt">
                                    <p:tmPct val="0"/>
                                  </p:iterate>
                                  <p:childTnLst>
                                    <p:set>
                                      <p:cBhvr>
                                        <p:cTn id="63" dur="1" fill="hold">
                                          <p:stCondLst>
                                            <p:cond delay="0"/>
                                          </p:stCondLst>
                                        </p:cTn>
                                        <p:tgtEl>
                                          <p:spTgt spid="139286">
                                            <p:txEl>
                                              <p:pRg st="0" end="0"/>
                                            </p:txEl>
                                          </p:spTgt>
                                        </p:tgtEl>
                                        <p:attrNameLst>
                                          <p:attrName>style.visibility</p:attrName>
                                        </p:attrNameLst>
                                      </p:cBhvr>
                                      <p:to>
                                        <p:strVal val="visible"/>
                                      </p:to>
                                    </p:set>
                                    <p:anim calcmode="lin" valueType="num">
                                      <p:cBhvr additive="base">
                                        <p:cTn id="64" dur="500" fill="hold"/>
                                        <p:tgtEl>
                                          <p:spTgt spid="139286">
                                            <p:txEl>
                                              <p:pRg st="0" end="0"/>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3928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39287"/>
                                        </p:tgtEl>
                                        <p:attrNameLst>
                                          <p:attrName>style.visibility</p:attrName>
                                        </p:attrNameLst>
                                      </p:cBhvr>
                                      <p:to>
                                        <p:strVal val="visible"/>
                                      </p:to>
                                    </p:set>
                                    <p:anim calcmode="lin" valueType="num">
                                      <p:cBhvr additive="base">
                                        <p:cTn id="70" dur="500" fill="hold"/>
                                        <p:tgtEl>
                                          <p:spTgt spid="139287"/>
                                        </p:tgtEl>
                                        <p:attrNameLst>
                                          <p:attrName>ppt_x</p:attrName>
                                        </p:attrNameLst>
                                      </p:cBhvr>
                                      <p:tavLst>
                                        <p:tav tm="0">
                                          <p:val>
                                            <p:strVal val="#ppt_x"/>
                                          </p:val>
                                        </p:tav>
                                        <p:tav tm="100000">
                                          <p:val>
                                            <p:strVal val="#ppt_x"/>
                                          </p:val>
                                        </p:tav>
                                      </p:tavLst>
                                    </p:anim>
                                    <p:anim calcmode="lin" valueType="num">
                                      <p:cBhvr additive="base">
                                        <p:cTn id="71" dur="500" fill="hold"/>
                                        <p:tgtEl>
                                          <p:spTgt spid="13928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0" grpId="0" animBg="1"/>
      <p:bldP spid="139270" grpId="1" animBg="1"/>
      <p:bldP spid="139285" grpId="0" animBg="1"/>
      <p:bldP spid="139285" grpId="1" animBg="1"/>
      <p:bldP spid="139286" grpId="0" build="allAtOnce"/>
      <p:bldP spid="13928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ctrTitle"/>
          </p:nvPr>
        </p:nvSpPr>
        <p:spPr>
          <a:xfrm>
            <a:off x="685800" y="448992"/>
            <a:ext cx="7772400" cy="833438"/>
          </a:xfrm>
          <a:noFill/>
        </p:spPr>
        <p:txBody>
          <a:bodyPr/>
          <a:lstStyle/>
          <a:p>
            <a:pPr algn="l"/>
            <a:r>
              <a:rPr lang="en-US" altLang="en-US" sz="2800" b="1" dirty="0" smtClean="0">
                <a:solidFill>
                  <a:srgbClr val="000000"/>
                </a:solidFill>
              </a:rPr>
              <a:t>Option A: Relativity</a:t>
            </a:r>
            <a:br>
              <a:rPr lang="en-US" altLang="en-US" sz="2800" b="1" dirty="0" smtClean="0">
                <a:solidFill>
                  <a:srgbClr val="000000"/>
                </a:solidFill>
              </a:rPr>
            </a:br>
            <a:r>
              <a:rPr lang="en-US" altLang="en-US" sz="2800" dirty="0" smtClean="0">
                <a:solidFill>
                  <a:srgbClr val="000000"/>
                </a:solidFill>
              </a:rPr>
              <a:t>A.1 – The beginnings of relativity</a:t>
            </a:r>
            <a:endParaRPr lang="en-US" altLang="en-US" sz="2400" dirty="0" smtClean="0">
              <a:solidFill>
                <a:schemeClr val="tx1"/>
              </a:solidFill>
              <a:latin typeface="Courier New" pitchFamily="49" charset="0"/>
            </a:endParaRPr>
          </a:p>
        </p:txBody>
      </p:sp>
      <p:sp>
        <p:nvSpPr>
          <p:cNvPr id="1241090" name="Rectangle 2"/>
          <p:cNvSpPr>
            <a:spLocks noChangeArrowheads="1"/>
          </p:cNvSpPr>
          <p:nvPr/>
        </p:nvSpPr>
        <p:spPr bwMode="auto">
          <a:xfrm>
            <a:off x="685800" y="1338263"/>
            <a:ext cx="7772400" cy="5519737"/>
          </a:xfrm>
          <a:prstGeom prst="rect">
            <a:avLst/>
          </a:prstGeom>
          <a:solidFill>
            <a:srgbClr val="EAEAE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charset="0"/>
              </a:defRPr>
            </a:lvl1pPr>
            <a:lvl2pPr marL="1223963" indent="-533400" algn="ctr">
              <a:spcBef>
                <a:spcPct val="20000"/>
              </a:spcBef>
              <a:defRPr sz="2800">
                <a:solidFill>
                  <a:schemeClr val="tx1"/>
                </a:solidFill>
                <a:latin typeface="Arial" charset="0"/>
              </a:defRPr>
            </a:lvl2pPr>
            <a:lvl3pPr marL="1795463" indent="-457200" algn="ctr">
              <a:spcBef>
                <a:spcPct val="20000"/>
              </a:spcBef>
              <a:defRPr sz="2400">
                <a:solidFill>
                  <a:schemeClr val="tx1"/>
                </a:solidFill>
                <a:latin typeface="Arial" charset="0"/>
              </a:defRPr>
            </a:lvl3pPr>
            <a:lvl4pPr marL="2290763" indent="-381000" algn="ctr">
              <a:spcBef>
                <a:spcPct val="20000"/>
              </a:spcBef>
              <a:defRPr sz="2000">
                <a:solidFill>
                  <a:schemeClr val="tx1"/>
                </a:solidFill>
                <a:latin typeface="Arial" charset="0"/>
              </a:defRPr>
            </a:lvl4pPr>
            <a:lvl5pPr marL="2786063" indent="-381000" algn="ctr">
              <a:spcBef>
                <a:spcPct val="20000"/>
              </a:spcBef>
              <a:defRPr sz="2000">
                <a:solidFill>
                  <a:schemeClr val="tx1"/>
                </a:solidFill>
                <a:latin typeface="Arial" charset="0"/>
              </a:defRPr>
            </a:lvl5pPr>
            <a:lvl6pPr marL="3243263" indent="-381000" algn="ctr" fontAlgn="base">
              <a:spcBef>
                <a:spcPct val="20000"/>
              </a:spcBef>
              <a:spcAft>
                <a:spcPct val="0"/>
              </a:spcAft>
              <a:defRPr sz="2000">
                <a:solidFill>
                  <a:schemeClr val="tx1"/>
                </a:solidFill>
                <a:latin typeface="Arial" charset="0"/>
              </a:defRPr>
            </a:lvl6pPr>
            <a:lvl7pPr marL="3700463" indent="-381000" algn="ctr" fontAlgn="base">
              <a:spcBef>
                <a:spcPct val="20000"/>
              </a:spcBef>
              <a:spcAft>
                <a:spcPct val="0"/>
              </a:spcAft>
              <a:defRPr sz="2000">
                <a:solidFill>
                  <a:schemeClr val="tx1"/>
                </a:solidFill>
                <a:latin typeface="Arial" charset="0"/>
              </a:defRPr>
            </a:lvl7pPr>
            <a:lvl8pPr marL="4157663" indent="-381000" algn="ctr" fontAlgn="base">
              <a:spcBef>
                <a:spcPct val="20000"/>
              </a:spcBef>
              <a:spcAft>
                <a:spcPct val="0"/>
              </a:spcAft>
              <a:defRPr sz="2000">
                <a:solidFill>
                  <a:schemeClr val="tx1"/>
                </a:solidFill>
                <a:latin typeface="Arial" charset="0"/>
              </a:defRPr>
            </a:lvl8pPr>
            <a:lvl9pPr marL="4614863" indent="-381000" algn="ctr" fontAlgn="base">
              <a:spcBef>
                <a:spcPct val="20000"/>
              </a:spcBef>
              <a:spcAft>
                <a:spcPct val="0"/>
              </a:spcAft>
              <a:defRPr sz="2000">
                <a:solidFill>
                  <a:schemeClr val="tx1"/>
                </a:solidFill>
                <a:latin typeface="Arial" charset="0"/>
              </a:defRPr>
            </a:lvl9pPr>
          </a:lstStyle>
          <a:p>
            <a:pPr algn="l">
              <a:spcBef>
                <a:spcPts val="400"/>
              </a:spcBef>
              <a:defRPr/>
            </a:pPr>
            <a:r>
              <a:rPr lang="en-US" altLang="en-US" sz="2400" i="1" dirty="0" smtClean="0">
                <a:solidFill>
                  <a:srgbClr val="333399"/>
                </a:solidFill>
                <a:latin typeface="+mn-lt"/>
                <a:cs typeface="Times New Roman" pitchFamily="18" charset="0"/>
              </a:rPr>
              <a:t>Relativity</a:t>
            </a:r>
            <a:endParaRPr lang="en-US" altLang="en-US" sz="2400" i="1" dirty="0" smtClean="0">
              <a:solidFill>
                <a:srgbClr val="333399"/>
              </a:solidFill>
              <a:latin typeface="+mn-lt"/>
              <a:cs typeface="Times New Roman" pitchFamily="18" charset="0"/>
            </a:endParaRPr>
          </a:p>
          <a:p>
            <a:pPr algn="l">
              <a:spcBef>
                <a:spcPts val="400"/>
              </a:spcBef>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Although most people think of Einstein when they think of “relativity,” the term simply describes conversions between one reference frame and another.</a:t>
            </a:r>
          </a:p>
          <a:p>
            <a:pPr algn="l">
              <a:spcBef>
                <a:spcPts val="400"/>
              </a:spcBef>
              <a:defRPr/>
            </a:pPr>
            <a:r>
              <a:rPr lang="en-US" altLang="en-US" sz="2400" dirty="0" smtClean="0">
                <a:solidFill>
                  <a:srgbClr val="000000"/>
                </a:solidFill>
                <a:cs typeface="Times New Roman" pitchFamily="18" charset="0"/>
                <a:sym typeface="Symbol" pitchFamily="18" charset="2"/>
              </a:rPr>
              <a:t>Thus there is what we could term </a:t>
            </a:r>
            <a:r>
              <a:rPr lang="en-US" altLang="en-US" sz="2400" b="1" dirty="0" smtClean="0">
                <a:solidFill>
                  <a:srgbClr val="000000"/>
                </a:solidFill>
                <a:cs typeface="Times New Roman" pitchFamily="18" charset="0"/>
                <a:sym typeface="Symbol" pitchFamily="18" charset="2"/>
              </a:rPr>
              <a:t>classical relativity</a:t>
            </a:r>
            <a:r>
              <a:rPr lang="en-US" altLang="en-US" sz="2400" dirty="0" smtClean="0">
                <a:solidFill>
                  <a:srgbClr val="000000"/>
                </a:solidFill>
                <a:cs typeface="Times New Roman" pitchFamily="18" charset="0"/>
                <a:sym typeface="Symbol" pitchFamily="18" charset="2"/>
              </a:rPr>
              <a:t>, which incorporates the Galilean transformations and Newton’s concepts of absolute time and space.</a:t>
            </a:r>
          </a:p>
          <a:p>
            <a:pPr algn="l">
              <a:spcBef>
                <a:spcPts val="400"/>
              </a:spcBef>
              <a:defRPr/>
            </a:pPr>
            <a:r>
              <a:rPr lang="en-US" altLang="en-US" sz="2400" dirty="0" smtClean="0">
                <a:solidFill>
                  <a:srgbClr val="000000"/>
                </a:solidFill>
                <a:cs typeface="Times New Roman" pitchFamily="18" charset="0"/>
                <a:sym typeface="Symbol" pitchFamily="18" charset="2"/>
              </a:rPr>
              <a:t>Then </a:t>
            </a:r>
            <a:r>
              <a:rPr lang="en-US" altLang="en-US" sz="2400" dirty="0" smtClean="0">
                <a:solidFill>
                  <a:srgbClr val="000000"/>
                </a:solidFill>
                <a:cs typeface="Times New Roman" pitchFamily="18" charset="0"/>
                <a:sym typeface="Symbol" pitchFamily="18" charset="2"/>
              </a:rPr>
              <a:t>there </a:t>
            </a:r>
            <a:r>
              <a:rPr lang="en-US" altLang="en-US" sz="2400" dirty="0" smtClean="0">
                <a:solidFill>
                  <a:srgbClr val="000000"/>
                </a:solidFill>
                <a:cs typeface="Times New Roman" pitchFamily="18" charset="0"/>
                <a:sym typeface="Symbol" pitchFamily="18" charset="2"/>
              </a:rPr>
              <a:t>is what we call </a:t>
            </a:r>
            <a:r>
              <a:rPr lang="en-US" altLang="en-US" sz="2400" b="1" dirty="0" smtClean="0">
                <a:solidFill>
                  <a:srgbClr val="000000"/>
                </a:solidFill>
                <a:cs typeface="Times New Roman" pitchFamily="18" charset="0"/>
                <a:sym typeface="Symbol" pitchFamily="18" charset="2"/>
              </a:rPr>
              <a:t>special relativity</a:t>
            </a:r>
            <a:r>
              <a:rPr lang="en-US" altLang="en-US" sz="2400" dirty="0" smtClean="0">
                <a:solidFill>
                  <a:srgbClr val="000000"/>
                </a:solidFill>
                <a:cs typeface="Times New Roman" pitchFamily="18" charset="0"/>
                <a:sym typeface="Symbol" pitchFamily="18" charset="2"/>
              </a:rPr>
              <a:t> and </a:t>
            </a:r>
            <a:r>
              <a:rPr lang="en-US" altLang="en-US" sz="2400" b="1" dirty="0" smtClean="0">
                <a:solidFill>
                  <a:srgbClr val="000000"/>
                </a:solidFill>
                <a:cs typeface="Times New Roman" pitchFamily="18" charset="0"/>
                <a:sym typeface="Symbol" pitchFamily="18" charset="2"/>
              </a:rPr>
              <a:t>general relativity</a:t>
            </a:r>
            <a:r>
              <a:rPr lang="en-US" altLang="en-US" sz="2400" dirty="0" smtClean="0">
                <a:solidFill>
                  <a:srgbClr val="000000"/>
                </a:solidFill>
                <a:cs typeface="Times New Roman" pitchFamily="18" charset="0"/>
                <a:sym typeface="Symbol" pitchFamily="18" charset="2"/>
              </a:rPr>
              <a:t>, both authored by Albert Einstein, and both of which incorporate a deeper understanding of relativity than that of the classical physicists.</a:t>
            </a:r>
          </a:p>
          <a:p>
            <a:pPr algn="l">
              <a:spcBef>
                <a:spcPts val="400"/>
              </a:spcBef>
              <a:defRPr/>
            </a:pPr>
            <a:r>
              <a:rPr lang="en-US" altLang="en-US" sz="2400" dirty="0" smtClean="0">
                <a:solidFill>
                  <a:srgbClr val="000000"/>
                </a:solidFill>
                <a:cs typeface="Times New Roman" pitchFamily="18" charset="0"/>
                <a:sym typeface="Symbol" pitchFamily="18" charset="2"/>
              </a:rPr>
              <a:t>In any relativity theory, there are two types of reference frames: inertial and non-inertial. </a:t>
            </a:r>
          </a:p>
          <a:p>
            <a:pPr algn="l">
              <a:spcBef>
                <a:spcPts val="400"/>
              </a:spcBef>
              <a:defRPr/>
            </a:pPr>
            <a:r>
              <a:rPr lang="en-US" altLang="en-US" sz="2400" dirty="0" smtClean="0">
                <a:solidFill>
                  <a:srgbClr val="000000"/>
                </a:solidFill>
                <a:cs typeface="Times New Roman" pitchFamily="18" charset="0"/>
                <a:sym typeface="Symbol" pitchFamily="18" charset="2"/>
              </a:rPr>
              <a:t>These frames will be contrasted in the following slides.</a:t>
            </a:r>
            <a:endParaRPr lang="en-US" altLang="en-US" sz="2400" dirty="0" smtClean="0">
              <a:solidFill>
                <a:srgbClr val="000000"/>
              </a:solidFill>
              <a:latin typeface="+mn-lt"/>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41090">
                                            <p:txEl>
                                              <p:pRg st="0" end="0"/>
                                            </p:txEl>
                                          </p:spTgt>
                                        </p:tgtEl>
                                        <p:attrNameLst>
                                          <p:attrName>style.visibility</p:attrName>
                                        </p:attrNameLst>
                                      </p:cBhvr>
                                      <p:to>
                                        <p:strVal val="visible"/>
                                      </p:to>
                                    </p:set>
                                    <p:anim calcmode="lin" valueType="num">
                                      <p:cBhvr additive="base">
                                        <p:cTn id="7" dur="500" fill="hold"/>
                                        <p:tgtEl>
                                          <p:spTgt spid="12410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4109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41090">
                                            <p:txEl>
                                              <p:pRg st="1" end="1"/>
                                            </p:txEl>
                                          </p:spTgt>
                                        </p:tgtEl>
                                        <p:attrNameLst>
                                          <p:attrName>style.visibility</p:attrName>
                                        </p:attrNameLst>
                                      </p:cBhvr>
                                      <p:to>
                                        <p:strVal val="visible"/>
                                      </p:to>
                                    </p:set>
                                    <p:anim calcmode="lin" valueType="num">
                                      <p:cBhvr additive="base">
                                        <p:cTn id="13" dur="500" fill="hold"/>
                                        <p:tgtEl>
                                          <p:spTgt spid="124109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4109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41090">
                                            <p:txEl>
                                              <p:pRg st="2" end="2"/>
                                            </p:txEl>
                                          </p:spTgt>
                                        </p:tgtEl>
                                        <p:attrNameLst>
                                          <p:attrName>style.visibility</p:attrName>
                                        </p:attrNameLst>
                                      </p:cBhvr>
                                      <p:to>
                                        <p:strVal val="visible"/>
                                      </p:to>
                                    </p:set>
                                    <p:anim calcmode="lin" valueType="num">
                                      <p:cBhvr additive="base">
                                        <p:cTn id="19" dur="500" fill="hold"/>
                                        <p:tgtEl>
                                          <p:spTgt spid="124109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4109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41090">
                                            <p:txEl>
                                              <p:pRg st="3" end="3"/>
                                            </p:txEl>
                                          </p:spTgt>
                                        </p:tgtEl>
                                        <p:attrNameLst>
                                          <p:attrName>style.visibility</p:attrName>
                                        </p:attrNameLst>
                                      </p:cBhvr>
                                      <p:to>
                                        <p:strVal val="visible"/>
                                      </p:to>
                                    </p:set>
                                    <p:anim calcmode="lin" valueType="num">
                                      <p:cBhvr additive="base">
                                        <p:cTn id="25" dur="500" fill="hold"/>
                                        <p:tgtEl>
                                          <p:spTgt spid="124109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4109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41090">
                                            <p:txEl>
                                              <p:pRg st="4" end="4"/>
                                            </p:txEl>
                                          </p:spTgt>
                                        </p:tgtEl>
                                        <p:attrNameLst>
                                          <p:attrName>style.visibility</p:attrName>
                                        </p:attrNameLst>
                                      </p:cBhvr>
                                      <p:to>
                                        <p:strVal val="visible"/>
                                      </p:to>
                                    </p:set>
                                    <p:anim calcmode="lin" valueType="num">
                                      <p:cBhvr additive="base">
                                        <p:cTn id="31" dur="500" fill="hold"/>
                                        <p:tgtEl>
                                          <p:spTgt spid="124109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4109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41090">
                                            <p:txEl>
                                              <p:pRg st="5" end="5"/>
                                            </p:txEl>
                                          </p:spTgt>
                                        </p:tgtEl>
                                        <p:attrNameLst>
                                          <p:attrName>style.visibility</p:attrName>
                                        </p:attrNameLst>
                                      </p:cBhvr>
                                      <p:to>
                                        <p:strVal val="visible"/>
                                      </p:to>
                                    </p:set>
                                    <p:anim calcmode="lin" valueType="num">
                                      <p:cBhvr additive="base">
                                        <p:cTn id="37" dur="500" fill="hold"/>
                                        <p:tgtEl>
                                          <p:spTgt spid="124109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4109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4"/>
          <p:cNvPicPr>
            <a:picLocks noChangeAspect="1" noChangeArrowheads="1"/>
          </p:cNvPicPr>
          <p:nvPr/>
        </p:nvPicPr>
        <p:blipFill>
          <a:blip r:embed="rId7" cstate="print"/>
          <a:srcRect/>
          <a:stretch>
            <a:fillRect/>
          </a:stretch>
        </p:blipFill>
        <p:spPr bwMode="auto">
          <a:xfrm>
            <a:off x="0" y="3702050"/>
            <a:ext cx="9144000" cy="3171825"/>
          </a:xfrm>
          <a:prstGeom prst="rect">
            <a:avLst/>
          </a:prstGeom>
          <a:noFill/>
          <a:ln w="9525">
            <a:noFill/>
            <a:miter lim="800000"/>
            <a:headEnd/>
            <a:tailEnd/>
          </a:ln>
        </p:spPr>
      </p:pic>
      <p:sp>
        <p:nvSpPr>
          <p:cNvPr id="9219" name="Rectangle 3"/>
          <p:cNvSpPr>
            <a:spLocks noGrp="1" noChangeArrowheads="1"/>
          </p:cNvSpPr>
          <p:nvPr>
            <p:ph type="ctrTitle"/>
          </p:nvPr>
        </p:nvSpPr>
        <p:spPr>
          <a:xfrm>
            <a:off x="685800" y="448992"/>
            <a:ext cx="7772400" cy="833438"/>
          </a:xfrm>
          <a:noFill/>
        </p:spPr>
        <p:txBody>
          <a:bodyPr/>
          <a:lstStyle/>
          <a:p>
            <a:pPr algn="l"/>
            <a:r>
              <a:rPr lang="en-US" altLang="en-US" sz="2800" b="1" dirty="0" smtClean="0">
                <a:solidFill>
                  <a:srgbClr val="000000"/>
                </a:solidFill>
              </a:rPr>
              <a:t>Option A: Relativity</a:t>
            </a:r>
            <a:br>
              <a:rPr lang="en-US" altLang="en-US" sz="2800" b="1" dirty="0" smtClean="0">
                <a:solidFill>
                  <a:srgbClr val="000000"/>
                </a:solidFill>
              </a:rPr>
            </a:br>
            <a:r>
              <a:rPr lang="en-US" altLang="en-US" sz="2800" dirty="0" smtClean="0">
                <a:solidFill>
                  <a:srgbClr val="000000"/>
                </a:solidFill>
              </a:rPr>
              <a:t>A.1 – The beginnings of relativity</a:t>
            </a:r>
            <a:endParaRPr lang="en-US" altLang="en-US" sz="2400" dirty="0" smtClean="0">
              <a:solidFill>
                <a:schemeClr val="tx1"/>
              </a:solidFill>
              <a:latin typeface="Courier New" pitchFamily="49" charset="0"/>
            </a:endParaRPr>
          </a:p>
        </p:txBody>
      </p:sp>
      <p:pic>
        <p:nvPicPr>
          <p:cNvPr id="1241127" name="Picture 39" descr="red_cedar_western_wagon"/>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60400" y="4262438"/>
            <a:ext cx="1847850" cy="1303337"/>
          </a:xfrm>
          <a:prstGeom prst="rect">
            <a:avLst/>
          </a:prstGeom>
          <a:ln>
            <a:noFill/>
          </a:ln>
          <a:effectLst>
            <a:outerShdw blurRad="292100" dist="139700" dir="2700000" algn="tl" rotWithShape="0">
              <a:srgbClr val="333333">
                <a:alpha val="65000"/>
              </a:srgbClr>
            </a:outerShdw>
          </a:effectLst>
        </p:spPr>
      </p:pic>
      <p:grpSp>
        <p:nvGrpSpPr>
          <p:cNvPr id="2" name="Group 42"/>
          <p:cNvGrpSpPr>
            <a:grpSpLocks/>
          </p:cNvGrpSpPr>
          <p:nvPr/>
        </p:nvGrpSpPr>
        <p:grpSpPr bwMode="auto">
          <a:xfrm>
            <a:off x="1214438" y="5522916"/>
            <a:ext cx="2863850" cy="817563"/>
            <a:chOff x="220" y="3388"/>
            <a:chExt cx="1804" cy="515"/>
          </a:xfrm>
        </p:grpSpPr>
        <p:sp>
          <p:nvSpPr>
            <p:cNvPr id="9233" name="Line 40"/>
            <p:cNvSpPr>
              <a:spLocks noChangeShapeType="1"/>
            </p:cNvSpPr>
            <p:nvPr/>
          </p:nvSpPr>
          <p:spPr bwMode="auto">
            <a:xfrm>
              <a:off x="220" y="3388"/>
              <a:ext cx="1804" cy="280"/>
            </a:xfrm>
            <a:prstGeom prst="line">
              <a:avLst/>
            </a:prstGeom>
            <a:noFill/>
            <a:ln w="28575">
              <a:solidFill>
                <a:schemeClr val="tx1"/>
              </a:solidFill>
              <a:round/>
              <a:headEnd/>
              <a:tailEnd type="triangle" w="med" len="med"/>
            </a:ln>
            <a:effectLst/>
          </p:spPr>
          <p:txBody>
            <a:bodyPr/>
            <a:lstStyle/>
            <a:p>
              <a:endParaRPr lang="en-US"/>
            </a:p>
          </p:txBody>
        </p:sp>
        <p:sp>
          <p:nvSpPr>
            <p:cNvPr id="9234" name="Text Box 41"/>
            <p:cNvSpPr txBox="1">
              <a:spLocks noChangeArrowheads="1"/>
            </p:cNvSpPr>
            <p:nvPr/>
          </p:nvSpPr>
          <p:spPr bwMode="auto">
            <a:xfrm>
              <a:off x="1776" y="3612"/>
              <a:ext cx="213" cy="291"/>
            </a:xfrm>
            <a:prstGeom prst="rect">
              <a:avLst/>
            </a:prstGeom>
            <a:noFill/>
            <a:ln w="9525">
              <a:noFill/>
              <a:miter lim="800000"/>
              <a:headEnd/>
              <a:tailEnd/>
            </a:ln>
            <a:effectLst/>
          </p:spPr>
          <p:txBody>
            <a:bodyPr wrap="none">
              <a:spAutoFit/>
            </a:bodyPr>
            <a:lstStyle/>
            <a:p>
              <a:r>
                <a:rPr lang="en-US" altLang="en-US" i="1" dirty="0"/>
                <a:t>x</a:t>
              </a:r>
            </a:p>
          </p:txBody>
        </p:sp>
      </p:grpSp>
      <p:grpSp>
        <p:nvGrpSpPr>
          <p:cNvPr id="3" name="Group 45"/>
          <p:cNvGrpSpPr>
            <a:grpSpLocks/>
          </p:cNvGrpSpPr>
          <p:nvPr/>
        </p:nvGrpSpPr>
        <p:grpSpPr bwMode="auto">
          <a:xfrm>
            <a:off x="869951" y="3724277"/>
            <a:ext cx="347663" cy="1814514"/>
            <a:chOff x="548" y="2346"/>
            <a:chExt cx="219" cy="1143"/>
          </a:xfrm>
        </p:grpSpPr>
        <p:sp>
          <p:nvSpPr>
            <p:cNvPr id="9231" name="Line 43"/>
            <p:cNvSpPr>
              <a:spLocks noChangeShapeType="1"/>
            </p:cNvSpPr>
            <p:nvPr/>
          </p:nvSpPr>
          <p:spPr bwMode="auto">
            <a:xfrm flipV="1">
              <a:off x="767" y="2421"/>
              <a:ext cx="0" cy="1068"/>
            </a:xfrm>
            <a:prstGeom prst="line">
              <a:avLst/>
            </a:prstGeom>
            <a:noFill/>
            <a:ln w="28575">
              <a:solidFill>
                <a:schemeClr val="tx1"/>
              </a:solidFill>
              <a:round/>
              <a:headEnd/>
              <a:tailEnd type="triangle" w="med" len="med"/>
            </a:ln>
            <a:effectLst/>
          </p:spPr>
          <p:txBody>
            <a:bodyPr/>
            <a:lstStyle/>
            <a:p>
              <a:endParaRPr lang="en-US"/>
            </a:p>
          </p:txBody>
        </p:sp>
        <p:sp>
          <p:nvSpPr>
            <p:cNvPr id="9232" name="Text Box 44"/>
            <p:cNvSpPr txBox="1">
              <a:spLocks noChangeArrowheads="1"/>
            </p:cNvSpPr>
            <p:nvPr/>
          </p:nvSpPr>
          <p:spPr bwMode="auto">
            <a:xfrm>
              <a:off x="548" y="2346"/>
              <a:ext cx="213" cy="291"/>
            </a:xfrm>
            <a:prstGeom prst="rect">
              <a:avLst/>
            </a:prstGeom>
            <a:noFill/>
            <a:ln w="9525">
              <a:noFill/>
              <a:miter lim="800000"/>
              <a:headEnd/>
              <a:tailEnd/>
            </a:ln>
            <a:effectLst/>
          </p:spPr>
          <p:txBody>
            <a:bodyPr wrap="none">
              <a:spAutoFit/>
            </a:bodyPr>
            <a:lstStyle/>
            <a:p>
              <a:r>
                <a:rPr lang="en-US" altLang="en-US" i="1" dirty="0"/>
                <a:t>y</a:t>
              </a:r>
            </a:p>
          </p:txBody>
        </p:sp>
      </p:grpSp>
      <p:grpSp>
        <p:nvGrpSpPr>
          <p:cNvPr id="4" name="Group 48"/>
          <p:cNvGrpSpPr>
            <a:grpSpLocks/>
          </p:cNvGrpSpPr>
          <p:nvPr/>
        </p:nvGrpSpPr>
        <p:grpSpPr bwMode="auto">
          <a:xfrm>
            <a:off x="1995488" y="4346578"/>
            <a:ext cx="2214562" cy="635001"/>
            <a:chOff x="841" y="2698"/>
            <a:chExt cx="1395" cy="400"/>
          </a:xfrm>
        </p:grpSpPr>
        <p:sp>
          <p:nvSpPr>
            <p:cNvPr id="9229" name="Line 46"/>
            <p:cNvSpPr>
              <a:spLocks noChangeShapeType="1"/>
            </p:cNvSpPr>
            <p:nvPr/>
          </p:nvSpPr>
          <p:spPr bwMode="auto">
            <a:xfrm>
              <a:off x="841" y="2698"/>
              <a:ext cx="1395" cy="152"/>
            </a:xfrm>
            <a:prstGeom prst="line">
              <a:avLst/>
            </a:prstGeom>
            <a:noFill/>
            <a:ln w="28575">
              <a:solidFill>
                <a:srgbClr val="FFFFFF"/>
              </a:solidFill>
              <a:round/>
              <a:headEnd/>
              <a:tailEnd type="triangle" w="med" len="med"/>
            </a:ln>
            <a:effectLst/>
          </p:spPr>
          <p:txBody>
            <a:bodyPr/>
            <a:lstStyle/>
            <a:p>
              <a:endParaRPr lang="en-US"/>
            </a:p>
          </p:txBody>
        </p:sp>
        <p:sp>
          <p:nvSpPr>
            <p:cNvPr id="9230" name="Text Box 47"/>
            <p:cNvSpPr txBox="1">
              <a:spLocks noChangeArrowheads="1"/>
            </p:cNvSpPr>
            <p:nvPr/>
          </p:nvSpPr>
          <p:spPr bwMode="auto">
            <a:xfrm>
              <a:off x="2011" y="2807"/>
              <a:ext cx="213" cy="291"/>
            </a:xfrm>
            <a:prstGeom prst="rect">
              <a:avLst/>
            </a:prstGeom>
            <a:noFill/>
            <a:ln w="9525">
              <a:noFill/>
              <a:miter lim="800000"/>
              <a:headEnd/>
              <a:tailEnd/>
            </a:ln>
            <a:effectLst/>
          </p:spPr>
          <p:txBody>
            <a:bodyPr wrap="none">
              <a:spAutoFit/>
            </a:bodyPr>
            <a:lstStyle/>
            <a:p>
              <a:r>
                <a:rPr lang="en-US" altLang="en-US" i="1" dirty="0">
                  <a:solidFill>
                    <a:schemeClr val="bg1"/>
                  </a:solidFill>
                </a:rPr>
                <a:t>x</a:t>
              </a:r>
            </a:p>
          </p:txBody>
        </p:sp>
      </p:grpSp>
      <p:grpSp>
        <p:nvGrpSpPr>
          <p:cNvPr id="5" name="Group 51"/>
          <p:cNvGrpSpPr>
            <a:grpSpLocks/>
          </p:cNvGrpSpPr>
          <p:nvPr/>
        </p:nvGrpSpPr>
        <p:grpSpPr bwMode="auto">
          <a:xfrm>
            <a:off x="1682750" y="3814763"/>
            <a:ext cx="377825" cy="544512"/>
            <a:chOff x="644" y="2363"/>
            <a:chExt cx="238" cy="343"/>
          </a:xfrm>
        </p:grpSpPr>
        <p:sp>
          <p:nvSpPr>
            <p:cNvPr id="9227" name="Line 49"/>
            <p:cNvSpPr>
              <a:spLocks noChangeShapeType="1"/>
            </p:cNvSpPr>
            <p:nvPr/>
          </p:nvSpPr>
          <p:spPr bwMode="auto">
            <a:xfrm flipV="1">
              <a:off x="849" y="2395"/>
              <a:ext cx="0" cy="311"/>
            </a:xfrm>
            <a:prstGeom prst="line">
              <a:avLst/>
            </a:prstGeom>
            <a:noFill/>
            <a:ln w="28575">
              <a:solidFill>
                <a:srgbClr val="FFFFFF"/>
              </a:solidFill>
              <a:round/>
              <a:headEnd/>
              <a:tailEnd type="triangle" w="med" len="med"/>
            </a:ln>
            <a:effectLst/>
          </p:spPr>
          <p:txBody>
            <a:bodyPr/>
            <a:lstStyle/>
            <a:p>
              <a:endParaRPr lang="en-US"/>
            </a:p>
          </p:txBody>
        </p:sp>
        <p:sp>
          <p:nvSpPr>
            <p:cNvPr id="9228" name="Text Box 50"/>
            <p:cNvSpPr txBox="1">
              <a:spLocks noChangeArrowheads="1"/>
            </p:cNvSpPr>
            <p:nvPr/>
          </p:nvSpPr>
          <p:spPr bwMode="auto">
            <a:xfrm>
              <a:off x="644" y="2363"/>
              <a:ext cx="238" cy="291"/>
            </a:xfrm>
            <a:prstGeom prst="rect">
              <a:avLst/>
            </a:prstGeom>
            <a:noFill/>
            <a:ln w="9525">
              <a:noFill/>
              <a:miter lim="800000"/>
              <a:headEnd/>
              <a:tailEnd/>
            </a:ln>
            <a:effectLst/>
          </p:spPr>
          <p:txBody>
            <a:bodyPr>
              <a:spAutoFit/>
            </a:bodyPr>
            <a:lstStyle/>
            <a:p>
              <a:pPr>
                <a:spcBef>
                  <a:spcPct val="50000"/>
                </a:spcBef>
              </a:pPr>
              <a:r>
                <a:rPr lang="en-US" altLang="en-US" i="1" dirty="0">
                  <a:solidFill>
                    <a:schemeClr val="bg1"/>
                  </a:solidFill>
                </a:rPr>
                <a:t>y</a:t>
              </a:r>
            </a:p>
          </p:txBody>
        </p:sp>
      </p:grpSp>
      <p:sp>
        <p:nvSpPr>
          <p:cNvPr id="1241090" name="Rectangle 2"/>
          <p:cNvSpPr>
            <a:spLocks noChangeArrowheads="1"/>
          </p:cNvSpPr>
          <p:nvPr/>
        </p:nvSpPr>
        <p:spPr bwMode="auto">
          <a:xfrm>
            <a:off x="685800" y="1338263"/>
            <a:ext cx="7772400" cy="2363787"/>
          </a:xfrm>
          <a:prstGeom prst="rect">
            <a:avLst/>
          </a:prstGeom>
          <a:solidFill>
            <a:srgbClr val="EAEAE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charset="0"/>
              </a:defRPr>
            </a:lvl1pPr>
            <a:lvl2pPr marL="1223963" indent="-533400" algn="ctr">
              <a:spcBef>
                <a:spcPct val="20000"/>
              </a:spcBef>
              <a:defRPr sz="2800">
                <a:solidFill>
                  <a:schemeClr val="tx1"/>
                </a:solidFill>
                <a:latin typeface="Arial" charset="0"/>
              </a:defRPr>
            </a:lvl2pPr>
            <a:lvl3pPr marL="1795463" indent="-457200" algn="ctr">
              <a:spcBef>
                <a:spcPct val="20000"/>
              </a:spcBef>
              <a:defRPr sz="2400">
                <a:solidFill>
                  <a:schemeClr val="tx1"/>
                </a:solidFill>
                <a:latin typeface="Arial" charset="0"/>
              </a:defRPr>
            </a:lvl3pPr>
            <a:lvl4pPr marL="2290763" indent="-381000" algn="ctr">
              <a:spcBef>
                <a:spcPct val="20000"/>
              </a:spcBef>
              <a:defRPr sz="2000">
                <a:solidFill>
                  <a:schemeClr val="tx1"/>
                </a:solidFill>
                <a:latin typeface="Arial" charset="0"/>
              </a:defRPr>
            </a:lvl4pPr>
            <a:lvl5pPr marL="2786063" indent="-381000" algn="ctr">
              <a:spcBef>
                <a:spcPct val="20000"/>
              </a:spcBef>
              <a:defRPr sz="2000">
                <a:solidFill>
                  <a:schemeClr val="tx1"/>
                </a:solidFill>
                <a:latin typeface="Arial" charset="0"/>
              </a:defRPr>
            </a:lvl5pPr>
            <a:lvl6pPr marL="3243263" indent="-381000" algn="ctr" fontAlgn="base">
              <a:spcBef>
                <a:spcPct val="20000"/>
              </a:spcBef>
              <a:spcAft>
                <a:spcPct val="0"/>
              </a:spcAft>
              <a:defRPr sz="2000">
                <a:solidFill>
                  <a:schemeClr val="tx1"/>
                </a:solidFill>
                <a:latin typeface="Arial" charset="0"/>
              </a:defRPr>
            </a:lvl6pPr>
            <a:lvl7pPr marL="3700463" indent="-381000" algn="ctr" fontAlgn="base">
              <a:spcBef>
                <a:spcPct val="20000"/>
              </a:spcBef>
              <a:spcAft>
                <a:spcPct val="0"/>
              </a:spcAft>
              <a:defRPr sz="2000">
                <a:solidFill>
                  <a:schemeClr val="tx1"/>
                </a:solidFill>
                <a:latin typeface="Arial" charset="0"/>
              </a:defRPr>
            </a:lvl7pPr>
            <a:lvl8pPr marL="4157663" indent="-381000" algn="ctr" fontAlgn="base">
              <a:spcBef>
                <a:spcPct val="20000"/>
              </a:spcBef>
              <a:spcAft>
                <a:spcPct val="0"/>
              </a:spcAft>
              <a:defRPr sz="2000">
                <a:solidFill>
                  <a:schemeClr val="tx1"/>
                </a:solidFill>
                <a:latin typeface="Arial" charset="0"/>
              </a:defRPr>
            </a:lvl8pPr>
            <a:lvl9pPr marL="4614863" indent="-381000" algn="ctr" fontAlgn="base">
              <a:spcBef>
                <a:spcPct val="20000"/>
              </a:spcBef>
              <a:spcAft>
                <a:spcPct val="0"/>
              </a:spcAft>
              <a:defRPr sz="2000">
                <a:solidFill>
                  <a:schemeClr val="tx1"/>
                </a:solidFill>
                <a:latin typeface="Arial" charset="0"/>
              </a:defRPr>
            </a:lvl9pPr>
          </a:lstStyle>
          <a:p>
            <a:pPr algn="l">
              <a:spcBef>
                <a:spcPts val="400"/>
              </a:spcBef>
              <a:defRPr/>
            </a:pPr>
            <a:r>
              <a:rPr lang="en-US" altLang="en-US" sz="2400" i="1" dirty="0" smtClean="0">
                <a:solidFill>
                  <a:srgbClr val="333399"/>
                </a:solidFill>
                <a:latin typeface="+mn-lt"/>
                <a:cs typeface="Times New Roman" pitchFamily="18" charset="0"/>
              </a:rPr>
              <a:t>Inertial reference frames</a:t>
            </a:r>
          </a:p>
          <a:p>
            <a:pPr algn="l">
              <a:spcBef>
                <a:spcPts val="400"/>
              </a:spcBef>
              <a:defRPr/>
            </a:pPr>
            <a:r>
              <a:rPr lang="en-US" altLang="en-US" sz="2400" dirty="0" smtClean="0">
                <a:solidFill>
                  <a:srgbClr val="000000"/>
                </a:solidFill>
                <a:latin typeface="+mn-lt"/>
                <a:cs typeface="Times New Roman" pitchFamily="18" charset="0"/>
                <a:sym typeface="Symbol" pitchFamily="18" charset="2"/>
              </a:rPr>
              <a:t>Clearly, there can be more than one reference frame in which to explore the laws of physics.</a:t>
            </a:r>
          </a:p>
          <a:p>
            <a:pPr algn="l">
              <a:spcBef>
                <a:spcPts val="400"/>
              </a:spcBef>
              <a:defRPr/>
            </a:pPr>
            <a:r>
              <a:rPr lang="en-US" altLang="en-US" sz="2400" dirty="0" smtClean="0">
                <a:solidFill>
                  <a:srgbClr val="000000"/>
                </a:solidFill>
                <a:cs typeface="Times New Roman" pitchFamily="18" charset="0"/>
                <a:sym typeface="Symbol" pitchFamily="18" charset="2"/>
              </a:rPr>
              <a:t>Usually, the universe does not “care” what our choice of coordinate system is in which its laws are revealed.</a:t>
            </a:r>
            <a:endParaRPr lang="en-US" altLang="en-US" sz="2400" dirty="0" smtClean="0">
              <a:solidFill>
                <a:srgbClr val="000000"/>
              </a:solidFill>
              <a:latin typeface="+mn-lt"/>
              <a:cs typeface="Times New Roman" pitchFamily="18" charset="0"/>
              <a:sym typeface="Symbol" pitchFamily="18" charset="2"/>
            </a:endParaRPr>
          </a:p>
          <a:p>
            <a:pPr algn="l">
              <a:spcBef>
                <a:spcPts val="400"/>
              </a:spcBef>
              <a:defRPr/>
            </a:pPr>
            <a:r>
              <a:rPr lang="en-US" altLang="en-US" sz="2400" dirty="0" smtClean="0">
                <a:solidFill>
                  <a:srgbClr val="000000"/>
                </a:solidFill>
                <a:cs typeface="Times New Roman" pitchFamily="18" charset="0"/>
                <a:sym typeface="Symbol" pitchFamily="18" charset="2"/>
              </a:rPr>
              <a:t></a:t>
            </a:r>
            <a:r>
              <a:rPr lang="en-US" altLang="en-US" sz="2400" i="1" dirty="0" smtClean="0">
                <a:solidFill>
                  <a:srgbClr val="000000"/>
                </a:solidFill>
                <a:cs typeface="Times New Roman" pitchFamily="18" charset="0"/>
                <a:sym typeface="Symbol" pitchFamily="18" charset="2"/>
              </a:rPr>
              <a:t>But</a:t>
            </a:r>
            <a:r>
              <a:rPr lang="en-US" altLang="en-US" sz="2400" dirty="0" smtClean="0">
                <a:solidFill>
                  <a:srgbClr val="000000"/>
                </a:solidFill>
                <a:cs typeface="Times New Roman" pitchFamily="18" charset="0"/>
                <a:sym typeface="Symbol" pitchFamily="18" charset="2"/>
              </a:rPr>
              <a:t>, all reference frames are not created equal.</a:t>
            </a:r>
            <a:endParaRPr lang="en-US" altLang="en-US" sz="2400" i="1" dirty="0" smtClean="0">
              <a:solidFill>
                <a:srgbClr val="000000"/>
              </a:solidFill>
              <a:latin typeface="+mn-lt"/>
              <a:cs typeface="Times New Roman" pitchFamily="18" charset="0"/>
            </a:endParaRPr>
          </a:p>
        </p:txBody>
      </p:sp>
      <p:pic>
        <p:nvPicPr>
          <p:cNvPr id="19" name="Picture 9" descr="Man+Smiling+and+Standing2"/>
          <p:cNvPicPr>
            <a:picLocks noChangeAspect="1" noChangeArrowheads="1"/>
          </p:cNvPicPr>
          <p:nvPr/>
        </p:nvPicPr>
        <p:blipFill>
          <a:blip r:embed="rId9" cstate="print"/>
          <a:srcRect l="36491" r="36493"/>
          <a:stretch>
            <a:fillRect/>
          </a:stretch>
        </p:blipFill>
        <p:spPr bwMode="auto">
          <a:xfrm>
            <a:off x="152400" y="4530725"/>
            <a:ext cx="638175" cy="2359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41090">
                                            <p:txEl>
                                              <p:pRg st="0" end="0"/>
                                            </p:txEl>
                                          </p:spTgt>
                                        </p:tgtEl>
                                        <p:attrNameLst>
                                          <p:attrName>style.visibility</p:attrName>
                                        </p:attrNameLst>
                                      </p:cBhvr>
                                      <p:to>
                                        <p:strVal val="visible"/>
                                      </p:to>
                                    </p:set>
                                    <p:anim calcmode="lin" valueType="num">
                                      <p:cBhvr additive="base">
                                        <p:cTn id="7" dur="500" fill="hold"/>
                                        <p:tgtEl>
                                          <p:spTgt spid="12410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4109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41090">
                                            <p:txEl>
                                              <p:pRg st="1" end="1"/>
                                            </p:txEl>
                                          </p:spTgt>
                                        </p:tgtEl>
                                        <p:attrNameLst>
                                          <p:attrName>style.visibility</p:attrName>
                                        </p:attrNameLst>
                                      </p:cBhvr>
                                      <p:to>
                                        <p:strVal val="visible"/>
                                      </p:to>
                                    </p:set>
                                    <p:anim calcmode="lin" valueType="num">
                                      <p:cBhvr additive="base">
                                        <p:cTn id="13" dur="500" fill="hold"/>
                                        <p:tgtEl>
                                          <p:spTgt spid="124109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4109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subTnLst>
                                    <p:audio>
                                      <p:cMediaNode>
                                        <p:cTn display="0" masterRel="sameClick">
                                          <p:stCondLst>
                                            <p:cond evt="begin" delay="0">
                                              <p:tn val="20"/>
                                            </p:cond>
                                          </p:stCondLst>
                                          <p:endCondLst>
                                            <p:cond evt="onStopAudio" delay="0">
                                              <p:tgtEl>
                                                <p:sldTgt/>
                                              </p:tgtEl>
                                            </p:cond>
                                          </p:endCondLst>
                                        </p:cTn>
                                        <p:tgtEl>
                                          <p:sndTgt r:embed="rId5" name="camera.wav"/>
                                        </p:tgtEl>
                                      </p:cMediaNode>
                                    </p:audio>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subTnLst>
                                    <p:audio>
                                      <p:cMediaNode>
                                        <p:cTn display="0" masterRel="sameClick">
                                          <p:stCondLst>
                                            <p:cond evt="begin" delay="0">
                                              <p:tn val="27"/>
                                            </p:cond>
                                          </p:stCondLst>
                                          <p:endCondLst>
                                            <p:cond evt="onStopAudio" delay="0">
                                              <p:tgtEl>
                                                <p:sldTgt/>
                                              </p:tgtEl>
                                            </p:cond>
                                          </p:endCondLst>
                                        </p:cTn>
                                        <p:tgtEl>
                                          <p:sndTgt r:embed="rId6" name="cashreg.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subTnLst>
                                    <p:audio>
                                      <p:cMediaNode>
                                        <p:cTn display="0" masterRel="sameClick">
                                          <p:stCondLst>
                                            <p:cond evt="begin" delay="0">
                                              <p:tn val="32"/>
                                            </p:cond>
                                          </p:stCondLst>
                                          <p:endCondLst>
                                            <p:cond evt="onStopAudio" delay="0">
                                              <p:tgtEl>
                                                <p:sldTgt/>
                                              </p:tgtEl>
                                            </p:cond>
                                          </p:endCondLst>
                                        </p:cTn>
                                        <p:tgtEl>
                                          <p:sndTgt r:embed="rId6" name="cashreg.wav"/>
                                        </p:tgtEl>
                                      </p:cMediaNode>
                                    </p:audio>
                                  </p:subTnLst>
                                </p:cTn>
                              </p:par>
                              <p:par>
                                <p:cTn id="35" presetID="10" presetClass="entr" presetSubtype="0" fill="hold" nodeType="withEffect">
                                  <p:stCondLst>
                                    <p:cond delay="0"/>
                                  </p:stCondLst>
                                  <p:childTnLst>
                                    <p:set>
                                      <p:cBhvr>
                                        <p:cTn id="36" dur="1" fill="hold">
                                          <p:stCondLst>
                                            <p:cond delay="0"/>
                                          </p:stCondLst>
                                        </p:cTn>
                                        <p:tgtEl>
                                          <p:spTgt spid="1241127"/>
                                        </p:tgtEl>
                                        <p:attrNameLst>
                                          <p:attrName>style.visibility</p:attrName>
                                        </p:attrNameLst>
                                      </p:cBhvr>
                                      <p:to>
                                        <p:strVal val="visible"/>
                                      </p:to>
                                    </p:set>
                                    <p:animEffect transition="in" filter="fade">
                                      <p:cBhvr>
                                        <p:cTn id="37" dur="2000"/>
                                        <p:tgtEl>
                                          <p:spTgt spid="124112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left)">
                                      <p:cBhvr>
                                        <p:cTn id="42" dur="500"/>
                                        <p:tgtEl>
                                          <p:spTgt spid="4"/>
                                        </p:tgtEl>
                                      </p:cBhvr>
                                    </p:animEffect>
                                  </p:childTnLst>
                                  <p:subTnLst>
                                    <p:audio>
                                      <p:cMediaNode>
                                        <p:cTn display="0" masterRel="sameClick">
                                          <p:stCondLst>
                                            <p:cond evt="begin" delay="0">
                                              <p:tn val="40"/>
                                            </p:cond>
                                          </p:stCondLst>
                                          <p:endCondLst>
                                            <p:cond evt="onStopAudio" delay="0">
                                              <p:tgtEl>
                                                <p:sldTgt/>
                                              </p:tgtEl>
                                            </p:cond>
                                          </p:endCondLst>
                                        </p:cTn>
                                        <p:tgtEl>
                                          <p:sndTgt r:embed="rId6" name="cashreg.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down)">
                                      <p:cBhvr>
                                        <p:cTn id="47" dur="500"/>
                                        <p:tgtEl>
                                          <p:spTgt spid="5"/>
                                        </p:tgtEl>
                                      </p:cBhvr>
                                    </p:animEffect>
                                  </p:childTnLst>
                                  <p:subTnLst>
                                    <p:audio>
                                      <p:cMediaNode>
                                        <p:cTn display="0" masterRel="sameClick">
                                          <p:stCondLst>
                                            <p:cond evt="begin" delay="0">
                                              <p:tn val="45"/>
                                            </p:cond>
                                          </p:stCondLst>
                                          <p:endCondLst>
                                            <p:cond evt="onStopAudio" delay="0">
                                              <p:tgtEl>
                                                <p:sldTgt/>
                                              </p:tgtEl>
                                            </p:cond>
                                          </p:endCondLst>
                                        </p:cTn>
                                        <p:tgtEl>
                                          <p:sndTgt r:embed="rId6" name="cashreg.wav"/>
                                        </p:tgtEl>
                                      </p:cMediaNode>
                                    </p:audio>
                                  </p:sub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241090">
                                            <p:txEl>
                                              <p:pRg st="2" end="2"/>
                                            </p:txEl>
                                          </p:spTgt>
                                        </p:tgtEl>
                                        <p:attrNameLst>
                                          <p:attrName>style.visibility</p:attrName>
                                        </p:attrNameLst>
                                      </p:cBhvr>
                                      <p:to>
                                        <p:strVal val="visible"/>
                                      </p:to>
                                    </p:set>
                                    <p:anim calcmode="lin" valueType="num">
                                      <p:cBhvr additive="base">
                                        <p:cTn id="52" dur="500" fill="hold"/>
                                        <p:tgtEl>
                                          <p:spTgt spid="1241090">
                                            <p:txEl>
                                              <p:pRg st="2" end="2"/>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24109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241090">
                                            <p:txEl>
                                              <p:pRg st="3" end="3"/>
                                            </p:txEl>
                                          </p:spTgt>
                                        </p:tgtEl>
                                        <p:attrNameLst>
                                          <p:attrName>style.visibility</p:attrName>
                                        </p:attrNameLst>
                                      </p:cBhvr>
                                      <p:to>
                                        <p:strVal val="visible"/>
                                      </p:to>
                                    </p:set>
                                    <p:anim calcmode="lin" valueType="num">
                                      <p:cBhvr additive="base">
                                        <p:cTn id="58" dur="500" fill="hold"/>
                                        <p:tgtEl>
                                          <p:spTgt spid="1241090">
                                            <p:txEl>
                                              <p:pRg st="3" end="3"/>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24109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3378" name="Rectangle 2"/>
          <p:cNvSpPr>
            <a:spLocks noChangeArrowheads="1"/>
          </p:cNvSpPr>
          <p:nvPr/>
        </p:nvSpPr>
        <p:spPr bwMode="auto">
          <a:xfrm>
            <a:off x="685800" y="1338263"/>
            <a:ext cx="7772400" cy="2363787"/>
          </a:xfrm>
          <a:prstGeom prst="rect">
            <a:avLst/>
          </a:prstGeom>
          <a:solidFill>
            <a:srgbClr val="EAEAE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charset="0"/>
              </a:defRPr>
            </a:lvl1pPr>
            <a:lvl2pPr marL="1223963" indent="-533400" algn="ctr">
              <a:spcBef>
                <a:spcPct val="20000"/>
              </a:spcBef>
              <a:defRPr sz="2800">
                <a:solidFill>
                  <a:schemeClr val="tx1"/>
                </a:solidFill>
                <a:latin typeface="Arial" charset="0"/>
              </a:defRPr>
            </a:lvl2pPr>
            <a:lvl3pPr marL="1795463" indent="-457200" algn="ctr">
              <a:spcBef>
                <a:spcPct val="20000"/>
              </a:spcBef>
              <a:defRPr sz="2400">
                <a:solidFill>
                  <a:schemeClr val="tx1"/>
                </a:solidFill>
                <a:latin typeface="Arial" charset="0"/>
              </a:defRPr>
            </a:lvl3pPr>
            <a:lvl4pPr marL="2290763" indent="-381000" algn="ctr">
              <a:spcBef>
                <a:spcPct val="20000"/>
              </a:spcBef>
              <a:defRPr sz="2000">
                <a:solidFill>
                  <a:schemeClr val="tx1"/>
                </a:solidFill>
                <a:latin typeface="Arial" charset="0"/>
              </a:defRPr>
            </a:lvl4pPr>
            <a:lvl5pPr marL="2786063" indent="-381000" algn="ctr">
              <a:spcBef>
                <a:spcPct val="20000"/>
              </a:spcBef>
              <a:defRPr sz="2000">
                <a:solidFill>
                  <a:schemeClr val="tx1"/>
                </a:solidFill>
                <a:latin typeface="Arial" charset="0"/>
              </a:defRPr>
            </a:lvl5pPr>
            <a:lvl6pPr marL="3243263" indent="-381000" algn="ctr" fontAlgn="base">
              <a:spcBef>
                <a:spcPct val="20000"/>
              </a:spcBef>
              <a:spcAft>
                <a:spcPct val="0"/>
              </a:spcAft>
              <a:defRPr sz="2000">
                <a:solidFill>
                  <a:schemeClr val="tx1"/>
                </a:solidFill>
                <a:latin typeface="Arial" charset="0"/>
              </a:defRPr>
            </a:lvl6pPr>
            <a:lvl7pPr marL="3700463" indent="-381000" algn="ctr" fontAlgn="base">
              <a:spcBef>
                <a:spcPct val="20000"/>
              </a:spcBef>
              <a:spcAft>
                <a:spcPct val="0"/>
              </a:spcAft>
              <a:defRPr sz="2000">
                <a:solidFill>
                  <a:schemeClr val="tx1"/>
                </a:solidFill>
                <a:latin typeface="Arial" charset="0"/>
              </a:defRPr>
            </a:lvl7pPr>
            <a:lvl8pPr marL="4157663" indent="-381000" algn="ctr" fontAlgn="base">
              <a:spcBef>
                <a:spcPct val="20000"/>
              </a:spcBef>
              <a:spcAft>
                <a:spcPct val="0"/>
              </a:spcAft>
              <a:defRPr sz="2000">
                <a:solidFill>
                  <a:schemeClr val="tx1"/>
                </a:solidFill>
                <a:latin typeface="Arial" charset="0"/>
              </a:defRPr>
            </a:lvl8pPr>
            <a:lvl9pPr marL="4614863" indent="-381000" algn="ctr" fontAlgn="base">
              <a:spcBef>
                <a:spcPct val="20000"/>
              </a:spcBef>
              <a:spcAft>
                <a:spcPct val="0"/>
              </a:spcAft>
              <a:defRPr sz="2000">
                <a:solidFill>
                  <a:schemeClr val="tx1"/>
                </a:solidFill>
                <a:latin typeface="Arial" charset="0"/>
              </a:defRPr>
            </a:lvl9pPr>
          </a:lstStyle>
          <a:p>
            <a:pPr algn="l">
              <a:spcBef>
                <a:spcPts val="400"/>
              </a:spcBef>
              <a:defRPr/>
            </a:pPr>
            <a:r>
              <a:rPr lang="en-US" altLang="en-US" sz="2400" i="1" dirty="0" smtClean="0">
                <a:solidFill>
                  <a:srgbClr val="333399"/>
                </a:solidFill>
                <a:latin typeface="+mn-lt"/>
                <a:cs typeface="Times New Roman" pitchFamily="18" charset="0"/>
              </a:rPr>
              <a:t>Inertial reference frames</a:t>
            </a:r>
            <a:r>
              <a:rPr lang="en-US" altLang="en-US" sz="2400" dirty="0" smtClean="0">
                <a:solidFill>
                  <a:srgbClr val="000000"/>
                </a:solidFill>
                <a:latin typeface="+mn-lt"/>
                <a:cs typeface="Times New Roman" pitchFamily="18" charset="0"/>
              </a:rPr>
              <a:t>	</a:t>
            </a:r>
          </a:p>
          <a:p>
            <a:pPr algn="l">
              <a:spcBef>
                <a:spcPts val="400"/>
              </a:spcBef>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Suppose the wagon, traveling at a </a:t>
            </a:r>
            <a:r>
              <a:rPr lang="en-US" altLang="en-US" sz="2400" b="1" dirty="0" smtClean="0">
                <a:solidFill>
                  <a:srgbClr val="000000"/>
                </a:solidFill>
                <a:latin typeface="+mn-lt"/>
                <a:cs typeface="Times New Roman" pitchFamily="18" charset="0"/>
              </a:rPr>
              <a:t>constant speed</a:t>
            </a:r>
            <a:r>
              <a:rPr lang="en-US" altLang="en-US" sz="2400" dirty="0" smtClean="0">
                <a:solidFill>
                  <a:srgbClr val="000000"/>
                </a:solidFill>
                <a:latin typeface="+mn-lt"/>
                <a:cs typeface="Times New Roman" pitchFamily="18" charset="0"/>
              </a:rPr>
              <a:t>, has a bowling ball fall from it.</a:t>
            </a:r>
          </a:p>
          <a:p>
            <a:pPr algn="l">
              <a:spcBef>
                <a:spcPts val="400"/>
              </a:spcBef>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The </a:t>
            </a:r>
            <a:r>
              <a:rPr lang="en-US" altLang="en-US" sz="2400" dirty="0" smtClean="0">
                <a:solidFill>
                  <a:srgbClr val="000000"/>
                </a:solidFill>
                <a:latin typeface="+mn-lt"/>
                <a:cs typeface="Times New Roman" pitchFamily="18" charset="0"/>
              </a:rPr>
              <a:t>WHITE </a:t>
            </a:r>
            <a:r>
              <a:rPr lang="en-US" altLang="en-US" sz="2400" i="1" dirty="0" smtClean="0">
                <a:solidFill>
                  <a:srgbClr val="000000"/>
                </a:solidFill>
                <a:latin typeface="+mn-lt"/>
                <a:cs typeface="Times New Roman" pitchFamily="18" charset="0"/>
              </a:rPr>
              <a:t>x</a:t>
            </a:r>
            <a:r>
              <a:rPr lang="en-US" altLang="en-US" sz="2400" dirty="0" smtClean="0">
                <a:solidFill>
                  <a:srgbClr val="000000"/>
                </a:solidFill>
                <a:latin typeface="+mn-lt"/>
                <a:cs typeface="Times New Roman" pitchFamily="18" charset="0"/>
              </a:rPr>
              <a:t>-coordinate </a:t>
            </a:r>
            <a:r>
              <a:rPr lang="en-US" altLang="en-US" sz="2400" dirty="0" smtClean="0">
                <a:solidFill>
                  <a:srgbClr val="000000"/>
                </a:solidFill>
                <a:latin typeface="+mn-lt"/>
                <a:cs typeface="Times New Roman" pitchFamily="18" charset="0"/>
              </a:rPr>
              <a:t>of the ball doesn’t change.</a:t>
            </a:r>
          </a:p>
          <a:p>
            <a:pPr algn="l">
              <a:spcBef>
                <a:spcPts val="400"/>
              </a:spcBef>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This is because </a:t>
            </a:r>
            <a:r>
              <a:rPr lang="en-US" altLang="en-US" sz="2400" i="1" dirty="0" err="1" smtClean="0">
                <a:solidFill>
                  <a:srgbClr val="000000"/>
                </a:solidFill>
                <a:latin typeface="+mn-lt"/>
                <a:cs typeface="Times New Roman" pitchFamily="18" charset="0"/>
              </a:rPr>
              <a:t>v</a:t>
            </a:r>
            <a:r>
              <a:rPr lang="en-US" altLang="en-US" sz="2400" i="1" baseline="-25000" dirty="0" err="1" smtClean="0">
                <a:solidFill>
                  <a:srgbClr val="000000"/>
                </a:solidFill>
                <a:latin typeface="+mn-lt"/>
                <a:cs typeface="Times New Roman" pitchFamily="18" charset="0"/>
              </a:rPr>
              <a:t>x,ball</a:t>
            </a:r>
            <a:r>
              <a:rPr lang="en-US" altLang="en-US" sz="2400" baseline="-25000" dirty="0" smtClean="0">
                <a:solidFill>
                  <a:srgbClr val="000000"/>
                </a:solidFill>
                <a:latin typeface="+mn-lt"/>
                <a:cs typeface="Times New Roman" pitchFamily="18" charset="0"/>
              </a:rPr>
              <a:t> </a:t>
            </a:r>
            <a:r>
              <a:rPr lang="en-US" altLang="en-US" sz="2400" dirty="0" smtClean="0">
                <a:solidFill>
                  <a:srgbClr val="000000"/>
                </a:solidFill>
                <a:latin typeface="+mn-lt"/>
                <a:cs typeface="Times New Roman" pitchFamily="18" charset="0"/>
              </a:rPr>
              <a:t>= </a:t>
            </a:r>
            <a:r>
              <a:rPr lang="en-US" altLang="en-US" sz="2400" i="1" dirty="0" err="1" smtClean="0">
                <a:solidFill>
                  <a:srgbClr val="000000"/>
                </a:solidFill>
                <a:latin typeface="+mn-lt"/>
                <a:cs typeface="Times New Roman" pitchFamily="18" charset="0"/>
              </a:rPr>
              <a:t>v</a:t>
            </a:r>
            <a:r>
              <a:rPr lang="en-US" altLang="en-US" sz="2400" i="1" baseline="-25000" dirty="0" err="1" smtClean="0">
                <a:solidFill>
                  <a:srgbClr val="000000"/>
                </a:solidFill>
                <a:latin typeface="+mn-lt"/>
                <a:cs typeface="Times New Roman" pitchFamily="18" charset="0"/>
              </a:rPr>
              <a:t>x,wagon</a:t>
            </a:r>
            <a:r>
              <a:rPr lang="en-US" altLang="en-US" sz="2400" dirty="0" smtClean="0">
                <a:solidFill>
                  <a:srgbClr val="000000"/>
                </a:solidFill>
                <a:latin typeface="+mn-lt"/>
                <a:cs typeface="Times New Roman" pitchFamily="18" charset="0"/>
              </a:rPr>
              <a:t> for the whole fall.</a:t>
            </a:r>
          </a:p>
        </p:txBody>
      </p:sp>
      <p:pic>
        <p:nvPicPr>
          <p:cNvPr id="10243" name="Picture 24"/>
          <p:cNvPicPr>
            <a:picLocks noChangeAspect="1" noChangeArrowheads="1"/>
          </p:cNvPicPr>
          <p:nvPr/>
        </p:nvPicPr>
        <p:blipFill>
          <a:blip r:embed="rId10" cstate="print"/>
          <a:srcRect/>
          <a:stretch>
            <a:fillRect/>
          </a:stretch>
        </p:blipFill>
        <p:spPr bwMode="auto">
          <a:xfrm>
            <a:off x="0" y="3702050"/>
            <a:ext cx="9144000" cy="3171825"/>
          </a:xfrm>
          <a:prstGeom prst="rect">
            <a:avLst/>
          </a:prstGeom>
          <a:noFill/>
          <a:ln w="9525">
            <a:noFill/>
            <a:miter lim="800000"/>
            <a:headEnd/>
            <a:tailEnd/>
          </a:ln>
        </p:spPr>
      </p:pic>
      <p:sp>
        <p:nvSpPr>
          <p:cNvPr id="10244" name="Rectangle 3"/>
          <p:cNvSpPr>
            <a:spLocks noGrp="1" noChangeArrowheads="1"/>
          </p:cNvSpPr>
          <p:nvPr>
            <p:ph type="ctrTitle"/>
          </p:nvPr>
        </p:nvSpPr>
        <p:spPr>
          <a:xfrm>
            <a:off x="685800" y="448992"/>
            <a:ext cx="7772400" cy="833438"/>
          </a:xfrm>
          <a:noFill/>
        </p:spPr>
        <p:txBody>
          <a:bodyPr/>
          <a:lstStyle/>
          <a:p>
            <a:pPr algn="l"/>
            <a:r>
              <a:rPr lang="en-US" altLang="en-US" sz="2800" b="1" dirty="0" smtClean="0">
                <a:solidFill>
                  <a:srgbClr val="000000"/>
                </a:solidFill>
              </a:rPr>
              <a:t>Option A: Relativity</a:t>
            </a:r>
            <a:br>
              <a:rPr lang="en-US" altLang="en-US" sz="2800" b="1" dirty="0" smtClean="0">
                <a:solidFill>
                  <a:srgbClr val="000000"/>
                </a:solidFill>
              </a:rPr>
            </a:br>
            <a:r>
              <a:rPr lang="en-US" altLang="en-US" sz="2800" dirty="0" smtClean="0">
                <a:solidFill>
                  <a:srgbClr val="000000"/>
                </a:solidFill>
              </a:rPr>
              <a:t>A.1 – The beginnings of relativity</a:t>
            </a:r>
            <a:endParaRPr lang="en-US" altLang="en-US" sz="2400" dirty="0" smtClean="0">
              <a:solidFill>
                <a:schemeClr val="tx1"/>
              </a:solidFill>
              <a:latin typeface="Courier New" pitchFamily="49" charset="0"/>
            </a:endParaRPr>
          </a:p>
        </p:txBody>
      </p:sp>
      <p:grpSp>
        <p:nvGrpSpPr>
          <p:cNvPr id="2" name="Group 19"/>
          <p:cNvGrpSpPr>
            <a:grpSpLocks/>
          </p:cNvGrpSpPr>
          <p:nvPr/>
        </p:nvGrpSpPr>
        <p:grpSpPr bwMode="auto">
          <a:xfrm>
            <a:off x="660400" y="3814763"/>
            <a:ext cx="3549650" cy="1751012"/>
            <a:chOff x="416" y="2403"/>
            <a:chExt cx="2236" cy="1103"/>
          </a:xfrm>
        </p:grpSpPr>
        <p:pic>
          <p:nvPicPr>
            <p:cNvPr id="10263" name="Picture 5" descr="red_cedar_western_wagon"/>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416" y="2685"/>
              <a:ext cx="1164" cy="821"/>
            </a:xfrm>
            <a:prstGeom prst="rect">
              <a:avLst/>
            </a:prstGeom>
            <a:ln>
              <a:noFill/>
            </a:ln>
            <a:effectLst>
              <a:outerShdw blurRad="292100" dist="139700" dir="2700000" algn="tl" rotWithShape="0">
                <a:srgbClr val="333333">
                  <a:alpha val="65000"/>
                </a:srgbClr>
              </a:outerShdw>
            </a:effectLst>
          </p:spPr>
        </p:pic>
        <p:grpSp>
          <p:nvGrpSpPr>
            <p:cNvPr id="3" name="Group 12"/>
            <p:cNvGrpSpPr>
              <a:grpSpLocks/>
            </p:cNvGrpSpPr>
            <p:nvPr/>
          </p:nvGrpSpPr>
          <p:grpSpPr bwMode="auto">
            <a:xfrm>
              <a:off x="1257" y="2738"/>
              <a:ext cx="1395" cy="400"/>
              <a:chOff x="841" y="2698"/>
              <a:chExt cx="1395" cy="400"/>
            </a:xfrm>
          </p:grpSpPr>
          <p:sp>
            <p:nvSpPr>
              <p:cNvPr id="10268" name="Line 13"/>
              <p:cNvSpPr>
                <a:spLocks noChangeShapeType="1"/>
              </p:cNvSpPr>
              <p:nvPr/>
            </p:nvSpPr>
            <p:spPr bwMode="auto">
              <a:xfrm>
                <a:off x="841" y="2698"/>
                <a:ext cx="1395" cy="152"/>
              </a:xfrm>
              <a:prstGeom prst="line">
                <a:avLst/>
              </a:prstGeom>
              <a:noFill/>
              <a:ln w="28575">
                <a:solidFill>
                  <a:srgbClr val="FFFFFF"/>
                </a:solidFill>
                <a:round/>
                <a:headEnd/>
                <a:tailEnd type="triangle" w="med" len="med"/>
              </a:ln>
              <a:effectLst/>
            </p:spPr>
            <p:txBody>
              <a:bodyPr/>
              <a:lstStyle/>
              <a:p>
                <a:endParaRPr lang="en-US"/>
              </a:p>
            </p:txBody>
          </p:sp>
          <p:sp>
            <p:nvSpPr>
              <p:cNvPr id="10269" name="Text Box 14"/>
              <p:cNvSpPr txBox="1">
                <a:spLocks noChangeArrowheads="1"/>
              </p:cNvSpPr>
              <p:nvPr/>
            </p:nvSpPr>
            <p:spPr bwMode="auto">
              <a:xfrm>
                <a:off x="2011" y="2807"/>
                <a:ext cx="213" cy="291"/>
              </a:xfrm>
              <a:prstGeom prst="rect">
                <a:avLst/>
              </a:prstGeom>
              <a:noFill/>
              <a:ln w="9525">
                <a:noFill/>
                <a:miter lim="800000"/>
                <a:headEnd/>
                <a:tailEnd/>
              </a:ln>
              <a:effectLst/>
            </p:spPr>
            <p:txBody>
              <a:bodyPr wrap="none">
                <a:spAutoFit/>
              </a:bodyPr>
              <a:lstStyle/>
              <a:p>
                <a:r>
                  <a:rPr lang="en-US" altLang="en-US" i="1">
                    <a:solidFill>
                      <a:schemeClr val="bg1"/>
                    </a:solidFill>
                  </a:rPr>
                  <a:t>x</a:t>
                </a:r>
              </a:p>
            </p:txBody>
          </p:sp>
        </p:grpSp>
        <p:grpSp>
          <p:nvGrpSpPr>
            <p:cNvPr id="4" name="Group 15"/>
            <p:cNvGrpSpPr>
              <a:grpSpLocks/>
            </p:cNvGrpSpPr>
            <p:nvPr/>
          </p:nvGrpSpPr>
          <p:grpSpPr bwMode="auto">
            <a:xfrm>
              <a:off x="1060" y="2403"/>
              <a:ext cx="238" cy="343"/>
              <a:chOff x="644" y="2363"/>
              <a:chExt cx="238" cy="343"/>
            </a:xfrm>
          </p:grpSpPr>
          <p:sp>
            <p:nvSpPr>
              <p:cNvPr id="10266" name="Line 16"/>
              <p:cNvSpPr>
                <a:spLocks noChangeShapeType="1"/>
              </p:cNvSpPr>
              <p:nvPr/>
            </p:nvSpPr>
            <p:spPr bwMode="auto">
              <a:xfrm flipV="1">
                <a:off x="849" y="2395"/>
                <a:ext cx="0" cy="311"/>
              </a:xfrm>
              <a:prstGeom prst="line">
                <a:avLst/>
              </a:prstGeom>
              <a:noFill/>
              <a:ln w="28575">
                <a:solidFill>
                  <a:srgbClr val="FFFFFF"/>
                </a:solidFill>
                <a:round/>
                <a:headEnd/>
                <a:tailEnd type="triangle" w="med" len="med"/>
              </a:ln>
              <a:effectLst/>
            </p:spPr>
            <p:txBody>
              <a:bodyPr/>
              <a:lstStyle/>
              <a:p>
                <a:endParaRPr lang="en-US"/>
              </a:p>
            </p:txBody>
          </p:sp>
          <p:sp>
            <p:nvSpPr>
              <p:cNvPr id="10267" name="Text Box 17"/>
              <p:cNvSpPr txBox="1">
                <a:spLocks noChangeArrowheads="1"/>
              </p:cNvSpPr>
              <p:nvPr/>
            </p:nvSpPr>
            <p:spPr bwMode="auto">
              <a:xfrm>
                <a:off x="644" y="2363"/>
                <a:ext cx="238" cy="291"/>
              </a:xfrm>
              <a:prstGeom prst="rect">
                <a:avLst/>
              </a:prstGeom>
              <a:noFill/>
              <a:ln w="9525">
                <a:noFill/>
                <a:miter lim="800000"/>
                <a:headEnd/>
                <a:tailEnd/>
              </a:ln>
              <a:effectLst/>
            </p:spPr>
            <p:txBody>
              <a:bodyPr>
                <a:spAutoFit/>
              </a:bodyPr>
              <a:lstStyle/>
              <a:p>
                <a:pPr>
                  <a:spcBef>
                    <a:spcPct val="50000"/>
                  </a:spcBef>
                </a:pPr>
                <a:r>
                  <a:rPr lang="en-US" altLang="en-US" i="1">
                    <a:solidFill>
                      <a:schemeClr val="bg1"/>
                    </a:solidFill>
                  </a:rPr>
                  <a:t>y</a:t>
                </a:r>
              </a:p>
            </p:txBody>
          </p:sp>
        </p:grpSp>
      </p:grpSp>
      <p:grpSp>
        <p:nvGrpSpPr>
          <p:cNvPr id="5" name="Group 6"/>
          <p:cNvGrpSpPr>
            <a:grpSpLocks/>
          </p:cNvGrpSpPr>
          <p:nvPr/>
        </p:nvGrpSpPr>
        <p:grpSpPr bwMode="auto">
          <a:xfrm>
            <a:off x="1214438" y="5522916"/>
            <a:ext cx="2863850" cy="817563"/>
            <a:chOff x="220" y="3388"/>
            <a:chExt cx="1804" cy="515"/>
          </a:xfrm>
        </p:grpSpPr>
        <p:sp>
          <p:nvSpPr>
            <p:cNvPr id="10261" name="Line 7"/>
            <p:cNvSpPr>
              <a:spLocks noChangeShapeType="1"/>
            </p:cNvSpPr>
            <p:nvPr/>
          </p:nvSpPr>
          <p:spPr bwMode="auto">
            <a:xfrm>
              <a:off x="220" y="3388"/>
              <a:ext cx="1804" cy="280"/>
            </a:xfrm>
            <a:prstGeom prst="line">
              <a:avLst/>
            </a:prstGeom>
            <a:noFill/>
            <a:ln w="28575">
              <a:solidFill>
                <a:schemeClr val="tx1"/>
              </a:solidFill>
              <a:round/>
              <a:headEnd/>
              <a:tailEnd type="triangle" w="med" len="med"/>
            </a:ln>
            <a:effectLst/>
          </p:spPr>
          <p:txBody>
            <a:bodyPr/>
            <a:lstStyle/>
            <a:p>
              <a:endParaRPr lang="en-US"/>
            </a:p>
          </p:txBody>
        </p:sp>
        <p:sp>
          <p:nvSpPr>
            <p:cNvPr id="10262" name="Text Box 8"/>
            <p:cNvSpPr txBox="1">
              <a:spLocks noChangeArrowheads="1"/>
            </p:cNvSpPr>
            <p:nvPr/>
          </p:nvSpPr>
          <p:spPr bwMode="auto">
            <a:xfrm>
              <a:off x="1776" y="3612"/>
              <a:ext cx="213" cy="291"/>
            </a:xfrm>
            <a:prstGeom prst="rect">
              <a:avLst/>
            </a:prstGeom>
            <a:noFill/>
            <a:ln w="9525">
              <a:noFill/>
              <a:miter lim="800000"/>
              <a:headEnd/>
              <a:tailEnd/>
            </a:ln>
            <a:effectLst/>
          </p:spPr>
          <p:txBody>
            <a:bodyPr wrap="none">
              <a:spAutoFit/>
            </a:bodyPr>
            <a:lstStyle/>
            <a:p>
              <a:r>
                <a:rPr lang="en-US" altLang="en-US" i="1"/>
                <a:t>x</a:t>
              </a:r>
            </a:p>
          </p:txBody>
        </p:sp>
      </p:grpSp>
      <p:grpSp>
        <p:nvGrpSpPr>
          <p:cNvPr id="6" name="Group 9"/>
          <p:cNvGrpSpPr>
            <a:grpSpLocks/>
          </p:cNvGrpSpPr>
          <p:nvPr/>
        </p:nvGrpSpPr>
        <p:grpSpPr bwMode="auto">
          <a:xfrm>
            <a:off x="869951" y="3724277"/>
            <a:ext cx="347663" cy="1814514"/>
            <a:chOff x="548" y="2346"/>
            <a:chExt cx="219" cy="1143"/>
          </a:xfrm>
        </p:grpSpPr>
        <p:sp>
          <p:nvSpPr>
            <p:cNvPr id="10259" name="Line 10"/>
            <p:cNvSpPr>
              <a:spLocks noChangeShapeType="1"/>
            </p:cNvSpPr>
            <p:nvPr/>
          </p:nvSpPr>
          <p:spPr bwMode="auto">
            <a:xfrm flipV="1">
              <a:off x="767" y="2421"/>
              <a:ext cx="0" cy="1068"/>
            </a:xfrm>
            <a:prstGeom prst="line">
              <a:avLst/>
            </a:prstGeom>
            <a:noFill/>
            <a:ln w="28575">
              <a:solidFill>
                <a:schemeClr val="tx1"/>
              </a:solidFill>
              <a:round/>
              <a:headEnd/>
              <a:tailEnd type="triangle" w="med" len="med"/>
            </a:ln>
            <a:effectLst/>
          </p:spPr>
          <p:txBody>
            <a:bodyPr/>
            <a:lstStyle/>
            <a:p>
              <a:endParaRPr lang="en-US"/>
            </a:p>
          </p:txBody>
        </p:sp>
        <p:sp>
          <p:nvSpPr>
            <p:cNvPr id="10260" name="Text Box 11"/>
            <p:cNvSpPr txBox="1">
              <a:spLocks noChangeArrowheads="1"/>
            </p:cNvSpPr>
            <p:nvPr/>
          </p:nvSpPr>
          <p:spPr bwMode="auto">
            <a:xfrm>
              <a:off x="548" y="2346"/>
              <a:ext cx="213" cy="291"/>
            </a:xfrm>
            <a:prstGeom prst="rect">
              <a:avLst/>
            </a:prstGeom>
            <a:noFill/>
            <a:ln w="9525">
              <a:noFill/>
              <a:miter lim="800000"/>
              <a:headEnd/>
              <a:tailEnd/>
            </a:ln>
            <a:effectLst/>
          </p:spPr>
          <p:txBody>
            <a:bodyPr wrap="none">
              <a:spAutoFit/>
            </a:bodyPr>
            <a:lstStyle/>
            <a:p>
              <a:r>
                <a:rPr lang="en-US" altLang="en-US" i="1"/>
                <a:t>y</a:t>
              </a:r>
            </a:p>
          </p:txBody>
        </p:sp>
      </p:grpSp>
      <p:pic>
        <p:nvPicPr>
          <p:cNvPr id="1253397" name="Picture 21" descr="bowling-ball"/>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1879600" y="4175125"/>
            <a:ext cx="307975" cy="328613"/>
          </a:xfrm>
          <a:prstGeom prst="rect">
            <a:avLst/>
          </a:prstGeom>
          <a:ln>
            <a:noFill/>
          </a:ln>
          <a:effectLst>
            <a:outerShdw blurRad="292100" dist="139700" dir="2700000" algn="tl" rotWithShape="0">
              <a:srgbClr val="333333">
                <a:alpha val="65000"/>
              </a:srgbClr>
            </a:outerShdw>
          </a:effectLst>
        </p:spPr>
      </p:pic>
      <p:grpSp>
        <p:nvGrpSpPr>
          <p:cNvPr id="7" name="Group 26"/>
          <p:cNvGrpSpPr>
            <a:grpSpLocks/>
          </p:cNvGrpSpPr>
          <p:nvPr/>
        </p:nvGrpSpPr>
        <p:grpSpPr bwMode="auto">
          <a:xfrm>
            <a:off x="7185025" y="3719514"/>
            <a:ext cx="1951038" cy="1592263"/>
            <a:chOff x="4326" y="2431"/>
            <a:chExt cx="1229" cy="1003"/>
          </a:xfrm>
        </p:grpSpPr>
        <p:sp>
          <p:nvSpPr>
            <p:cNvPr id="10255" name="Line 22"/>
            <p:cNvSpPr>
              <a:spLocks noChangeShapeType="1"/>
            </p:cNvSpPr>
            <p:nvPr/>
          </p:nvSpPr>
          <p:spPr bwMode="auto">
            <a:xfrm>
              <a:off x="4540" y="3176"/>
              <a:ext cx="1015" cy="0"/>
            </a:xfrm>
            <a:prstGeom prst="line">
              <a:avLst/>
            </a:prstGeom>
            <a:noFill/>
            <a:ln w="28575">
              <a:solidFill>
                <a:schemeClr val="bg1"/>
              </a:solidFill>
              <a:round/>
              <a:headEnd/>
              <a:tailEnd type="triangle" w="med" len="med"/>
            </a:ln>
            <a:effectLst/>
          </p:spPr>
          <p:txBody>
            <a:bodyPr/>
            <a:lstStyle/>
            <a:p>
              <a:endParaRPr lang="en-US"/>
            </a:p>
          </p:txBody>
        </p:sp>
        <p:sp>
          <p:nvSpPr>
            <p:cNvPr id="10256" name="Line 23"/>
            <p:cNvSpPr>
              <a:spLocks noChangeShapeType="1"/>
            </p:cNvSpPr>
            <p:nvPr/>
          </p:nvSpPr>
          <p:spPr bwMode="auto">
            <a:xfrm flipV="1">
              <a:off x="4549" y="2431"/>
              <a:ext cx="0" cy="751"/>
            </a:xfrm>
            <a:prstGeom prst="line">
              <a:avLst/>
            </a:prstGeom>
            <a:noFill/>
            <a:ln w="28575">
              <a:solidFill>
                <a:schemeClr val="bg1"/>
              </a:solidFill>
              <a:round/>
              <a:headEnd/>
              <a:tailEnd type="triangle" w="med" len="med"/>
            </a:ln>
            <a:effectLst/>
          </p:spPr>
          <p:txBody>
            <a:bodyPr/>
            <a:lstStyle/>
            <a:p>
              <a:endParaRPr lang="en-US"/>
            </a:p>
          </p:txBody>
        </p:sp>
        <p:sp>
          <p:nvSpPr>
            <p:cNvPr id="10257" name="Text Box 24"/>
            <p:cNvSpPr txBox="1">
              <a:spLocks noChangeArrowheads="1"/>
            </p:cNvSpPr>
            <p:nvPr/>
          </p:nvSpPr>
          <p:spPr bwMode="auto">
            <a:xfrm>
              <a:off x="5317" y="3143"/>
              <a:ext cx="213" cy="291"/>
            </a:xfrm>
            <a:prstGeom prst="rect">
              <a:avLst/>
            </a:prstGeom>
            <a:noFill/>
            <a:ln w="9525">
              <a:noFill/>
              <a:miter lim="800000"/>
              <a:headEnd/>
              <a:tailEnd/>
            </a:ln>
            <a:effectLst/>
          </p:spPr>
          <p:txBody>
            <a:bodyPr wrap="none">
              <a:spAutoFit/>
            </a:bodyPr>
            <a:lstStyle/>
            <a:p>
              <a:r>
                <a:rPr lang="en-US" altLang="en-US" i="1">
                  <a:solidFill>
                    <a:schemeClr val="bg1"/>
                  </a:solidFill>
                </a:rPr>
                <a:t>x</a:t>
              </a:r>
            </a:p>
          </p:txBody>
        </p:sp>
        <p:sp>
          <p:nvSpPr>
            <p:cNvPr id="10258" name="Text Box 25"/>
            <p:cNvSpPr txBox="1">
              <a:spLocks noChangeArrowheads="1"/>
            </p:cNvSpPr>
            <p:nvPr/>
          </p:nvSpPr>
          <p:spPr bwMode="auto">
            <a:xfrm>
              <a:off x="4326" y="2451"/>
              <a:ext cx="213" cy="291"/>
            </a:xfrm>
            <a:prstGeom prst="rect">
              <a:avLst/>
            </a:prstGeom>
            <a:noFill/>
            <a:ln w="9525">
              <a:noFill/>
              <a:miter lim="800000"/>
              <a:headEnd/>
              <a:tailEnd/>
            </a:ln>
            <a:effectLst/>
          </p:spPr>
          <p:txBody>
            <a:bodyPr wrap="none">
              <a:spAutoFit/>
            </a:bodyPr>
            <a:lstStyle/>
            <a:p>
              <a:r>
                <a:rPr lang="en-US" altLang="en-US" i="1">
                  <a:solidFill>
                    <a:schemeClr val="bg1"/>
                  </a:solidFill>
                </a:rPr>
                <a:t>y</a:t>
              </a:r>
            </a:p>
          </p:txBody>
        </p:sp>
      </p:grpSp>
      <p:sp>
        <p:nvSpPr>
          <p:cNvPr id="1253404" name="Line 28"/>
          <p:cNvSpPr>
            <a:spLocks noChangeShapeType="1"/>
          </p:cNvSpPr>
          <p:nvPr/>
        </p:nvSpPr>
        <p:spPr bwMode="auto">
          <a:xfrm>
            <a:off x="7535863" y="4902200"/>
            <a:ext cx="0" cy="1298575"/>
          </a:xfrm>
          <a:prstGeom prst="line">
            <a:avLst/>
          </a:prstGeom>
          <a:noFill/>
          <a:ln w="38100">
            <a:solidFill>
              <a:schemeClr val="bg1"/>
            </a:solidFill>
            <a:prstDash val="sysDot"/>
            <a:round/>
            <a:headEnd/>
            <a:tailEnd/>
          </a:ln>
          <a:effectLst/>
        </p:spPr>
        <p:txBody>
          <a:bodyPr/>
          <a:lstStyle/>
          <a:p>
            <a:endParaRPr lang="en-US"/>
          </a:p>
        </p:txBody>
      </p:sp>
      <p:pic>
        <p:nvPicPr>
          <p:cNvPr id="1253403" name="Picture 27" descr="bowling-ball"/>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7383463" y="4735513"/>
            <a:ext cx="307975" cy="328612"/>
          </a:xfrm>
          <a:prstGeom prst="rect">
            <a:avLst/>
          </a:prstGeom>
          <a:ln>
            <a:noFill/>
          </a:ln>
          <a:effectLst>
            <a:outerShdw blurRad="292100" dist="139700" dir="2700000" algn="tl" rotWithShape="0">
              <a:srgbClr val="333333">
                <a:alpha val="65000"/>
              </a:srgbClr>
            </a:outerShdw>
          </a:effectLst>
        </p:spPr>
      </p:pic>
      <p:sp>
        <p:nvSpPr>
          <p:cNvPr id="1253405" name="Text Box 29"/>
          <p:cNvSpPr txBox="1">
            <a:spLocks noChangeArrowheads="1"/>
          </p:cNvSpPr>
          <p:nvPr/>
        </p:nvSpPr>
        <p:spPr bwMode="auto">
          <a:xfrm>
            <a:off x="660400" y="6061075"/>
            <a:ext cx="8104188" cy="830263"/>
          </a:xfrm>
          <a:prstGeom prst="rect">
            <a:avLst/>
          </a:prstGeom>
          <a:noFill/>
          <a:ln w="9525">
            <a:noFill/>
            <a:miter lim="800000"/>
            <a:headEnd/>
            <a:tailEnd/>
          </a:ln>
          <a:effectLst/>
        </p:spPr>
        <p:txBody>
          <a:bodyPr>
            <a:spAutoFit/>
          </a:bodyPr>
          <a:lstStyle/>
          <a:p>
            <a:r>
              <a:rPr lang="en-US" altLang="en-US">
                <a:solidFill>
                  <a:schemeClr val="bg1"/>
                </a:solidFill>
                <a:cs typeface="Times New Roman" pitchFamily="18" charset="0"/>
                <a:sym typeface="Symbol" pitchFamily="18" charset="2"/>
              </a:rPr>
              <a:t></a:t>
            </a:r>
            <a:r>
              <a:rPr lang="en-US" altLang="en-US">
                <a:solidFill>
                  <a:schemeClr val="bg1"/>
                </a:solidFill>
              </a:rPr>
              <a:t>The observer in the non-accelerating wagon sees that the bowling ball is accelerating downward at </a:t>
            </a:r>
            <a:r>
              <a:rPr lang="en-US" altLang="en-US" i="1">
                <a:solidFill>
                  <a:schemeClr val="bg1"/>
                </a:solidFill>
              </a:rPr>
              <a:t>g.</a:t>
            </a:r>
            <a:endParaRPr lang="en-US" altLang="en-US">
              <a:solidFill>
                <a:schemeClr val="bg1"/>
              </a:solidFill>
            </a:endParaRPr>
          </a:p>
        </p:txBody>
      </p:sp>
      <p:sp>
        <p:nvSpPr>
          <p:cNvPr id="1253406" name="Text Box 30"/>
          <p:cNvSpPr txBox="1">
            <a:spLocks noChangeArrowheads="1"/>
          </p:cNvSpPr>
          <p:nvPr/>
        </p:nvSpPr>
        <p:spPr bwMode="auto">
          <a:xfrm>
            <a:off x="7127875" y="6424613"/>
            <a:ext cx="1928813" cy="460375"/>
          </a:xfrm>
          <a:prstGeom prst="rect">
            <a:avLst/>
          </a:prstGeom>
          <a:noFill/>
          <a:ln w="9525">
            <a:noFill/>
            <a:miter lim="800000"/>
            <a:headEnd/>
            <a:tailEnd/>
          </a:ln>
          <a:effectLst/>
        </p:spPr>
        <p:txBody>
          <a:bodyPr wrap="none">
            <a:spAutoFit/>
          </a:bodyPr>
          <a:lstStyle/>
          <a:p>
            <a:r>
              <a:rPr lang="en-US" altLang="en-US">
                <a:solidFill>
                  <a:srgbClr val="FFFF00"/>
                </a:solidFill>
              </a:rPr>
              <a:t>EXPECTED.</a:t>
            </a:r>
          </a:p>
        </p:txBody>
      </p:sp>
      <p:pic>
        <p:nvPicPr>
          <p:cNvPr id="30" name="Picture 9" descr="Man+Smiling+and+Standing2"/>
          <p:cNvPicPr>
            <a:picLocks noChangeAspect="1" noChangeArrowheads="1"/>
          </p:cNvPicPr>
          <p:nvPr/>
        </p:nvPicPr>
        <p:blipFill>
          <a:blip r:embed="rId13" cstate="print"/>
          <a:srcRect l="36491" r="36493"/>
          <a:stretch>
            <a:fillRect/>
          </a:stretch>
        </p:blipFill>
        <p:spPr bwMode="auto">
          <a:xfrm>
            <a:off x="152400" y="4530725"/>
            <a:ext cx="638175" cy="2359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53378">
                                            <p:txEl>
                                              <p:pRg st="1" end="1"/>
                                            </p:txEl>
                                          </p:spTgt>
                                        </p:tgtEl>
                                        <p:attrNameLst>
                                          <p:attrName>style.visibility</p:attrName>
                                        </p:attrNameLst>
                                      </p:cBhvr>
                                      <p:to>
                                        <p:strVal val="visible"/>
                                      </p:to>
                                    </p:set>
                                    <p:anim calcmode="lin" valueType="num">
                                      <p:cBhvr additive="base">
                                        <p:cTn id="7" dur="500" fill="hold"/>
                                        <p:tgtEl>
                                          <p:spTgt spid="125337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533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1253397"/>
                                        </p:tgtEl>
                                        <p:attrNameLst>
                                          <p:attrName>style.visibility</p:attrName>
                                        </p:attrNameLst>
                                      </p:cBhvr>
                                      <p:to>
                                        <p:strVal val="visible"/>
                                      </p:to>
                                    </p:set>
                                    <p:anim calcmode="lin" valueType="num">
                                      <p:cBhvr>
                                        <p:cTn id="13" dur="500" fill="hold"/>
                                        <p:tgtEl>
                                          <p:spTgt spid="1253397"/>
                                        </p:tgtEl>
                                        <p:attrNameLst>
                                          <p:attrName>ppt_w</p:attrName>
                                        </p:attrNameLst>
                                      </p:cBhvr>
                                      <p:tavLst>
                                        <p:tav tm="0">
                                          <p:val>
                                            <p:fltVal val="0"/>
                                          </p:val>
                                        </p:tav>
                                        <p:tav tm="100000">
                                          <p:val>
                                            <p:strVal val="#ppt_w"/>
                                          </p:val>
                                        </p:tav>
                                      </p:tavLst>
                                    </p:anim>
                                    <p:anim calcmode="lin" valueType="num">
                                      <p:cBhvr>
                                        <p:cTn id="14" dur="500" fill="hold"/>
                                        <p:tgtEl>
                                          <p:spTgt spid="1253397"/>
                                        </p:tgtEl>
                                        <p:attrNameLst>
                                          <p:attrName>ppt_h</p:attrName>
                                        </p:attrNameLst>
                                      </p:cBhvr>
                                      <p:tavLst>
                                        <p:tav tm="0">
                                          <p:val>
                                            <p:fltVal val="0"/>
                                          </p:val>
                                        </p:tav>
                                        <p:tav tm="100000">
                                          <p:val>
                                            <p:strVal val="#ppt_h"/>
                                          </p:val>
                                        </p:tav>
                                      </p:tavLst>
                                    </p:anim>
                                    <p:animEffect transition="in" filter="fade">
                                      <p:cBhvr>
                                        <p:cTn id="15" dur="500"/>
                                        <p:tgtEl>
                                          <p:spTgt spid="1253397"/>
                                        </p:tgtEl>
                                      </p:cBhvr>
                                    </p:animEffect>
                                  </p:childTnLst>
                                  <p:subTnLst>
                                    <p:audio>
                                      <p:cMediaNode>
                                        <p:cTn display="0" masterRel="sameClick">
                                          <p:stCondLst>
                                            <p:cond evt="begin" delay="0">
                                              <p:tn val="11"/>
                                            </p:cond>
                                          </p:stCondLst>
                                          <p:endCondLst>
                                            <p:cond evt="onStopAudio" delay="0">
                                              <p:tgtEl>
                                                <p:sldTgt/>
                                              </p:tgtEl>
                                            </p:cond>
                                          </p:endCondLst>
                                        </p:cTn>
                                        <p:tgtEl>
                                          <p:sndTgt r:embed="rId5" name="camera.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63" presetClass="path" presetSubtype="0" repeatCount="indefinite" fill="hold" nodeType="clickEffect">
                                  <p:stCondLst>
                                    <p:cond delay="0"/>
                                  </p:stCondLst>
                                  <p:childTnLst>
                                    <p:animMotion origin="layout" path="M 5.55556E-7 3.7037E-6 L 0.42986 0.07708 " pathEditMode="relative" rAng="0" ptsTypes="AA">
                                      <p:cBhvr>
                                        <p:cTn id="19" dur="5000" fill="hold"/>
                                        <p:tgtEl>
                                          <p:spTgt spid="2"/>
                                        </p:tgtEl>
                                        <p:attrNameLst>
                                          <p:attrName>ppt_x</p:attrName>
                                          <p:attrName>ppt_y</p:attrName>
                                        </p:attrNameLst>
                                      </p:cBhvr>
                                      <p:rCtr x="215" y="38"/>
                                    </p:animMotion>
                                  </p:childTnLst>
                                  <p:subTnLst>
                                    <p:audio>
                                      <p:cMediaNode>
                                        <p:cTn display="0" masterRel="sameClick">
                                          <p:stCondLst>
                                            <p:cond evt="begin" delay="0">
                                              <p:tn val="18"/>
                                            </p:cond>
                                          </p:stCondLst>
                                          <p:endCondLst>
                                            <p:cond evt="onStopAudio" delay="0">
                                              <p:tgtEl>
                                                <p:sldTgt/>
                                              </p:tgtEl>
                                            </p:cond>
                                          </p:endCondLst>
                                        </p:cTn>
                                        <p:tgtEl>
                                          <p:sndTgt r:embed="rId6" name="stagecoach.wav"/>
                                        </p:tgtEl>
                                      </p:cMediaNode>
                                    </p:audio>
                                  </p:subTnLst>
                                </p:cTn>
                              </p:par>
                              <p:par>
                                <p:cTn id="20" presetID="63" presetClass="path" presetSubtype="0" repeatCount="indefinite" fill="hold" nodeType="withEffect">
                                  <p:stCondLst>
                                    <p:cond delay="0"/>
                                  </p:stCondLst>
                                  <p:childTnLst>
                                    <p:animMotion origin="layout" path="M 4.16667E-6 1.11111E-6 L 0.4368 0.26667 " pathEditMode="relative" rAng="0" ptsTypes="AA">
                                      <p:cBhvr>
                                        <p:cTn id="21" dur="5000" fill="hold"/>
                                        <p:tgtEl>
                                          <p:spTgt spid="1253397"/>
                                        </p:tgtEl>
                                        <p:attrNameLst>
                                          <p:attrName>ppt_x</p:attrName>
                                          <p:attrName>ppt_y</p:attrName>
                                        </p:attrNameLst>
                                      </p:cBhvr>
                                      <p:rCtr x="218" y="133"/>
                                    </p:animMotion>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1253378">
                                            <p:txEl>
                                              <p:pRg st="2" end="2"/>
                                            </p:txEl>
                                          </p:spTgt>
                                        </p:tgtEl>
                                        <p:attrNameLst>
                                          <p:attrName>style.visibility</p:attrName>
                                        </p:attrNameLst>
                                      </p:cBhvr>
                                      <p:to>
                                        <p:strVal val="visible"/>
                                      </p:to>
                                    </p:set>
                                    <p:anim calcmode="lin" valueType="num">
                                      <p:cBhvr additive="base">
                                        <p:cTn id="26" dur="500" fill="hold"/>
                                        <p:tgtEl>
                                          <p:spTgt spid="1253378">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25337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253378">
                                            <p:txEl>
                                              <p:pRg st="3" end="3"/>
                                            </p:txEl>
                                          </p:spTgt>
                                        </p:tgtEl>
                                        <p:attrNameLst>
                                          <p:attrName>style.visibility</p:attrName>
                                        </p:attrNameLst>
                                      </p:cBhvr>
                                      <p:to>
                                        <p:strVal val="visible"/>
                                      </p:to>
                                    </p:set>
                                    <p:anim calcmode="lin" valueType="num">
                                      <p:cBhvr additive="base">
                                        <p:cTn id="32" dur="500" fill="hold"/>
                                        <p:tgtEl>
                                          <p:spTgt spid="1253378">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5337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Effect transition="in" filter="fade">
                                      <p:cBhvr>
                                        <p:cTn id="40" dur="500"/>
                                        <p:tgtEl>
                                          <p:spTgt spid="7"/>
                                        </p:tgtEl>
                                      </p:cBhvr>
                                    </p:animEffect>
                                  </p:childTnLst>
                                  <p:subTnLst>
                                    <p:audio>
                                      <p:cMediaNode>
                                        <p:cTn display="0" masterRel="sameClick">
                                          <p:stCondLst>
                                            <p:cond evt="begin" delay="0">
                                              <p:tn val="36"/>
                                            </p:cond>
                                          </p:stCondLst>
                                          <p:endCondLst>
                                            <p:cond evt="onStopAudio" delay="0">
                                              <p:tgtEl>
                                                <p:sldTgt/>
                                              </p:tgtEl>
                                            </p:cond>
                                          </p:endCondLst>
                                        </p:cTn>
                                        <p:tgtEl>
                                          <p:sndTgt r:embed="rId5" name="camera.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53" presetClass="entr" presetSubtype="0" fill="hold" nodeType="clickEffect">
                                  <p:stCondLst>
                                    <p:cond delay="0"/>
                                  </p:stCondLst>
                                  <p:childTnLst>
                                    <p:set>
                                      <p:cBhvr>
                                        <p:cTn id="44" dur="1" fill="hold">
                                          <p:stCondLst>
                                            <p:cond delay="0"/>
                                          </p:stCondLst>
                                        </p:cTn>
                                        <p:tgtEl>
                                          <p:spTgt spid="1253403"/>
                                        </p:tgtEl>
                                        <p:attrNameLst>
                                          <p:attrName>style.visibility</p:attrName>
                                        </p:attrNameLst>
                                      </p:cBhvr>
                                      <p:to>
                                        <p:strVal val="visible"/>
                                      </p:to>
                                    </p:set>
                                    <p:anim calcmode="lin" valueType="num">
                                      <p:cBhvr>
                                        <p:cTn id="45" dur="500" fill="hold"/>
                                        <p:tgtEl>
                                          <p:spTgt spid="1253403"/>
                                        </p:tgtEl>
                                        <p:attrNameLst>
                                          <p:attrName>ppt_w</p:attrName>
                                        </p:attrNameLst>
                                      </p:cBhvr>
                                      <p:tavLst>
                                        <p:tav tm="0">
                                          <p:val>
                                            <p:fltVal val="0"/>
                                          </p:val>
                                        </p:tav>
                                        <p:tav tm="100000">
                                          <p:val>
                                            <p:strVal val="#ppt_w"/>
                                          </p:val>
                                        </p:tav>
                                      </p:tavLst>
                                    </p:anim>
                                    <p:anim calcmode="lin" valueType="num">
                                      <p:cBhvr>
                                        <p:cTn id="46" dur="500" fill="hold"/>
                                        <p:tgtEl>
                                          <p:spTgt spid="1253403"/>
                                        </p:tgtEl>
                                        <p:attrNameLst>
                                          <p:attrName>ppt_h</p:attrName>
                                        </p:attrNameLst>
                                      </p:cBhvr>
                                      <p:tavLst>
                                        <p:tav tm="0">
                                          <p:val>
                                            <p:fltVal val="0"/>
                                          </p:val>
                                        </p:tav>
                                        <p:tav tm="100000">
                                          <p:val>
                                            <p:strVal val="#ppt_h"/>
                                          </p:val>
                                        </p:tav>
                                      </p:tavLst>
                                    </p:anim>
                                    <p:animEffect transition="in" filter="fade">
                                      <p:cBhvr>
                                        <p:cTn id="47" dur="500"/>
                                        <p:tgtEl>
                                          <p:spTgt spid="1253403"/>
                                        </p:tgtEl>
                                      </p:cBhvr>
                                    </p:animEffect>
                                  </p:childTnLst>
                                  <p:subTnLst>
                                    <p:audio>
                                      <p:cMediaNode>
                                        <p:cTn display="0" masterRel="sameClick">
                                          <p:stCondLst>
                                            <p:cond evt="begin" delay="0">
                                              <p:tn val="43"/>
                                            </p:cond>
                                          </p:stCondLst>
                                          <p:endCondLst>
                                            <p:cond evt="onStopAudio" delay="0">
                                              <p:tgtEl>
                                                <p:sldTgt/>
                                              </p:tgtEl>
                                            </p:cond>
                                          </p:endCondLst>
                                        </p:cTn>
                                        <p:tgtEl>
                                          <p:sndTgt r:embed="rId5" name="camera.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42" presetClass="path" presetSubtype="0" accel="50000" fill="hold" nodeType="clickEffect">
                                  <p:stCondLst>
                                    <p:cond delay="0"/>
                                  </p:stCondLst>
                                  <p:childTnLst>
                                    <p:animMotion origin="layout" path="M -3.33333E-6 -2.22222E-6 L -3.33333E-6 0.20533 " pathEditMode="relative" rAng="0" ptsTypes="AA">
                                      <p:cBhvr>
                                        <p:cTn id="51" dur="2000" fill="hold"/>
                                        <p:tgtEl>
                                          <p:spTgt spid="1253403"/>
                                        </p:tgtEl>
                                        <p:attrNameLst>
                                          <p:attrName>ppt_x</p:attrName>
                                          <p:attrName>ppt_y</p:attrName>
                                        </p:attrNameLst>
                                      </p:cBhvr>
                                      <p:rCtr x="0" y="103"/>
                                    </p:animMotion>
                                  </p:childTnLst>
                                  <p:subTnLst>
                                    <p:audio>
                                      <p:cMediaNode>
                                        <p:cTn display="0" masterRel="sameClick">
                                          <p:stCondLst>
                                            <p:cond evt="begin" delay="0">
                                              <p:tn val="50"/>
                                            </p:cond>
                                          </p:stCondLst>
                                          <p:endCondLst>
                                            <p:cond evt="onStopAudio" delay="0">
                                              <p:tgtEl>
                                                <p:sldTgt/>
                                              </p:tgtEl>
                                            </p:cond>
                                          </p:endCondLst>
                                        </p:cTn>
                                        <p:tgtEl>
                                          <p:sndTgt r:embed="rId7" name="drumroll.wav"/>
                                        </p:tgtEl>
                                      </p:cMediaNode>
                                    </p:audio>
                                  </p:subTnLst>
                                </p:cTn>
                              </p:par>
                              <p:par>
                                <p:cTn id="52" presetID="22" presetClass="entr" presetSubtype="1" fill="hold" grpId="0" nodeType="withEffect">
                                  <p:stCondLst>
                                    <p:cond delay="0"/>
                                  </p:stCondLst>
                                  <p:childTnLst>
                                    <p:set>
                                      <p:cBhvr>
                                        <p:cTn id="53" dur="1" fill="hold">
                                          <p:stCondLst>
                                            <p:cond delay="0"/>
                                          </p:stCondLst>
                                        </p:cTn>
                                        <p:tgtEl>
                                          <p:spTgt spid="1253404"/>
                                        </p:tgtEl>
                                        <p:attrNameLst>
                                          <p:attrName>style.visibility</p:attrName>
                                        </p:attrNameLst>
                                      </p:cBhvr>
                                      <p:to>
                                        <p:strVal val="visible"/>
                                      </p:to>
                                    </p:set>
                                    <p:animEffect transition="in" filter="wipe(up)">
                                      <p:cBhvr>
                                        <p:cTn id="54" dur="2000"/>
                                        <p:tgtEl>
                                          <p:spTgt spid="1253404"/>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2" fill="hold" nodeType="clickEffect">
                                  <p:stCondLst>
                                    <p:cond delay="0"/>
                                  </p:stCondLst>
                                  <p:iterate type="lt">
                                    <p:tmPct val="10000"/>
                                  </p:iterate>
                                  <p:childTnLst>
                                    <p:set>
                                      <p:cBhvr>
                                        <p:cTn id="58" dur="1" fill="hold">
                                          <p:stCondLst>
                                            <p:cond delay="0"/>
                                          </p:stCondLst>
                                        </p:cTn>
                                        <p:tgtEl>
                                          <p:spTgt spid="1253405">
                                            <p:txEl>
                                              <p:pRg st="0" end="0"/>
                                            </p:txEl>
                                          </p:spTgt>
                                        </p:tgtEl>
                                        <p:attrNameLst>
                                          <p:attrName>style.visibility</p:attrName>
                                        </p:attrNameLst>
                                      </p:cBhvr>
                                      <p:to>
                                        <p:strVal val="visible"/>
                                      </p:to>
                                    </p:set>
                                    <p:anim calcmode="lin" valueType="num">
                                      <p:cBhvr additive="base">
                                        <p:cTn id="59" dur="500" fill="hold"/>
                                        <p:tgtEl>
                                          <p:spTgt spid="1253405">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125340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8" name="type.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53" presetClass="entr" presetSubtype="0" fill="hold" grpId="0" nodeType="clickEffect">
                                  <p:stCondLst>
                                    <p:cond delay="0"/>
                                  </p:stCondLst>
                                  <p:childTnLst>
                                    <p:set>
                                      <p:cBhvr>
                                        <p:cTn id="64" dur="1" fill="hold">
                                          <p:stCondLst>
                                            <p:cond delay="0"/>
                                          </p:stCondLst>
                                        </p:cTn>
                                        <p:tgtEl>
                                          <p:spTgt spid="1253406"/>
                                        </p:tgtEl>
                                        <p:attrNameLst>
                                          <p:attrName>style.visibility</p:attrName>
                                        </p:attrNameLst>
                                      </p:cBhvr>
                                      <p:to>
                                        <p:strVal val="visible"/>
                                      </p:to>
                                    </p:set>
                                    <p:anim calcmode="lin" valueType="num">
                                      <p:cBhvr>
                                        <p:cTn id="65" dur="500" fill="hold"/>
                                        <p:tgtEl>
                                          <p:spTgt spid="1253406"/>
                                        </p:tgtEl>
                                        <p:attrNameLst>
                                          <p:attrName>ppt_w</p:attrName>
                                        </p:attrNameLst>
                                      </p:cBhvr>
                                      <p:tavLst>
                                        <p:tav tm="0">
                                          <p:val>
                                            <p:fltVal val="0"/>
                                          </p:val>
                                        </p:tav>
                                        <p:tav tm="100000">
                                          <p:val>
                                            <p:strVal val="#ppt_w"/>
                                          </p:val>
                                        </p:tav>
                                      </p:tavLst>
                                    </p:anim>
                                    <p:anim calcmode="lin" valueType="num">
                                      <p:cBhvr>
                                        <p:cTn id="66" dur="500" fill="hold"/>
                                        <p:tgtEl>
                                          <p:spTgt spid="1253406"/>
                                        </p:tgtEl>
                                        <p:attrNameLst>
                                          <p:attrName>ppt_h</p:attrName>
                                        </p:attrNameLst>
                                      </p:cBhvr>
                                      <p:tavLst>
                                        <p:tav tm="0">
                                          <p:val>
                                            <p:fltVal val="0"/>
                                          </p:val>
                                        </p:tav>
                                        <p:tav tm="100000">
                                          <p:val>
                                            <p:strVal val="#ppt_h"/>
                                          </p:val>
                                        </p:tav>
                                      </p:tavLst>
                                    </p:anim>
                                    <p:animEffect transition="in" filter="fade">
                                      <p:cBhvr>
                                        <p:cTn id="67" dur="500"/>
                                        <p:tgtEl>
                                          <p:spTgt spid="1253406"/>
                                        </p:tgtEl>
                                      </p:cBhvr>
                                    </p:animEffect>
                                  </p:childTnLst>
                                  <p:subTnLst>
                                    <p:audio>
                                      <p:cMediaNode>
                                        <p:cTn display="0" masterRel="sameClick">
                                          <p:stCondLst>
                                            <p:cond evt="begin" delay="0">
                                              <p:tn val="63"/>
                                            </p:cond>
                                          </p:stCondLst>
                                          <p:endCondLst>
                                            <p:cond evt="onStopAudio" delay="0">
                                              <p:tgtEl>
                                                <p:sldTgt/>
                                              </p:tgtEl>
                                            </p:cond>
                                          </p:endCondLst>
                                        </p:cTn>
                                        <p:tgtEl>
                                          <p:sndTgt r:embed="rId9"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3404" grpId="0" animBg="1"/>
      <p:bldP spid="125340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4"/>
          <p:cNvPicPr>
            <a:picLocks noChangeAspect="1" noChangeArrowheads="1"/>
          </p:cNvPicPr>
          <p:nvPr/>
        </p:nvPicPr>
        <p:blipFill>
          <a:blip r:embed="rId10" cstate="print"/>
          <a:srcRect/>
          <a:stretch>
            <a:fillRect/>
          </a:stretch>
        </p:blipFill>
        <p:spPr bwMode="auto">
          <a:xfrm>
            <a:off x="0" y="3702050"/>
            <a:ext cx="9144000" cy="3171825"/>
          </a:xfrm>
          <a:prstGeom prst="rect">
            <a:avLst/>
          </a:prstGeom>
          <a:noFill/>
          <a:ln w="9525">
            <a:noFill/>
            <a:miter lim="800000"/>
            <a:headEnd/>
            <a:tailEnd/>
          </a:ln>
        </p:spPr>
      </p:pic>
      <p:sp>
        <p:nvSpPr>
          <p:cNvPr id="11267" name="Rectangle 3"/>
          <p:cNvSpPr>
            <a:spLocks noGrp="1" noChangeArrowheads="1"/>
          </p:cNvSpPr>
          <p:nvPr>
            <p:ph type="ctrTitle"/>
          </p:nvPr>
        </p:nvSpPr>
        <p:spPr>
          <a:xfrm>
            <a:off x="685800" y="448992"/>
            <a:ext cx="7772400" cy="833438"/>
          </a:xfrm>
          <a:noFill/>
        </p:spPr>
        <p:txBody>
          <a:bodyPr/>
          <a:lstStyle/>
          <a:p>
            <a:pPr algn="l"/>
            <a:r>
              <a:rPr lang="en-US" altLang="en-US" sz="2800" b="1" dirty="0" smtClean="0">
                <a:solidFill>
                  <a:srgbClr val="000000"/>
                </a:solidFill>
              </a:rPr>
              <a:t>Option A: Relativity</a:t>
            </a:r>
            <a:br>
              <a:rPr lang="en-US" altLang="en-US" sz="2800" b="1" dirty="0" smtClean="0">
                <a:solidFill>
                  <a:srgbClr val="000000"/>
                </a:solidFill>
              </a:rPr>
            </a:br>
            <a:r>
              <a:rPr lang="en-US" altLang="en-US" sz="2800" dirty="0" smtClean="0">
                <a:solidFill>
                  <a:srgbClr val="000000"/>
                </a:solidFill>
              </a:rPr>
              <a:t>A.1 – The beginnings of relativity</a:t>
            </a:r>
            <a:endParaRPr lang="en-US" altLang="en-US" sz="2400" dirty="0" smtClean="0">
              <a:solidFill>
                <a:schemeClr val="tx1"/>
              </a:solidFill>
              <a:latin typeface="Courier New" pitchFamily="49" charset="0"/>
            </a:endParaRPr>
          </a:p>
        </p:txBody>
      </p:sp>
      <p:grpSp>
        <p:nvGrpSpPr>
          <p:cNvPr id="2" name="Group 5"/>
          <p:cNvGrpSpPr>
            <a:grpSpLocks/>
          </p:cNvGrpSpPr>
          <p:nvPr/>
        </p:nvGrpSpPr>
        <p:grpSpPr bwMode="auto">
          <a:xfrm>
            <a:off x="660400" y="3814763"/>
            <a:ext cx="3549650" cy="1751012"/>
            <a:chOff x="416" y="2403"/>
            <a:chExt cx="2236" cy="1103"/>
          </a:xfrm>
        </p:grpSpPr>
        <p:pic>
          <p:nvPicPr>
            <p:cNvPr id="11287" name="Picture 6" descr="red_cedar_western_wagon"/>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416" y="2685"/>
              <a:ext cx="1164" cy="821"/>
            </a:xfrm>
            <a:prstGeom prst="rect">
              <a:avLst/>
            </a:prstGeom>
            <a:ln>
              <a:noFill/>
            </a:ln>
            <a:effectLst>
              <a:outerShdw blurRad="292100" dist="139700" dir="2700000" algn="tl" rotWithShape="0">
                <a:srgbClr val="333333">
                  <a:alpha val="65000"/>
                </a:srgbClr>
              </a:outerShdw>
            </a:effectLst>
          </p:spPr>
        </p:pic>
        <p:grpSp>
          <p:nvGrpSpPr>
            <p:cNvPr id="3" name="Group 7"/>
            <p:cNvGrpSpPr>
              <a:grpSpLocks/>
            </p:cNvGrpSpPr>
            <p:nvPr/>
          </p:nvGrpSpPr>
          <p:grpSpPr bwMode="auto">
            <a:xfrm>
              <a:off x="1257" y="2738"/>
              <a:ext cx="1395" cy="400"/>
              <a:chOff x="841" y="2698"/>
              <a:chExt cx="1395" cy="400"/>
            </a:xfrm>
          </p:grpSpPr>
          <p:sp>
            <p:nvSpPr>
              <p:cNvPr id="11292" name="Line 8"/>
              <p:cNvSpPr>
                <a:spLocks noChangeShapeType="1"/>
              </p:cNvSpPr>
              <p:nvPr/>
            </p:nvSpPr>
            <p:spPr bwMode="auto">
              <a:xfrm>
                <a:off x="841" y="2698"/>
                <a:ext cx="1395" cy="152"/>
              </a:xfrm>
              <a:prstGeom prst="line">
                <a:avLst/>
              </a:prstGeom>
              <a:noFill/>
              <a:ln w="28575">
                <a:solidFill>
                  <a:srgbClr val="FFFFFF"/>
                </a:solidFill>
                <a:round/>
                <a:headEnd/>
                <a:tailEnd type="triangle" w="med" len="med"/>
              </a:ln>
              <a:effectLst/>
            </p:spPr>
            <p:txBody>
              <a:bodyPr/>
              <a:lstStyle/>
              <a:p>
                <a:endParaRPr lang="en-US"/>
              </a:p>
            </p:txBody>
          </p:sp>
          <p:sp>
            <p:nvSpPr>
              <p:cNvPr id="11293" name="Text Box 9"/>
              <p:cNvSpPr txBox="1">
                <a:spLocks noChangeArrowheads="1"/>
              </p:cNvSpPr>
              <p:nvPr/>
            </p:nvSpPr>
            <p:spPr bwMode="auto">
              <a:xfrm>
                <a:off x="2011" y="2807"/>
                <a:ext cx="213" cy="291"/>
              </a:xfrm>
              <a:prstGeom prst="rect">
                <a:avLst/>
              </a:prstGeom>
              <a:noFill/>
              <a:ln w="9525">
                <a:noFill/>
                <a:miter lim="800000"/>
                <a:headEnd/>
                <a:tailEnd/>
              </a:ln>
              <a:effectLst/>
            </p:spPr>
            <p:txBody>
              <a:bodyPr wrap="none">
                <a:spAutoFit/>
              </a:bodyPr>
              <a:lstStyle/>
              <a:p>
                <a:r>
                  <a:rPr lang="en-US" altLang="en-US" i="1">
                    <a:solidFill>
                      <a:schemeClr val="bg1"/>
                    </a:solidFill>
                  </a:rPr>
                  <a:t>x</a:t>
                </a:r>
              </a:p>
            </p:txBody>
          </p:sp>
        </p:grpSp>
        <p:grpSp>
          <p:nvGrpSpPr>
            <p:cNvPr id="4" name="Group 10"/>
            <p:cNvGrpSpPr>
              <a:grpSpLocks/>
            </p:cNvGrpSpPr>
            <p:nvPr/>
          </p:nvGrpSpPr>
          <p:grpSpPr bwMode="auto">
            <a:xfrm>
              <a:off x="1060" y="2403"/>
              <a:ext cx="238" cy="343"/>
              <a:chOff x="644" y="2363"/>
              <a:chExt cx="238" cy="343"/>
            </a:xfrm>
          </p:grpSpPr>
          <p:sp>
            <p:nvSpPr>
              <p:cNvPr id="11290" name="Line 11"/>
              <p:cNvSpPr>
                <a:spLocks noChangeShapeType="1"/>
              </p:cNvSpPr>
              <p:nvPr/>
            </p:nvSpPr>
            <p:spPr bwMode="auto">
              <a:xfrm flipV="1">
                <a:off x="849" y="2395"/>
                <a:ext cx="0" cy="311"/>
              </a:xfrm>
              <a:prstGeom prst="line">
                <a:avLst/>
              </a:prstGeom>
              <a:noFill/>
              <a:ln w="28575">
                <a:solidFill>
                  <a:srgbClr val="FFFFFF"/>
                </a:solidFill>
                <a:round/>
                <a:headEnd/>
                <a:tailEnd type="triangle" w="med" len="med"/>
              </a:ln>
              <a:effectLst/>
            </p:spPr>
            <p:txBody>
              <a:bodyPr/>
              <a:lstStyle/>
              <a:p>
                <a:endParaRPr lang="en-US"/>
              </a:p>
            </p:txBody>
          </p:sp>
          <p:sp>
            <p:nvSpPr>
              <p:cNvPr id="11291" name="Text Box 12"/>
              <p:cNvSpPr txBox="1">
                <a:spLocks noChangeArrowheads="1"/>
              </p:cNvSpPr>
              <p:nvPr/>
            </p:nvSpPr>
            <p:spPr bwMode="auto">
              <a:xfrm>
                <a:off x="644" y="2363"/>
                <a:ext cx="238" cy="291"/>
              </a:xfrm>
              <a:prstGeom prst="rect">
                <a:avLst/>
              </a:prstGeom>
              <a:noFill/>
              <a:ln w="9525">
                <a:noFill/>
                <a:miter lim="800000"/>
                <a:headEnd/>
                <a:tailEnd/>
              </a:ln>
              <a:effectLst/>
            </p:spPr>
            <p:txBody>
              <a:bodyPr>
                <a:spAutoFit/>
              </a:bodyPr>
              <a:lstStyle/>
              <a:p>
                <a:pPr>
                  <a:spcBef>
                    <a:spcPct val="50000"/>
                  </a:spcBef>
                </a:pPr>
                <a:r>
                  <a:rPr lang="en-US" altLang="en-US" i="1">
                    <a:solidFill>
                      <a:schemeClr val="bg1"/>
                    </a:solidFill>
                  </a:rPr>
                  <a:t>y</a:t>
                </a:r>
              </a:p>
            </p:txBody>
          </p:sp>
        </p:grpSp>
      </p:grpSp>
      <p:grpSp>
        <p:nvGrpSpPr>
          <p:cNvPr id="5" name="Group 13"/>
          <p:cNvGrpSpPr>
            <a:grpSpLocks/>
          </p:cNvGrpSpPr>
          <p:nvPr/>
        </p:nvGrpSpPr>
        <p:grpSpPr bwMode="auto">
          <a:xfrm>
            <a:off x="1214438" y="5522916"/>
            <a:ext cx="2863850" cy="817563"/>
            <a:chOff x="220" y="3388"/>
            <a:chExt cx="1804" cy="515"/>
          </a:xfrm>
        </p:grpSpPr>
        <p:sp>
          <p:nvSpPr>
            <p:cNvPr id="11285" name="Line 14"/>
            <p:cNvSpPr>
              <a:spLocks noChangeShapeType="1"/>
            </p:cNvSpPr>
            <p:nvPr/>
          </p:nvSpPr>
          <p:spPr bwMode="auto">
            <a:xfrm>
              <a:off x="220" y="3388"/>
              <a:ext cx="1804" cy="280"/>
            </a:xfrm>
            <a:prstGeom prst="line">
              <a:avLst/>
            </a:prstGeom>
            <a:noFill/>
            <a:ln w="28575">
              <a:solidFill>
                <a:schemeClr val="tx1"/>
              </a:solidFill>
              <a:round/>
              <a:headEnd/>
              <a:tailEnd type="triangle" w="med" len="med"/>
            </a:ln>
            <a:effectLst/>
          </p:spPr>
          <p:txBody>
            <a:bodyPr/>
            <a:lstStyle/>
            <a:p>
              <a:endParaRPr lang="en-US"/>
            </a:p>
          </p:txBody>
        </p:sp>
        <p:sp>
          <p:nvSpPr>
            <p:cNvPr id="11286" name="Text Box 15"/>
            <p:cNvSpPr txBox="1">
              <a:spLocks noChangeArrowheads="1"/>
            </p:cNvSpPr>
            <p:nvPr/>
          </p:nvSpPr>
          <p:spPr bwMode="auto">
            <a:xfrm>
              <a:off x="1776" y="3612"/>
              <a:ext cx="213" cy="291"/>
            </a:xfrm>
            <a:prstGeom prst="rect">
              <a:avLst/>
            </a:prstGeom>
            <a:noFill/>
            <a:ln w="9525">
              <a:noFill/>
              <a:miter lim="800000"/>
              <a:headEnd/>
              <a:tailEnd/>
            </a:ln>
            <a:effectLst/>
          </p:spPr>
          <p:txBody>
            <a:bodyPr wrap="none">
              <a:spAutoFit/>
            </a:bodyPr>
            <a:lstStyle/>
            <a:p>
              <a:r>
                <a:rPr lang="en-US" altLang="en-US" i="1"/>
                <a:t>x</a:t>
              </a:r>
            </a:p>
          </p:txBody>
        </p:sp>
      </p:grpSp>
      <p:grpSp>
        <p:nvGrpSpPr>
          <p:cNvPr id="6" name="Group 16"/>
          <p:cNvGrpSpPr>
            <a:grpSpLocks/>
          </p:cNvGrpSpPr>
          <p:nvPr/>
        </p:nvGrpSpPr>
        <p:grpSpPr bwMode="auto">
          <a:xfrm>
            <a:off x="869951" y="3724277"/>
            <a:ext cx="347663" cy="1814514"/>
            <a:chOff x="548" y="2346"/>
            <a:chExt cx="219" cy="1143"/>
          </a:xfrm>
        </p:grpSpPr>
        <p:sp>
          <p:nvSpPr>
            <p:cNvPr id="11283" name="Line 17"/>
            <p:cNvSpPr>
              <a:spLocks noChangeShapeType="1"/>
            </p:cNvSpPr>
            <p:nvPr/>
          </p:nvSpPr>
          <p:spPr bwMode="auto">
            <a:xfrm flipV="1">
              <a:off x="767" y="2421"/>
              <a:ext cx="0" cy="1068"/>
            </a:xfrm>
            <a:prstGeom prst="line">
              <a:avLst/>
            </a:prstGeom>
            <a:noFill/>
            <a:ln w="28575">
              <a:solidFill>
                <a:schemeClr val="tx1"/>
              </a:solidFill>
              <a:round/>
              <a:headEnd/>
              <a:tailEnd type="triangle" w="med" len="med"/>
            </a:ln>
            <a:effectLst/>
          </p:spPr>
          <p:txBody>
            <a:bodyPr/>
            <a:lstStyle/>
            <a:p>
              <a:endParaRPr lang="en-US"/>
            </a:p>
          </p:txBody>
        </p:sp>
        <p:sp>
          <p:nvSpPr>
            <p:cNvPr id="11284" name="Text Box 18"/>
            <p:cNvSpPr txBox="1">
              <a:spLocks noChangeArrowheads="1"/>
            </p:cNvSpPr>
            <p:nvPr/>
          </p:nvSpPr>
          <p:spPr bwMode="auto">
            <a:xfrm>
              <a:off x="548" y="2346"/>
              <a:ext cx="213" cy="291"/>
            </a:xfrm>
            <a:prstGeom prst="rect">
              <a:avLst/>
            </a:prstGeom>
            <a:noFill/>
            <a:ln w="9525">
              <a:noFill/>
              <a:miter lim="800000"/>
              <a:headEnd/>
              <a:tailEnd/>
            </a:ln>
            <a:effectLst/>
          </p:spPr>
          <p:txBody>
            <a:bodyPr wrap="none">
              <a:spAutoFit/>
            </a:bodyPr>
            <a:lstStyle/>
            <a:p>
              <a:r>
                <a:rPr lang="en-US" altLang="en-US" i="1"/>
                <a:t>y</a:t>
              </a:r>
            </a:p>
          </p:txBody>
        </p:sp>
      </p:grpSp>
      <p:pic>
        <p:nvPicPr>
          <p:cNvPr id="1255443" name="Picture 19" descr="bowling-ball"/>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1879600" y="4175125"/>
            <a:ext cx="307975" cy="328613"/>
          </a:xfrm>
          <a:prstGeom prst="rect">
            <a:avLst/>
          </a:prstGeom>
          <a:noFill/>
          <a:ln w="9525">
            <a:noFill/>
            <a:miter lim="800000"/>
            <a:headEnd/>
            <a:tailEnd/>
          </a:ln>
        </p:spPr>
      </p:pic>
      <p:grpSp>
        <p:nvGrpSpPr>
          <p:cNvPr id="7" name="Group 20"/>
          <p:cNvGrpSpPr>
            <a:grpSpLocks/>
          </p:cNvGrpSpPr>
          <p:nvPr/>
        </p:nvGrpSpPr>
        <p:grpSpPr bwMode="auto">
          <a:xfrm>
            <a:off x="7189788" y="3724276"/>
            <a:ext cx="1951037" cy="1592263"/>
            <a:chOff x="4326" y="2431"/>
            <a:chExt cx="1229" cy="1003"/>
          </a:xfrm>
        </p:grpSpPr>
        <p:sp>
          <p:nvSpPr>
            <p:cNvPr id="11279" name="Line 21"/>
            <p:cNvSpPr>
              <a:spLocks noChangeShapeType="1"/>
            </p:cNvSpPr>
            <p:nvPr/>
          </p:nvSpPr>
          <p:spPr bwMode="auto">
            <a:xfrm>
              <a:off x="4540" y="3176"/>
              <a:ext cx="1015" cy="0"/>
            </a:xfrm>
            <a:prstGeom prst="line">
              <a:avLst/>
            </a:prstGeom>
            <a:noFill/>
            <a:ln w="28575">
              <a:solidFill>
                <a:schemeClr val="bg1"/>
              </a:solidFill>
              <a:round/>
              <a:headEnd/>
              <a:tailEnd type="triangle" w="med" len="med"/>
            </a:ln>
            <a:effectLst/>
          </p:spPr>
          <p:txBody>
            <a:bodyPr/>
            <a:lstStyle/>
            <a:p>
              <a:endParaRPr lang="en-US"/>
            </a:p>
          </p:txBody>
        </p:sp>
        <p:sp>
          <p:nvSpPr>
            <p:cNvPr id="11280" name="Line 22"/>
            <p:cNvSpPr>
              <a:spLocks noChangeShapeType="1"/>
            </p:cNvSpPr>
            <p:nvPr/>
          </p:nvSpPr>
          <p:spPr bwMode="auto">
            <a:xfrm flipV="1">
              <a:off x="4549" y="2431"/>
              <a:ext cx="0" cy="751"/>
            </a:xfrm>
            <a:prstGeom prst="line">
              <a:avLst/>
            </a:prstGeom>
            <a:noFill/>
            <a:ln w="28575">
              <a:solidFill>
                <a:schemeClr val="bg1"/>
              </a:solidFill>
              <a:round/>
              <a:headEnd/>
              <a:tailEnd type="triangle" w="med" len="med"/>
            </a:ln>
            <a:effectLst/>
          </p:spPr>
          <p:txBody>
            <a:bodyPr/>
            <a:lstStyle/>
            <a:p>
              <a:endParaRPr lang="en-US"/>
            </a:p>
          </p:txBody>
        </p:sp>
        <p:sp>
          <p:nvSpPr>
            <p:cNvPr id="11281" name="Text Box 23"/>
            <p:cNvSpPr txBox="1">
              <a:spLocks noChangeArrowheads="1"/>
            </p:cNvSpPr>
            <p:nvPr/>
          </p:nvSpPr>
          <p:spPr bwMode="auto">
            <a:xfrm>
              <a:off x="5317" y="3143"/>
              <a:ext cx="213" cy="291"/>
            </a:xfrm>
            <a:prstGeom prst="rect">
              <a:avLst/>
            </a:prstGeom>
            <a:noFill/>
            <a:ln w="9525">
              <a:noFill/>
              <a:miter lim="800000"/>
              <a:headEnd/>
              <a:tailEnd/>
            </a:ln>
            <a:effectLst/>
          </p:spPr>
          <p:txBody>
            <a:bodyPr wrap="none">
              <a:spAutoFit/>
            </a:bodyPr>
            <a:lstStyle/>
            <a:p>
              <a:r>
                <a:rPr lang="en-US" altLang="en-US" i="1">
                  <a:solidFill>
                    <a:schemeClr val="bg1"/>
                  </a:solidFill>
                </a:rPr>
                <a:t>x</a:t>
              </a:r>
            </a:p>
          </p:txBody>
        </p:sp>
        <p:sp>
          <p:nvSpPr>
            <p:cNvPr id="11282" name="Text Box 24"/>
            <p:cNvSpPr txBox="1">
              <a:spLocks noChangeArrowheads="1"/>
            </p:cNvSpPr>
            <p:nvPr/>
          </p:nvSpPr>
          <p:spPr bwMode="auto">
            <a:xfrm>
              <a:off x="4326" y="2451"/>
              <a:ext cx="213" cy="291"/>
            </a:xfrm>
            <a:prstGeom prst="rect">
              <a:avLst/>
            </a:prstGeom>
            <a:noFill/>
            <a:ln w="9525">
              <a:noFill/>
              <a:miter lim="800000"/>
              <a:headEnd/>
              <a:tailEnd/>
            </a:ln>
            <a:effectLst/>
          </p:spPr>
          <p:txBody>
            <a:bodyPr wrap="none">
              <a:spAutoFit/>
            </a:bodyPr>
            <a:lstStyle/>
            <a:p>
              <a:r>
                <a:rPr lang="en-US" altLang="en-US" i="1">
                  <a:solidFill>
                    <a:schemeClr val="bg1"/>
                  </a:solidFill>
                </a:rPr>
                <a:t>y</a:t>
              </a:r>
            </a:p>
          </p:txBody>
        </p:sp>
      </p:grpSp>
      <p:sp>
        <p:nvSpPr>
          <p:cNvPr id="1255450" name="Freeform 26"/>
          <p:cNvSpPr>
            <a:spLocks/>
          </p:cNvSpPr>
          <p:nvPr/>
        </p:nvSpPr>
        <p:spPr bwMode="auto">
          <a:xfrm>
            <a:off x="7542213" y="4897438"/>
            <a:ext cx="900112" cy="1468437"/>
          </a:xfrm>
          <a:custGeom>
            <a:avLst/>
            <a:gdLst>
              <a:gd name="T0" fmla="*/ 14919 w 362"/>
              <a:gd name="T1" fmla="*/ 0 h 925"/>
              <a:gd name="T2" fmla="*/ 34811 w 362"/>
              <a:gd name="T3" fmla="*/ 288925 h 925"/>
              <a:gd name="T4" fmla="*/ 221298 w 362"/>
              <a:gd name="T5" fmla="*/ 830262 h 925"/>
              <a:gd name="T6" fmla="*/ 524651 w 362"/>
              <a:gd name="T7" fmla="*/ 1252537 h 925"/>
              <a:gd name="T8" fmla="*/ 900112 w 362"/>
              <a:gd name="T9" fmla="*/ 1468437 h 9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2" h="925">
                <a:moveTo>
                  <a:pt x="6" y="0"/>
                </a:moveTo>
                <a:cubicBezTo>
                  <a:pt x="3" y="47"/>
                  <a:pt x="0" y="95"/>
                  <a:pt x="14" y="182"/>
                </a:cubicBezTo>
                <a:cubicBezTo>
                  <a:pt x="28" y="269"/>
                  <a:pt x="56" y="422"/>
                  <a:pt x="89" y="523"/>
                </a:cubicBezTo>
                <a:cubicBezTo>
                  <a:pt x="122" y="624"/>
                  <a:pt x="166" y="722"/>
                  <a:pt x="211" y="789"/>
                </a:cubicBezTo>
                <a:cubicBezTo>
                  <a:pt x="256" y="856"/>
                  <a:pt x="309" y="890"/>
                  <a:pt x="362" y="925"/>
                </a:cubicBezTo>
              </a:path>
            </a:pathLst>
          </a:custGeom>
          <a:noFill/>
          <a:ln w="28575" cap="flat" cmpd="sng">
            <a:solidFill>
              <a:schemeClr val="bg1"/>
            </a:solidFill>
            <a:prstDash val="sysDot"/>
            <a:round/>
            <a:headEnd/>
            <a:tailEnd/>
          </a:ln>
          <a:effectLst/>
        </p:spPr>
        <p:txBody>
          <a:bodyPr/>
          <a:lstStyle/>
          <a:p>
            <a:endParaRPr lang="en-US"/>
          </a:p>
        </p:txBody>
      </p:sp>
      <p:pic>
        <p:nvPicPr>
          <p:cNvPr id="1255449" name="Picture 25" descr="bowling-ball"/>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7388225" y="4740275"/>
            <a:ext cx="307975" cy="328613"/>
          </a:xfrm>
          <a:prstGeom prst="rect">
            <a:avLst/>
          </a:prstGeom>
          <a:ln>
            <a:noFill/>
          </a:ln>
          <a:effectLst>
            <a:outerShdw blurRad="292100" dist="139700" dir="2700000" algn="tl" rotWithShape="0">
              <a:srgbClr val="333333">
                <a:alpha val="65000"/>
              </a:srgbClr>
            </a:outerShdw>
          </a:effectLst>
        </p:spPr>
      </p:pic>
      <p:sp>
        <p:nvSpPr>
          <p:cNvPr id="1255451" name="Text Box 27"/>
          <p:cNvSpPr txBox="1">
            <a:spLocks noChangeArrowheads="1"/>
          </p:cNvSpPr>
          <p:nvPr/>
        </p:nvSpPr>
        <p:spPr bwMode="auto">
          <a:xfrm>
            <a:off x="685800" y="6049963"/>
            <a:ext cx="8078788" cy="831850"/>
          </a:xfrm>
          <a:prstGeom prst="rect">
            <a:avLst/>
          </a:prstGeom>
          <a:noFill/>
          <a:ln w="9525">
            <a:noFill/>
            <a:miter lim="800000"/>
            <a:headEnd/>
            <a:tailEnd/>
          </a:ln>
          <a:effectLst/>
        </p:spPr>
        <p:txBody>
          <a:bodyPr>
            <a:spAutoFit/>
          </a:bodyPr>
          <a:lstStyle/>
          <a:p>
            <a:r>
              <a:rPr lang="en-US" altLang="en-US">
                <a:solidFill>
                  <a:schemeClr val="bg1"/>
                </a:solidFill>
                <a:cs typeface="Times New Roman" pitchFamily="18" charset="0"/>
                <a:sym typeface="Symbol" pitchFamily="18" charset="2"/>
              </a:rPr>
              <a:t></a:t>
            </a:r>
            <a:r>
              <a:rPr lang="en-US" altLang="en-US">
                <a:solidFill>
                  <a:schemeClr val="bg1"/>
                </a:solidFill>
              </a:rPr>
              <a:t>The observer in the decelerating wagon sees that the bowling ball is accelerating FORWARD</a:t>
            </a:r>
            <a:r>
              <a:rPr lang="en-US" altLang="en-US" i="1">
                <a:solidFill>
                  <a:schemeClr val="bg1"/>
                </a:solidFill>
              </a:rPr>
              <a:t>!</a:t>
            </a:r>
            <a:endParaRPr lang="en-US" altLang="en-US">
              <a:solidFill>
                <a:schemeClr val="bg1"/>
              </a:solidFill>
            </a:endParaRPr>
          </a:p>
        </p:txBody>
      </p:sp>
      <p:sp>
        <p:nvSpPr>
          <p:cNvPr id="1255452" name="Text Box 28"/>
          <p:cNvSpPr txBox="1">
            <a:spLocks noChangeArrowheads="1"/>
          </p:cNvSpPr>
          <p:nvPr/>
        </p:nvSpPr>
        <p:spPr bwMode="auto">
          <a:xfrm>
            <a:off x="6213475" y="6418263"/>
            <a:ext cx="2374900" cy="461962"/>
          </a:xfrm>
          <a:prstGeom prst="rect">
            <a:avLst/>
          </a:prstGeom>
          <a:noFill/>
          <a:ln w="9525">
            <a:noFill/>
            <a:miter lim="800000"/>
            <a:headEnd/>
            <a:tailEnd/>
          </a:ln>
          <a:effectLst/>
        </p:spPr>
        <p:txBody>
          <a:bodyPr wrap="none">
            <a:spAutoFit/>
          </a:bodyPr>
          <a:lstStyle/>
          <a:p>
            <a:r>
              <a:rPr lang="en-US" altLang="en-US">
                <a:solidFill>
                  <a:srgbClr val="FFFF00"/>
                </a:solidFill>
              </a:rPr>
              <a:t>UNEXPECTED.</a:t>
            </a:r>
          </a:p>
        </p:txBody>
      </p:sp>
      <p:sp>
        <p:nvSpPr>
          <p:cNvPr id="1255426" name="Rectangle 2"/>
          <p:cNvSpPr>
            <a:spLocks noChangeArrowheads="1"/>
          </p:cNvSpPr>
          <p:nvPr/>
        </p:nvSpPr>
        <p:spPr bwMode="auto">
          <a:xfrm>
            <a:off x="685800" y="1338263"/>
            <a:ext cx="7772400" cy="2363787"/>
          </a:xfrm>
          <a:prstGeom prst="rect">
            <a:avLst/>
          </a:prstGeom>
          <a:solidFill>
            <a:srgbClr val="EAEAE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charset="0"/>
              </a:defRPr>
            </a:lvl1pPr>
            <a:lvl2pPr marL="1223963" indent="-533400" algn="ctr">
              <a:spcBef>
                <a:spcPct val="20000"/>
              </a:spcBef>
              <a:defRPr sz="2800">
                <a:solidFill>
                  <a:schemeClr val="tx1"/>
                </a:solidFill>
                <a:latin typeface="Arial" charset="0"/>
              </a:defRPr>
            </a:lvl2pPr>
            <a:lvl3pPr marL="1795463" indent="-457200" algn="ctr">
              <a:spcBef>
                <a:spcPct val="20000"/>
              </a:spcBef>
              <a:defRPr sz="2400">
                <a:solidFill>
                  <a:schemeClr val="tx1"/>
                </a:solidFill>
                <a:latin typeface="Arial" charset="0"/>
              </a:defRPr>
            </a:lvl3pPr>
            <a:lvl4pPr marL="2290763" indent="-381000" algn="ctr">
              <a:spcBef>
                <a:spcPct val="20000"/>
              </a:spcBef>
              <a:defRPr sz="2000">
                <a:solidFill>
                  <a:schemeClr val="tx1"/>
                </a:solidFill>
                <a:latin typeface="Arial" charset="0"/>
              </a:defRPr>
            </a:lvl4pPr>
            <a:lvl5pPr marL="2786063" indent="-381000" algn="ctr">
              <a:spcBef>
                <a:spcPct val="20000"/>
              </a:spcBef>
              <a:defRPr sz="2000">
                <a:solidFill>
                  <a:schemeClr val="tx1"/>
                </a:solidFill>
                <a:latin typeface="Arial" charset="0"/>
              </a:defRPr>
            </a:lvl5pPr>
            <a:lvl6pPr marL="3243263" indent="-381000" algn="ctr" fontAlgn="base">
              <a:spcBef>
                <a:spcPct val="20000"/>
              </a:spcBef>
              <a:spcAft>
                <a:spcPct val="0"/>
              </a:spcAft>
              <a:defRPr sz="2000">
                <a:solidFill>
                  <a:schemeClr val="tx1"/>
                </a:solidFill>
                <a:latin typeface="Arial" charset="0"/>
              </a:defRPr>
            </a:lvl6pPr>
            <a:lvl7pPr marL="3700463" indent="-381000" algn="ctr" fontAlgn="base">
              <a:spcBef>
                <a:spcPct val="20000"/>
              </a:spcBef>
              <a:spcAft>
                <a:spcPct val="0"/>
              </a:spcAft>
              <a:defRPr sz="2000">
                <a:solidFill>
                  <a:schemeClr val="tx1"/>
                </a:solidFill>
                <a:latin typeface="Arial" charset="0"/>
              </a:defRPr>
            </a:lvl7pPr>
            <a:lvl8pPr marL="4157663" indent="-381000" algn="ctr" fontAlgn="base">
              <a:spcBef>
                <a:spcPct val="20000"/>
              </a:spcBef>
              <a:spcAft>
                <a:spcPct val="0"/>
              </a:spcAft>
              <a:defRPr sz="2000">
                <a:solidFill>
                  <a:schemeClr val="tx1"/>
                </a:solidFill>
                <a:latin typeface="Arial" charset="0"/>
              </a:defRPr>
            </a:lvl8pPr>
            <a:lvl9pPr marL="4614863" indent="-381000" algn="ctr" fontAlgn="base">
              <a:spcBef>
                <a:spcPct val="20000"/>
              </a:spcBef>
              <a:spcAft>
                <a:spcPct val="0"/>
              </a:spcAft>
              <a:defRPr sz="2000">
                <a:solidFill>
                  <a:schemeClr val="tx1"/>
                </a:solidFill>
                <a:latin typeface="Arial" charset="0"/>
              </a:defRPr>
            </a:lvl9pPr>
          </a:lstStyle>
          <a:p>
            <a:pPr algn="l">
              <a:spcBef>
                <a:spcPts val="400"/>
              </a:spcBef>
              <a:defRPr/>
            </a:pPr>
            <a:r>
              <a:rPr lang="en-US" altLang="en-US" sz="2400" i="1" dirty="0" smtClean="0">
                <a:solidFill>
                  <a:srgbClr val="333399"/>
                </a:solidFill>
                <a:latin typeface="+mn-lt"/>
                <a:cs typeface="Times New Roman" pitchFamily="18" charset="0"/>
              </a:rPr>
              <a:t>Inertial reference frames</a:t>
            </a:r>
          </a:p>
          <a:p>
            <a:pPr algn="l">
              <a:spcBef>
                <a:spcPts val="400"/>
              </a:spcBef>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Now suppose the wagon is </a:t>
            </a:r>
            <a:r>
              <a:rPr lang="en-US" altLang="en-US" sz="2400" b="1" dirty="0" smtClean="0">
                <a:solidFill>
                  <a:srgbClr val="000000"/>
                </a:solidFill>
                <a:latin typeface="+mn-lt"/>
                <a:cs typeface="Times New Roman" pitchFamily="18" charset="0"/>
              </a:rPr>
              <a:t>decreasing its speed</a:t>
            </a:r>
            <a:r>
              <a:rPr lang="en-US" altLang="en-US" sz="2400" dirty="0" smtClean="0">
                <a:solidFill>
                  <a:srgbClr val="000000"/>
                </a:solidFill>
                <a:latin typeface="+mn-lt"/>
                <a:cs typeface="Times New Roman" pitchFamily="18" charset="0"/>
              </a:rPr>
              <a:t> while the ball is falling.</a:t>
            </a:r>
          </a:p>
          <a:p>
            <a:pPr algn="l">
              <a:spcBef>
                <a:spcPts val="400"/>
              </a:spcBef>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Note that in this case the </a:t>
            </a:r>
            <a:r>
              <a:rPr lang="en-US" altLang="en-US" sz="2400" i="1" dirty="0" smtClean="0">
                <a:solidFill>
                  <a:srgbClr val="000000"/>
                </a:solidFill>
                <a:latin typeface="+mn-lt"/>
                <a:cs typeface="Times New Roman" pitchFamily="18" charset="0"/>
              </a:rPr>
              <a:t>x</a:t>
            </a:r>
            <a:r>
              <a:rPr lang="en-US" altLang="en-US" sz="2400" dirty="0" smtClean="0">
                <a:solidFill>
                  <a:srgbClr val="000000"/>
                </a:solidFill>
                <a:latin typeface="+mn-lt"/>
                <a:cs typeface="Times New Roman" pitchFamily="18" charset="0"/>
              </a:rPr>
              <a:t>-coordinate of the ball </a:t>
            </a:r>
            <a:r>
              <a:rPr lang="en-US" altLang="en-US" sz="2400" i="1" dirty="0" smtClean="0">
                <a:solidFill>
                  <a:srgbClr val="000000"/>
                </a:solidFill>
                <a:latin typeface="+mn-lt"/>
                <a:cs typeface="Times New Roman" pitchFamily="18" charset="0"/>
              </a:rPr>
              <a:t>does</a:t>
            </a:r>
            <a:r>
              <a:rPr lang="en-US" altLang="en-US" sz="2400" dirty="0" smtClean="0">
                <a:solidFill>
                  <a:srgbClr val="000000"/>
                </a:solidFill>
                <a:latin typeface="+mn-lt"/>
                <a:cs typeface="Times New Roman" pitchFamily="18" charset="0"/>
              </a:rPr>
              <a:t> change (it increases).</a:t>
            </a:r>
          </a:p>
          <a:p>
            <a:pPr algn="l">
              <a:spcBef>
                <a:spcPts val="400"/>
              </a:spcBef>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This is because </a:t>
            </a:r>
            <a:r>
              <a:rPr lang="en-US" altLang="en-US" sz="2400" i="1" dirty="0" err="1" smtClean="0">
                <a:solidFill>
                  <a:srgbClr val="000000"/>
                </a:solidFill>
                <a:latin typeface="+mn-lt"/>
                <a:cs typeface="Times New Roman" pitchFamily="18" charset="0"/>
              </a:rPr>
              <a:t>v</a:t>
            </a:r>
            <a:r>
              <a:rPr lang="en-US" altLang="en-US" sz="2400" baseline="-25000" dirty="0" err="1" smtClean="0">
                <a:solidFill>
                  <a:srgbClr val="000000"/>
                </a:solidFill>
                <a:latin typeface="+mn-lt"/>
                <a:cs typeface="Times New Roman" pitchFamily="18" charset="0"/>
              </a:rPr>
              <a:t>x,wagon</a:t>
            </a:r>
            <a:r>
              <a:rPr lang="en-US" altLang="en-US" sz="2400" dirty="0" smtClean="0">
                <a:solidFill>
                  <a:srgbClr val="000000"/>
                </a:solidFill>
                <a:latin typeface="+mn-lt"/>
                <a:cs typeface="Times New Roman" pitchFamily="18" charset="0"/>
              </a:rPr>
              <a:t> decreases during the drop.</a:t>
            </a:r>
          </a:p>
        </p:txBody>
      </p:sp>
      <p:pic>
        <p:nvPicPr>
          <p:cNvPr id="30" name="Picture 9" descr="Man+Smiling+and+Standing2"/>
          <p:cNvPicPr>
            <a:picLocks noChangeAspect="1" noChangeArrowheads="1"/>
          </p:cNvPicPr>
          <p:nvPr/>
        </p:nvPicPr>
        <p:blipFill>
          <a:blip r:embed="rId13" cstate="print"/>
          <a:srcRect l="36491" r="36493"/>
          <a:stretch>
            <a:fillRect/>
          </a:stretch>
        </p:blipFill>
        <p:spPr bwMode="auto">
          <a:xfrm>
            <a:off x="152400" y="4530725"/>
            <a:ext cx="638175" cy="2359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55426">
                                            <p:txEl>
                                              <p:pRg st="1" end="1"/>
                                            </p:txEl>
                                          </p:spTgt>
                                        </p:tgtEl>
                                        <p:attrNameLst>
                                          <p:attrName>style.visibility</p:attrName>
                                        </p:attrNameLst>
                                      </p:cBhvr>
                                      <p:to>
                                        <p:strVal val="visible"/>
                                      </p:to>
                                    </p:set>
                                    <p:anim calcmode="lin" valueType="num">
                                      <p:cBhvr additive="base">
                                        <p:cTn id="7" dur="500" fill="hold"/>
                                        <p:tgtEl>
                                          <p:spTgt spid="125542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554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1255443"/>
                                        </p:tgtEl>
                                        <p:attrNameLst>
                                          <p:attrName>style.visibility</p:attrName>
                                        </p:attrNameLst>
                                      </p:cBhvr>
                                      <p:to>
                                        <p:strVal val="visible"/>
                                      </p:to>
                                    </p:set>
                                    <p:anim calcmode="lin" valueType="num">
                                      <p:cBhvr>
                                        <p:cTn id="13" dur="500" fill="hold"/>
                                        <p:tgtEl>
                                          <p:spTgt spid="1255443"/>
                                        </p:tgtEl>
                                        <p:attrNameLst>
                                          <p:attrName>ppt_w</p:attrName>
                                        </p:attrNameLst>
                                      </p:cBhvr>
                                      <p:tavLst>
                                        <p:tav tm="0">
                                          <p:val>
                                            <p:fltVal val="0"/>
                                          </p:val>
                                        </p:tav>
                                        <p:tav tm="100000">
                                          <p:val>
                                            <p:strVal val="#ppt_w"/>
                                          </p:val>
                                        </p:tav>
                                      </p:tavLst>
                                    </p:anim>
                                    <p:anim calcmode="lin" valueType="num">
                                      <p:cBhvr>
                                        <p:cTn id="14" dur="500" fill="hold"/>
                                        <p:tgtEl>
                                          <p:spTgt spid="1255443"/>
                                        </p:tgtEl>
                                        <p:attrNameLst>
                                          <p:attrName>ppt_h</p:attrName>
                                        </p:attrNameLst>
                                      </p:cBhvr>
                                      <p:tavLst>
                                        <p:tav tm="0">
                                          <p:val>
                                            <p:fltVal val="0"/>
                                          </p:val>
                                        </p:tav>
                                        <p:tav tm="100000">
                                          <p:val>
                                            <p:strVal val="#ppt_h"/>
                                          </p:val>
                                        </p:tav>
                                      </p:tavLst>
                                    </p:anim>
                                    <p:animEffect transition="in" filter="fade">
                                      <p:cBhvr>
                                        <p:cTn id="15" dur="500"/>
                                        <p:tgtEl>
                                          <p:spTgt spid="1255443"/>
                                        </p:tgtEl>
                                      </p:cBhvr>
                                    </p:animEffect>
                                  </p:childTnLst>
                                  <p:subTnLst>
                                    <p:audio>
                                      <p:cMediaNode>
                                        <p:cTn display="0" masterRel="sameClick">
                                          <p:stCondLst>
                                            <p:cond evt="begin" delay="0">
                                              <p:tn val="11"/>
                                            </p:cond>
                                          </p:stCondLst>
                                          <p:endCondLst>
                                            <p:cond evt="onStopAudio" delay="0">
                                              <p:tgtEl>
                                                <p:sldTgt/>
                                              </p:tgtEl>
                                            </p:cond>
                                          </p:endCondLst>
                                        </p:cTn>
                                        <p:tgtEl>
                                          <p:sndTgt r:embed="rId5" name="camera.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63" presetClass="path" presetSubtype="0" repeatCount="indefinite" decel="50000" fill="hold" nodeType="clickEffect">
                                  <p:stCondLst>
                                    <p:cond delay="0"/>
                                  </p:stCondLst>
                                  <p:childTnLst>
                                    <p:animMotion origin="layout" path="M 5.55556E-7 3.7037E-6 L 0.26024 0.0456 " pathEditMode="relative" rAng="0" ptsTypes="AA">
                                      <p:cBhvr>
                                        <p:cTn id="19" dur="5000" fill="hold"/>
                                        <p:tgtEl>
                                          <p:spTgt spid="2"/>
                                        </p:tgtEl>
                                        <p:attrNameLst>
                                          <p:attrName>ppt_x</p:attrName>
                                          <p:attrName>ppt_y</p:attrName>
                                        </p:attrNameLst>
                                      </p:cBhvr>
                                      <p:rCtr x="130" y="23"/>
                                    </p:animMotion>
                                  </p:childTnLst>
                                  <p:subTnLst>
                                    <p:audio>
                                      <p:cMediaNode>
                                        <p:cTn display="0" masterRel="sameClick">
                                          <p:stCondLst>
                                            <p:cond evt="begin" delay="0">
                                              <p:tn val="18"/>
                                            </p:cond>
                                          </p:stCondLst>
                                          <p:endCondLst>
                                            <p:cond evt="onStopAudio" delay="0">
                                              <p:tgtEl>
                                                <p:sldTgt/>
                                              </p:tgtEl>
                                            </p:cond>
                                          </p:endCondLst>
                                        </p:cTn>
                                        <p:tgtEl>
                                          <p:sndTgt r:embed="rId6" name="stagecoach.wav"/>
                                        </p:tgtEl>
                                      </p:cMediaNode>
                                    </p:audio>
                                  </p:subTnLst>
                                </p:cTn>
                              </p:par>
                              <p:par>
                                <p:cTn id="20" presetID="63" presetClass="path" presetSubtype="0" repeatCount="indefinite" fill="hold" nodeType="withEffect">
                                  <p:stCondLst>
                                    <p:cond delay="0"/>
                                  </p:stCondLst>
                                  <p:childTnLst>
                                    <p:animMotion origin="layout" path="M 4.16667E-6 1.11111E-6 L 0.4368 0.26667 " pathEditMode="relative" rAng="0" ptsTypes="AA">
                                      <p:cBhvr>
                                        <p:cTn id="21" dur="5000" fill="hold"/>
                                        <p:tgtEl>
                                          <p:spTgt spid="1255443"/>
                                        </p:tgtEl>
                                        <p:attrNameLst>
                                          <p:attrName>ppt_x</p:attrName>
                                          <p:attrName>ppt_y</p:attrName>
                                        </p:attrNameLst>
                                      </p:cBhvr>
                                      <p:rCtr x="218" y="133"/>
                                    </p:animMotion>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1255426">
                                            <p:txEl>
                                              <p:pRg st="2" end="2"/>
                                            </p:txEl>
                                          </p:spTgt>
                                        </p:tgtEl>
                                        <p:attrNameLst>
                                          <p:attrName>style.visibility</p:attrName>
                                        </p:attrNameLst>
                                      </p:cBhvr>
                                      <p:to>
                                        <p:strVal val="visible"/>
                                      </p:to>
                                    </p:set>
                                    <p:anim calcmode="lin" valueType="num">
                                      <p:cBhvr additive="base">
                                        <p:cTn id="26" dur="500" fill="hold"/>
                                        <p:tgtEl>
                                          <p:spTgt spid="1255426">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2554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255426">
                                            <p:txEl>
                                              <p:pRg st="3" end="3"/>
                                            </p:txEl>
                                          </p:spTgt>
                                        </p:tgtEl>
                                        <p:attrNameLst>
                                          <p:attrName>style.visibility</p:attrName>
                                        </p:attrNameLst>
                                      </p:cBhvr>
                                      <p:to>
                                        <p:strVal val="visible"/>
                                      </p:to>
                                    </p:set>
                                    <p:anim calcmode="lin" valueType="num">
                                      <p:cBhvr additive="base">
                                        <p:cTn id="32" dur="500" fill="hold"/>
                                        <p:tgtEl>
                                          <p:spTgt spid="1255426">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5542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Effect transition="in" filter="fade">
                                      <p:cBhvr>
                                        <p:cTn id="40" dur="500"/>
                                        <p:tgtEl>
                                          <p:spTgt spid="7"/>
                                        </p:tgtEl>
                                      </p:cBhvr>
                                    </p:animEffect>
                                  </p:childTnLst>
                                  <p:subTnLst>
                                    <p:audio>
                                      <p:cMediaNode>
                                        <p:cTn display="0" masterRel="sameClick">
                                          <p:stCondLst>
                                            <p:cond evt="begin" delay="0">
                                              <p:tn val="36"/>
                                            </p:cond>
                                          </p:stCondLst>
                                          <p:endCondLst>
                                            <p:cond evt="onStopAudio" delay="0">
                                              <p:tgtEl>
                                                <p:sldTgt/>
                                              </p:tgtEl>
                                            </p:cond>
                                          </p:endCondLst>
                                        </p:cTn>
                                        <p:tgtEl>
                                          <p:sndTgt r:embed="rId5" name="camera.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53" presetClass="entr" presetSubtype="0" fill="hold" nodeType="clickEffect">
                                  <p:stCondLst>
                                    <p:cond delay="0"/>
                                  </p:stCondLst>
                                  <p:childTnLst>
                                    <p:set>
                                      <p:cBhvr>
                                        <p:cTn id="44" dur="1" fill="hold">
                                          <p:stCondLst>
                                            <p:cond delay="0"/>
                                          </p:stCondLst>
                                        </p:cTn>
                                        <p:tgtEl>
                                          <p:spTgt spid="1255449"/>
                                        </p:tgtEl>
                                        <p:attrNameLst>
                                          <p:attrName>style.visibility</p:attrName>
                                        </p:attrNameLst>
                                      </p:cBhvr>
                                      <p:to>
                                        <p:strVal val="visible"/>
                                      </p:to>
                                    </p:set>
                                    <p:anim calcmode="lin" valueType="num">
                                      <p:cBhvr>
                                        <p:cTn id="45" dur="500" fill="hold"/>
                                        <p:tgtEl>
                                          <p:spTgt spid="1255449"/>
                                        </p:tgtEl>
                                        <p:attrNameLst>
                                          <p:attrName>ppt_w</p:attrName>
                                        </p:attrNameLst>
                                      </p:cBhvr>
                                      <p:tavLst>
                                        <p:tav tm="0">
                                          <p:val>
                                            <p:fltVal val="0"/>
                                          </p:val>
                                        </p:tav>
                                        <p:tav tm="100000">
                                          <p:val>
                                            <p:strVal val="#ppt_w"/>
                                          </p:val>
                                        </p:tav>
                                      </p:tavLst>
                                    </p:anim>
                                    <p:anim calcmode="lin" valueType="num">
                                      <p:cBhvr>
                                        <p:cTn id="46" dur="500" fill="hold"/>
                                        <p:tgtEl>
                                          <p:spTgt spid="1255449"/>
                                        </p:tgtEl>
                                        <p:attrNameLst>
                                          <p:attrName>ppt_h</p:attrName>
                                        </p:attrNameLst>
                                      </p:cBhvr>
                                      <p:tavLst>
                                        <p:tav tm="0">
                                          <p:val>
                                            <p:fltVal val="0"/>
                                          </p:val>
                                        </p:tav>
                                        <p:tav tm="100000">
                                          <p:val>
                                            <p:strVal val="#ppt_h"/>
                                          </p:val>
                                        </p:tav>
                                      </p:tavLst>
                                    </p:anim>
                                    <p:animEffect transition="in" filter="fade">
                                      <p:cBhvr>
                                        <p:cTn id="47" dur="500"/>
                                        <p:tgtEl>
                                          <p:spTgt spid="1255449"/>
                                        </p:tgtEl>
                                      </p:cBhvr>
                                    </p:animEffect>
                                  </p:childTnLst>
                                  <p:subTnLst>
                                    <p:audio>
                                      <p:cMediaNode>
                                        <p:cTn display="0" masterRel="sameClick">
                                          <p:stCondLst>
                                            <p:cond evt="begin" delay="0">
                                              <p:tn val="43"/>
                                            </p:cond>
                                          </p:stCondLst>
                                          <p:endCondLst>
                                            <p:cond evt="onStopAudio" delay="0">
                                              <p:tgtEl>
                                                <p:sldTgt/>
                                              </p:tgtEl>
                                            </p:cond>
                                          </p:endCondLst>
                                        </p:cTn>
                                        <p:tgtEl>
                                          <p:sndTgt r:embed="rId5" name="camera.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255450"/>
                                        </p:tgtEl>
                                        <p:attrNameLst>
                                          <p:attrName>style.visibility</p:attrName>
                                        </p:attrNameLst>
                                      </p:cBhvr>
                                      <p:to>
                                        <p:strVal val="visible"/>
                                      </p:to>
                                    </p:set>
                                    <p:animEffect transition="in" filter="wipe(up)">
                                      <p:cBhvr>
                                        <p:cTn id="52" dur="2000"/>
                                        <p:tgtEl>
                                          <p:spTgt spid="1255450"/>
                                        </p:tgtEl>
                                      </p:cBhvr>
                                    </p:animEffect>
                                  </p:childTnLst>
                                  <p:subTnLst>
                                    <p:audio>
                                      <p:cMediaNode>
                                        <p:cTn display="0" masterRel="sameClick">
                                          <p:stCondLst>
                                            <p:cond evt="begin" delay="0">
                                              <p:tn val="50"/>
                                            </p:cond>
                                          </p:stCondLst>
                                          <p:endCondLst>
                                            <p:cond evt="onStopAudio" delay="0">
                                              <p:tgtEl>
                                                <p:sldTgt/>
                                              </p:tgtEl>
                                            </p:cond>
                                          </p:endCondLst>
                                        </p:cTn>
                                        <p:tgtEl>
                                          <p:sndTgt r:embed="rId7" name="drumroll.wav"/>
                                        </p:tgtEl>
                                      </p:cMediaNode>
                                    </p:audio>
                                  </p:subTnLst>
                                </p:cTn>
                              </p:par>
                              <p:par>
                                <p:cTn id="53" presetID="0" presetClass="path" presetSubtype="0" accel="50000" decel="50000" fill="hold" nodeType="withEffect">
                                  <p:stCondLst>
                                    <p:cond delay="0"/>
                                  </p:stCondLst>
                                  <p:childTnLst>
                                    <p:animMotion origin="layout" path="M -0.00035 0.00092 C 1.38889E-6 0.01041 0.00052 0.0199 0.00226 0.0324 C 0.00399 0.0449 0.00573 0.05902 0.01024 0.07638 C 0.01476 0.09375 0.02222 0.11828 0.02986 0.13611 C 0.0375 0.15393 0.04514 0.1706 0.05625 0.18333 C 0.06736 0.19606 0.08212 0.20463 0.09705 0.21319 " pathEditMode="relative" ptsTypes="aaaaaA">
                                      <p:cBhvr>
                                        <p:cTn id="54" dur="2000" fill="hold"/>
                                        <p:tgtEl>
                                          <p:spTgt spid="1255449"/>
                                        </p:tgtEl>
                                        <p:attrNameLst>
                                          <p:attrName>ppt_x</p:attrName>
                                          <p:attrName>ppt_y</p:attrName>
                                        </p:attrNameLst>
                                      </p:cBhvr>
                                    </p:animMotion>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2" fill="hold" nodeType="clickEffect">
                                  <p:stCondLst>
                                    <p:cond delay="0"/>
                                  </p:stCondLst>
                                  <p:iterate type="lt">
                                    <p:tmPct val="10000"/>
                                  </p:iterate>
                                  <p:childTnLst>
                                    <p:set>
                                      <p:cBhvr>
                                        <p:cTn id="58" dur="1" fill="hold">
                                          <p:stCondLst>
                                            <p:cond delay="0"/>
                                          </p:stCondLst>
                                        </p:cTn>
                                        <p:tgtEl>
                                          <p:spTgt spid="1255451">
                                            <p:txEl>
                                              <p:pRg st="0" end="0"/>
                                            </p:txEl>
                                          </p:spTgt>
                                        </p:tgtEl>
                                        <p:attrNameLst>
                                          <p:attrName>style.visibility</p:attrName>
                                        </p:attrNameLst>
                                      </p:cBhvr>
                                      <p:to>
                                        <p:strVal val="visible"/>
                                      </p:to>
                                    </p:set>
                                    <p:anim calcmode="lin" valueType="num">
                                      <p:cBhvr additive="base">
                                        <p:cTn id="59" dur="500" fill="hold"/>
                                        <p:tgtEl>
                                          <p:spTgt spid="1255451">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125545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8" name="type.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53" presetClass="entr" presetSubtype="0" fill="hold" grpId="0" nodeType="clickEffect">
                                  <p:stCondLst>
                                    <p:cond delay="0"/>
                                  </p:stCondLst>
                                  <p:childTnLst>
                                    <p:set>
                                      <p:cBhvr>
                                        <p:cTn id="64" dur="1" fill="hold">
                                          <p:stCondLst>
                                            <p:cond delay="0"/>
                                          </p:stCondLst>
                                        </p:cTn>
                                        <p:tgtEl>
                                          <p:spTgt spid="1255452"/>
                                        </p:tgtEl>
                                        <p:attrNameLst>
                                          <p:attrName>style.visibility</p:attrName>
                                        </p:attrNameLst>
                                      </p:cBhvr>
                                      <p:to>
                                        <p:strVal val="visible"/>
                                      </p:to>
                                    </p:set>
                                    <p:anim calcmode="lin" valueType="num">
                                      <p:cBhvr>
                                        <p:cTn id="65" dur="500" fill="hold"/>
                                        <p:tgtEl>
                                          <p:spTgt spid="1255452"/>
                                        </p:tgtEl>
                                        <p:attrNameLst>
                                          <p:attrName>ppt_w</p:attrName>
                                        </p:attrNameLst>
                                      </p:cBhvr>
                                      <p:tavLst>
                                        <p:tav tm="0">
                                          <p:val>
                                            <p:fltVal val="0"/>
                                          </p:val>
                                        </p:tav>
                                        <p:tav tm="100000">
                                          <p:val>
                                            <p:strVal val="#ppt_w"/>
                                          </p:val>
                                        </p:tav>
                                      </p:tavLst>
                                    </p:anim>
                                    <p:anim calcmode="lin" valueType="num">
                                      <p:cBhvr>
                                        <p:cTn id="66" dur="500" fill="hold"/>
                                        <p:tgtEl>
                                          <p:spTgt spid="1255452"/>
                                        </p:tgtEl>
                                        <p:attrNameLst>
                                          <p:attrName>ppt_h</p:attrName>
                                        </p:attrNameLst>
                                      </p:cBhvr>
                                      <p:tavLst>
                                        <p:tav tm="0">
                                          <p:val>
                                            <p:fltVal val="0"/>
                                          </p:val>
                                        </p:tav>
                                        <p:tav tm="100000">
                                          <p:val>
                                            <p:strVal val="#ppt_h"/>
                                          </p:val>
                                        </p:tav>
                                      </p:tavLst>
                                    </p:anim>
                                    <p:animEffect transition="in" filter="fade">
                                      <p:cBhvr>
                                        <p:cTn id="67" dur="500"/>
                                        <p:tgtEl>
                                          <p:spTgt spid="1255452"/>
                                        </p:tgtEl>
                                      </p:cBhvr>
                                    </p:animEffect>
                                  </p:childTnLst>
                                  <p:subTnLst>
                                    <p:audio>
                                      <p:cMediaNode>
                                        <p:cTn display="0" masterRel="sameClick">
                                          <p:stCondLst>
                                            <p:cond evt="begin" delay="0">
                                              <p:tn val="63"/>
                                            </p:cond>
                                          </p:stCondLst>
                                          <p:endCondLst>
                                            <p:cond evt="onStopAudio" delay="0">
                                              <p:tgtEl>
                                                <p:sldTgt/>
                                              </p:tgtEl>
                                            </p:cond>
                                          </p:endCondLst>
                                        </p:cTn>
                                        <p:tgtEl>
                                          <p:sndTgt r:embed="rId9"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5450" grpId="0" animBg="1"/>
      <p:bldP spid="125545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7474" name="Rectangle 2"/>
          <p:cNvSpPr>
            <a:spLocks noChangeArrowheads="1"/>
          </p:cNvSpPr>
          <p:nvPr/>
        </p:nvSpPr>
        <p:spPr bwMode="auto">
          <a:xfrm>
            <a:off x="685800" y="1338263"/>
            <a:ext cx="7772400" cy="3217862"/>
          </a:xfrm>
          <a:prstGeom prst="rect">
            <a:avLst/>
          </a:prstGeom>
          <a:solidFill>
            <a:srgbClr val="EAEAE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charset="0"/>
              </a:defRPr>
            </a:lvl1pPr>
            <a:lvl2pPr marL="1223963" indent="-533400" algn="ctr">
              <a:spcBef>
                <a:spcPct val="20000"/>
              </a:spcBef>
              <a:defRPr sz="2800">
                <a:solidFill>
                  <a:schemeClr val="tx1"/>
                </a:solidFill>
                <a:latin typeface="Arial" charset="0"/>
              </a:defRPr>
            </a:lvl2pPr>
            <a:lvl3pPr marL="1795463" indent="-457200" algn="ctr">
              <a:spcBef>
                <a:spcPct val="20000"/>
              </a:spcBef>
              <a:defRPr sz="2400">
                <a:solidFill>
                  <a:schemeClr val="tx1"/>
                </a:solidFill>
                <a:latin typeface="Arial" charset="0"/>
              </a:defRPr>
            </a:lvl3pPr>
            <a:lvl4pPr marL="2290763" indent="-381000" algn="ctr">
              <a:spcBef>
                <a:spcPct val="20000"/>
              </a:spcBef>
              <a:defRPr sz="2000">
                <a:solidFill>
                  <a:schemeClr val="tx1"/>
                </a:solidFill>
                <a:latin typeface="Arial" charset="0"/>
              </a:defRPr>
            </a:lvl4pPr>
            <a:lvl5pPr marL="2786063" indent="-381000" algn="ctr">
              <a:spcBef>
                <a:spcPct val="20000"/>
              </a:spcBef>
              <a:defRPr sz="2000">
                <a:solidFill>
                  <a:schemeClr val="tx1"/>
                </a:solidFill>
                <a:latin typeface="Arial" charset="0"/>
              </a:defRPr>
            </a:lvl5pPr>
            <a:lvl6pPr marL="3243263" indent="-381000" algn="ctr" fontAlgn="base">
              <a:spcBef>
                <a:spcPct val="20000"/>
              </a:spcBef>
              <a:spcAft>
                <a:spcPct val="0"/>
              </a:spcAft>
              <a:defRPr sz="2000">
                <a:solidFill>
                  <a:schemeClr val="tx1"/>
                </a:solidFill>
                <a:latin typeface="Arial" charset="0"/>
              </a:defRPr>
            </a:lvl6pPr>
            <a:lvl7pPr marL="3700463" indent="-381000" algn="ctr" fontAlgn="base">
              <a:spcBef>
                <a:spcPct val="20000"/>
              </a:spcBef>
              <a:spcAft>
                <a:spcPct val="0"/>
              </a:spcAft>
              <a:defRPr sz="2000">
                <a:solidFill>
                  <a:schemeClr val="tx1"/>
                </a:solidFill>
                <a:latin typeface="Arial" charset="0"/>
              </a:defRPr>
            </a:lvl7pPr>
            <a:lvl8pPr marL="4157663" indent="-381000" algn="ctr" fontAlgn="base">
              <a:spcBef>
                <a:spcPct val="20000"/>
              </a:spcBef>
              <a:spcAft>
                <a:spcPct val="0"/>
              </a:spcAft>
              <a:defRPr sz="2000">
                <a:solidFill>
                  <a:schemeClr val="tx1"/>
                </a:solidFill>
                <a:latin typeface="Arial" charset="0"/>
              </a:defRPr>
            </a:lvl8pPr>
            <a:lvl9pPr marL="4614863" indent="-381000" algn="ctr" fontAlgn="base">
              <a:spcBef>
                <a:spcPct val="20000"/>
              </a:spcBef>
              <a:spcAft>
                <a:spcPct val="0"/>
              </a:spcAft>
              <a:defRPr sz="2000">
                <a:solidFill>
                  <a:schemeClr val="tx1"/>
                </a:solidFill>
                <a:latin typeface="Arial" charset="0"/>
              </a:defRPr>
            </a:lvl9pPr>
          </a:lstStyle>
          <a:p>
            <a:pPr algn="l">
              <a:spcBef>
                <a:spcPts val="400"/>
              </a:spcBef>
              <a:defRPr/>
            </a:pPr>
            <a:r>
              <a:rPr lang="en-US" altLang="en-US" sz="2400" i="1" dirty="0" smtClean="0">
                <a:solidFill>
                  <a:srgbClr val="333399"/>
                </a:solidFill>
                <a:latin typeface="+mn-lt"/>
                <a:cs typeface="Times New Roman" pitchFamily="18" charset="0"/>
              </a:rPr>
              <a:t>Inertial reference frames</a:t>
            </a:r>
          </a:p>
          <a:p>
            <a:pPr algn="l">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When the </a:t>
            </a:r>
            <a:r>
              <a:rPr lang="en-US" altLang="en-US" sz="2400" dirty="0" err="1" smtClean="0">
                <a:solidFill>
                  <a:srgbClr val="000000"/>
                </a:solidFill>
                <a:latin typeface="+mn-lt"/>
                <a:cs typeface="Times New Roman" pitchFamily="18" charset="0"/>
              </a:rPr>
              <a:t>cs</a:t>
            </a:r>
            <a:r>
              <a:rPr lang="en-US" altLang="en-US" sz="2400" dirty="0" smtClean="0">
                <a:solidFill>
                  <a:srgbClr val="000000"/>
                </a:solidFill>
                <a:latin typeface="+mn-lt"/>
                <a:cs typeface="Times New Roman" pitchFamily="18" charset="0"/>
              </a:rPr>
              <a:t> </a:t>
            </a:r>
            <a:r>
              <a:rPr lang="en-US" altLang="en-US" sz="2400" u="sng" dirty="0" smtClean="0">
                <a:solidFill>
                  <a:srgbClr val="000000"/>
                </a:solidFill>
                <a:latin typeface="+mn-lt"/>
                <a:cs typeface="Times New Roman" pitchFamily="18" charset="0"/>
              </a:rPr>
              <a:t>was not</a:t>
            </a:r>
            <a:r>
              <a:rPr lang="en-US" altLang="en-US" sz="2400" dirty="0" smtClean="0">
                <a:solidFill>
                  <a:srgbClr val="000000"/>
                </a:solidFill>
                <a:latin typeface="+mn-lt"/>
                <a:cs typeface="Times New Roman" pitchFamily="18" charset="0"/>
              </a:rPr>
              <a:t> accelerating (as in the first example) the observer noted that the ball had but a single downward acceleration of </a:t>
            </a:r>
            <a:r>
              <a:rPr lang="en-US" altLang="en-US" sz="2400" i="1" dirty="0" smtClean="0">
                <a:solidFill>
                  <a:srgbClr val="000000"/>
                </a:solidFill>
                <a:latin typeface="+mn-lt"/>
                <a:cs typeface="Times New Roman" pitchFamily="18" charset="0"/>
              </a:rPr>
              <a:t>g</a:t>
            </a:r>
            <a:r>
              <a:rPr lang="en-US" altLang="en-US" sz="2400" dirty="0" smtClean="0">
                <a:solidFill>
                  <a:srgbClr val="000000"/>
                </a:solidFill>
                <a:latin typeface="+mn-lt"/>
                <a:cs typeface="Times New Roman" pitchFamily="18" charset="0"/>
              </a:rPr>
              <a:t>.</a:t>
            </a:r>
          </a:p>
          <a:p>
            <a:pPr algn="l">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When the </a:t>
            </a:r>
            <a:r>
              <a:rPr lang="en-US" altLang="en-US" sz="2400" dirty="0" err="1" smtClean="0">
                <a:solidFill>
                  <a:srgbClr val="000000"/>
                </a:solidFill>
                <a:latin typeface="+mn-lt"/>
                <a:cs typeface="Times New Roman" pitchFamily="18" charset="0"/>
              </a:rPr>
              <a:t>cs</a:t>
            </a:r>
            <a:r>
              <a:rPr lang="en-US" altLang="en-US" sz="2400" dirty="0" smtClean="0">
                <a:solidFill>
                  <a:srgbClr val="000000"/>
                </a:solidFill>
                <a:latin typeface="+mn-lt"/>
                <a:cs typeface="Times New Roman" pitchFamily="18" charset="0"/>
              </a:rPr>
              <a:t> </a:t>
            </a:r>
            <a:r>
              <a:rPr lang="en-US" altLang="en-US" sz="2400" u="sng" dirty="0" smtClean="0">
                <a:solidFill>
                  <a:srgbClr val="000000"/>
                </a:solidFill>
                <a:latin typeface="+mn-lt"/>
                <a:cs typeface="Times New Roman" pitchFamily="18" charset="0"/>
              </a:rPr>
              <a:t>was</a:t>
            </a:r>
            <a:r>
              <a:rPr lang="en-US" altLang="en-US" sz="2400" dirty="0" smtClean="0">
                <a:solidFill>
                  <a:srgbClr val="000000"/>
                </a:solidFill>
                <a:latin typeface="+mn-lt"/>
                <a:cs typeface="Times New Roman" pitchFamily="18" charset="0"/>
              </a:rPr>
              <a:t> accelerating (decelerating, as in the second example) the observer noted that the ball not only accelerated downward at </a:t>
            </a:r>
            <a:r>
              <a:rPr lang="en-US" altLang="en-US" sz="2400" i="1" dirty="0" smtClean="0">
                <a:solidFill>
                  <a:srgbClr val="000000"/>
                </a:solidFill>
                <a:latin typeface="+mn-lt"/>
                <a:cs typeface="Times New Roman" pitchFamily="18" charset="0"/>
              </a:rPr>
              <a:t>g</a:t>
            </a:r>
            <a:r>
              <a:rPr lang="en-US" altLang="en-US" sz="2400" dirty="0" smtClean="0">
                <a:solidFill>
                  <a:srgbClr val="000000"/>
                </a:solidFill>
                <a:latin typeface="+mn-lt"/>
                <a:cs typeface="Times New Roman" pitchFamily="18" charset="0"/>
              </a:rPr>
              <a:t>, but it accelerated forward as well.</a:t>
            </a:r>
          </a:p>
        </p:txBody>
      </p:sp>
      <p:sp>
        <p:nvSpPr>
          <p:cNvPr id="12291" name="Rectangle 3"/>
          <p:cNvSpPr>
            <a:spLocks noGrp="1" noChangeArrowheads="1"/>
          </p:cNvSpPr>
          <p:nvPr>
            <p:ph type="ctrTitle"/>
          </p:nvPr>
        </p:nvSpPr>
        <p:spPr>
          <a:xfrm>
            <a:off x="685800" y="448992"/>
            <a:ext cx="7772400" cy="833438"/>
          </a:xfrm>
          <a:noFill/>
        </p:spPr>
        <p:txBody>
          <a:bodyPr/>
          <a:lstStyle/>
          <a:p>
            <a:pPr algn="l"/>
            <a:r>
              <a:rPr lang="en-US" altLang="en-US" sz="2800" b="1" dirty="0" smtClean="0">
                <a:solidFill>
                  <a:srgbClr val="000000"/>
                </a:solidFill>
              </a:rPr>
              <a:t>Option A: Relativity</a:t>
            </a:r>
            <a:br>
              <a:rPr lang="en-US" altLang="en-US" sz="2800" b="1" dirty="0" smtClean="0">
                <a:solidFill>
                  <a:srgbClr val="000000"/>
                </a:solidFill>
              </a:rPr>
            </a:br>
            <a:r>
              <a:rPr lang="en-US" altLang="en-US" sz="2800" dirty="0" smtClean="0">
                <a:solidFill>
                  <a:srgbClr val="000000"/>
                </a:solidFill>
              </a:rPr>
              <a:t>A.1 – The beginnings of relativity</a:t>
            </a:r>
            <a:endParaRPr lang="en-US" altLang="en-US" sz="2400" dirty="0" smtClean="0">
              <a:solidFill>
                <a:schemeClr val="tx1"/>
              </a:solidFill>
              <a:latin typeface="Courier New" pitchFamily="49" charset="0"/>
            </a:endParaRPr>
          </a:p>
        </p:txBody>
      </p:sp>
      <p:grpSp>
        <p:nvGrpSpPr>
          <p:cNvPr id="2" name="Group 29"/>
          <p:cNvGrpSpPr>
            <a:grpSpLocks/>
          </p:cNvGrpSpPr>
          <p:nvPr/>
        </p:nvGrpSpPr>
        <p:grpSpPr bwMode="auto">
          <a:xfrm>
            <a:off x="882650" y="4573419"/>
            <a:ext cx="1951038" cy="1592263"/>
            <a:chOff x="4326" y="2431"/>
            <a:chExt cx="1229" cy="1003"/>
          </a:xfrm>
        </p:grpSpPr>
        <p:sp>
          <p:nvSpPr>
            <p:cNvPr id="12310" name="Line 30"/>
            <p:cNvSpPr>
              <a:spLocks noChangeShapeType="1"/>
            </p:cNvSpPr>
            <p:nvPr/>
          </p:nvSpPr>
          <p:spPr bwMode="auto">
            <a:xfrm>
              <a:off x="4540" y="3176"/>
              <a:ext cx="1015" cy="0"/>
            </a:xfrm>
            <a:prstGeom prst="line">
              <a:avLst/>
            </a:prstGeom>
            <a:noFill/>
            <a:ln w="28575">
              <a:solidFill>
                <a:schemeClr val="tx1"/>
              </a:solidFill>
              <a:round/>
              <a:headEnd/>
              <a:tailEnd type="triangle" w="med" len="med"/>
            </a:ln>
            <a:effectLst/>
          </p:spPr>
          <p:txBody>
            <a:bodyPr/>
            <a:lstStyle/>
            <a:p>
              <a:endParaRPr lang="en-US"/>
            </a:p>
          </p:txBody>
        </p:sp>
        <p:sp>
          <p:nvSpPr>
            <p:cNvPr id="12311" name="Line 31"/>
            <p:cNvSpPr>
              <a:spLocks noChangeShapeType="1"/>
            </p:cNvSpPr>
            <p:nvPr/>
          </p:nvSpPr>
          <p:spPr bwMode="auto">
            <a:xfrm flipV="1">
              <a:off x="4549" y="2431"/>
              <a:ext cx="0" cy="751"/>
            </a:xfrm>
            <a:prstGeom prst="line">
              <a:avLst/>
            </a:prstGeom>
            <a:noFill/>
            <a:ln w="28575">
              <a:solidFill>
                <a:schemeClr val="tx1"/>
              </a:solidFill>
              <a:round/>
              <a:headEnd/>
              <a:tailEnd type="triangle" w="med" len="med"/>
            </a:ln>
            <a:effectLst/>
          </p:spPr>
          <p:txBody>
            <a:bodyPr/>
            <a:lstStyle/>
            <a:p>
              <a:endParaRPr lang="en-US"/>
            </a:p>
          </p:txBody>
        </p:sp>
        <p:sp>
          <p:nvSpPr>
            <p:cNvPr id="12312" name="Text Box 32"/>
            <p:cNvSpPr txBox="1">
              <a:spLocks noChangeArrowheads="1"/>
            </p:cNvSpPr>
            <p:nvPr/>
          </p:nvSpPr>
          <p:spPr bwMode="auto">
            <a:xfrm>
              <a:off x="5317" y="3143"/>
              <a:ext cx="213" cy="291"/>
            </a:xfrm>
            <a:prstGeom prst="rect">
              <a:avLst/>
            </a:prstGeom>
            <a:noFill/>
            <a:ln w="9525">
              <a:noFill/>
              <a:miter lim="800000"/>
              <a:headEnd/>
              <a:tailEnd/>
            </a:ln>
            <a:effectLst/>
          </p:spPr>
          <p:txBody>
            <a:bodyPr wrap="none">
              <a:spAutoFit/>
            </a:bodyPr>
            <a:lstStyle/>
            <a:p>
              <a:r>
                <a:rPr lang="en-US" altLang="en-US" i="1"/>
                <a:t>x</a:t>
              </a:r>
            </a:p>
          </p:txBody>
        </p:sp>
        <p:sp>
          <p:nvSpPr>
            <p:cNvPr id="12313" name="Text Box 33"/>
            <p:cNvSpPr txBox="1">
              <a:spLocks noChangeArrowheads="1"/>
            </p:cNvSpPr>
            <p:nvPr/>
          </p:nvSpPr>
          <p:spPr bwMode="auto">
            <a:xfrm>
              <a:off x="4326" y="2451"/>
              <a:ext cx="213" cy="291"/>
            </a:xfrm>
            <a:prstGeom prst="rect">
              <a:avLst/>
            </a:prstGeom>
            <a:noFill/>
            <a:ln w="9525">
              <a:noFill/>
              <a:miter lim="800000"/>
              <a:headEnd/>
              <a:tailEnd/>
            </a:ln>
            <a:effectLst/>
          </p:spPr>
          <p:txBody>
            <a:bodyPr wrap="none">
              <a:spAutoFit/>
            </a:bodyPr>
            <a:lstStyle/>
            <a:p>
              <a:r>
                <a:rPr lang="en-US" altLang="en-US" i="1"/>
                <a:t>y</a:t>
              </a:r>
            </a:p>
          </p:txBody>
        </p:sp>
      </p:grpSp>
      <p:sp>
        <p:nvSpPr>
          <p:cNvPr id="1257506" name="Line 34"/>
          <p:cNvSpPr>
            <a:spLocks noChangeShapeType="1"/>
          </p:cNvSpPr>
          <p:nvPr/>
        </p:nvSpPr>
        <p:spPr bwMode="auto">
          <a:xfrm>
            <a:off x="1233488" y="5756107"/>
            <a:ext cx="0" cy="841375"/>
          </a:xfrm>
          <a:prstGeom prst="line">
            <a:avLst/>
          </a:prstGeom>
          <a:noFill/>
          <a:ln w="38100">
            <a:solidFill>
              <a:schemeClr val="tx1"/>
            </a:solidFill>
            <a:prstDash val="sysDot"/>
            <a:round/>
            <a:headEnd/>
            <a:tailEnd/>
          </a:ln>
          <a:effectLst/>
        </p:spPr>
        <p:txBody>
          <a:bodyPr/>
          <a:lstStyle/>
          <a:p>
            <a:endParaRPr lang="en-US"/>
          </a:p>
        </p:txBody>
      </p:sp>
      <p:pic>
        <p:nvPicPr>
          <p:cNvPr id="1257507" name="Picture 35" descr="bowling-ball"/>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082675" y="5589419"/>
            <a:ext cx="307975" cy="328613"/>
          </a:xfrm>
          <a:prstGeom prst="rect">
            <a:avLst/>
          </a:prstGeom>
          <a:noFill/>
          <a:ln w="9525">
            <a:noFill/>
            <a:miter lim="800000"/>
            <a:headEnd/>
            <a:tailEnd/>
          </a:ln>
        </p:spPr>
      </p:pic>
      <p:grpSp>
        <p:nvGrpSpPr>
          <p:cNvPr id="3" name="Group 36"/>
          <p:cNvGrpSpPr>
            <a:grpSpLocks/>
          </p:cNvGrpSpPr>
          <p:nvPr/>
        </p:nvGrpSpPr>
        <p:grpSpPr bwMode="auto">
          <a:xfrm>
            <a:off x="4579938" y="4549607"/>
            <a:ext cx="1951037" cy="1592262"/>
            <a:chOff x="4326" y="2431"/>
            <a:chExt cx="1229" cy="1003"/>
          </a:xfrm>
        </p:grpSpPr>
        <p:sp>
          <p:nvSpPr>
            <p:cNvPr id="12306" name="Line 37"/>
            <p:cNvSpPr>
              <a:spLocks noChangeShapeType="1"/>
            </p:cNvSpPr>
            <p:nvPr/>
          </p:nvSpPr>
          <p:spPr bwMode="auto">
            <a:xfrm>
              <a:off x="4540" y="3176"/>
              <a:ext cx="1015" cy="0"/>
            </a:xfrm>
            <a:prstGeom prst="line">
              <a:avLst/>
            </a:prstGeom>
            <a:noFill/>
            <a:ln w="28575">
              <a:solidFill>
                <a:schemeClr val="tx1"/>
              </a:solidFill>
              <a:round/>
              <a:headEnd/>
              <a:tailEnd type="triangle" w="med" len="med"/>
            </a:ln>
            <a:effectLst/>
          </p:spPr>
          <p:txBody>
            <a:bodyPr/>
            <a:lstStyle/>
            <a:p>
              <a:endParaRPr lang="en-US"/>
            </a:p>
          </p:txBody>
        </p:sp>
        <p:sp>
          <p:nvSpPr>
            <p:cNvPr id="12307" name="Line 38"/>
            <p:cNvSpPr>
              <a:spLocks noChangeShapeType="1"/>
            </p:cNvSpPr>
            <p:nvPr/>
          </p:nvSpPr>
          <p:spPr bwMode="auto">
            <a:xfrm flipV="1">
              <a:off x="4549" y="2431"/>
              <a:ext cx="0" cy="751"/>
            </a:xfrm>
            <a:prstGeom prst="line">
              <a:avLst/>
            </a:prstGeom>
            <a:noFill/>
            <a:ln w="28575">
              <a:solidFill>
                <a:schemeClr val="tx1"/>
              </a:solidFill>
              <a:round/>
              <a:headEnd/>
              <a:tailEnd type="triangle" w="med" len="med"/>
            </a:ln>
            <a:effectLst/>
          </p:spPr>
          <p:txBody>
            <a:bodyPr/>
            <a:lstStyle/>
            <a:p>
              <a:endParaRPr lang="en-US"/>
            </a:p>
          </p:txBody>
        </p:sp>
        <p:sp>
          <p:nvSpPr>
            <p:cNvPr id="12308" name="Text Box 39"/>
            <p:cNvSpPr txBox="1">
              <a:spLocks noChangeArrowheads="1"/>
            </p:cNvSpPr>
            <p:nvPr/>
          </p:nvSpPr>
          <p:spPr bwMode="auto">
            <a:xfrm>
              <a:off x="5317" y="3143"/>
              <a:ext cx="213" cy="291"/>
            </a:xfrm>
            <a:prstGeom prst="rect">
              <a:avLst/>
            </a:prstGeom>
            <a:noFill/>
            <a:ln w="9525">
              <a:noFill/>
              <a:miter lim="800000"/>
              <a:headEnd/>
              <a:tailEnd/>
            </a:ln>
            <a:effectLst/>
          </p:spPr>
          <p:txBody>
            <a:bodyPr wrap="none">
              <a:spAutoFit/>
            </a:bodyPr>
            <a:lstStyle/>
            <a:p>
              <a:r>
                <a:rPr lang="en-US" altLang="en-US" i="1"/>
                <a:t>x</a:t>
              </a:r>
            </a:p>
          </p:txBody>
        </p:sp>
        <p:sp>
          <p:nvSpPr>
            <p:cNvPr id="12309" name="Text Box 40"/>
            <p:cNvSpPr txBox="1">
              <a:spLocks noChangeArrowheads="1"/>
            </p:cNvSpPr>
            <p:nvPr/>
          </p:nvSpPr>
          <p:spPr bwMode="auto">
            <a:xfrm>
              <a:off x="4326" y="2451"/>
              <a:ext cx="213" cy="291"/>
            </a:xfrm>
            <a:prstGeom prst="rect">
              <a:avLst/>
            </a:prstGeom>
            <a:noFill/>
            <a:ln w="9525">
              <a:noFill/>
              <a:miter lim="800000"/>
              <a:headEnd/>
              <a:tailEnd/>
            </a:ln>
            <a:effectLst/>
          </p:spPr>
          <p:txBody>
            <a:bodyPr wrap="none">
              <a:spAutoFit/>
            </a:bodyPr>
            <a:lstStyle/>
            <a:p>
              <a:r>
                <a:rPr lang="en-US" altLang="en-US" i="1"/>
                <a:t>y</a:t>
              </a:r>
            </a:p>
          </p:txBody>
        </p:sp>
      </p:grpSp>
      <p:sp>
        <p:nvSpPr>
          <p:cNvPr id="1257513" name="Freeform 41"/>
          <p:cNvSpPr>
            <a:spLocks/>
          </p:cNvSpPr>
          <p:nvPr/>
        </p:nvSpPr>
        <p:spPr bwMode="auto">
          <a:xfrm>
            <a:off x="4932363" y="5722769"/>
            <a:ext cx="900112" cy="960438"/>
          </a:xfrm>
          <a:custGeom>
            <a:avLst/>
            <a:gdLst>
              <a:gd name="T0" fmla="*/ 14919 w 362"/>
              <a:gd name="T1" fmla="*/ 0 h 925"/>
              <a:gd name="T2" fmla="*/ 34811 w 362"/>
              <a:gd name="T3" fmla="*/ 188972 h 925"/>
              <a:gd name="T4" fmla="*/ 221298 w 362"/>
              <a:gd name="T5" fmla="*/ 543036 h 925"/>
              <a:gd name="T6" fmla="*/ 524651 w 362"/>
              <a:gd name="T7" fmla="*/ 819227 h 925"/>
              <a:gd name="T8" fmla="*/ 900112 w 362"/>
              <a:gd name="T9" fmla="*/ 960437 h 9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2" h="925">
                <a:moveTo>
                  <a:pt x="6" y="0"/>
                </a:moveTo>
                <a:cubicBezTo>
                  <a:pt x="3" y="47"/>
                  <a:pt x="0" y="95"/>
                  <a:pt x="14" y="182"/>
                </a:cubicBezTo>
                <a:cubicBezTo>
                  <a:pt x="28" y="269"/>
                  <a:pt x="56" y="422"/>
                  <a:pt x="89" y="523"/>
                </a:cubicBezTo>
                <a:cubicBezTo>
                  <a:pt x="122" y="624"/>
                  <a:pt x="166" y="722"/>
                  <a:pt x="211" y="789"/>
                </a:cubicBezTo>
                <a:cubicBezTo>
                  <a:pt x="256" y="856"/>
                  <a:pt x="309" y="890"/>
                  <a:pt x="362" y="925"/>
                </a:cubicBezTo>
              </a:path>
            </a:pathLst>
          </a:custGeom>
          <a:noFill/>
          <a:ln w="28575" cap="flat" cmpd="sng">
            <a:solidFill>
              <a:schemeClr val="tx1"/>
            </a:solidFill>
            <a:prstDash val="sysDot"/>
            <a:round/>
            <a:headEnd/>
            <a:tailEnd/>
          </a:ln>
          <a:effectLst/>
        </p:spPr>
        <p:txBody>
          <a:bodyPr/>
          <a:lstStyle/>
          <a:p>
            <a:endParaRPr lang="en-US"/>
          </a:p>
        </p:txBody>
      </p:sp>
      <p:pic>
        <p:nvPicPr>
          <p:cNvPr id="1257514" name="Picture 42" descr="bowling-ball"/>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778375" y="5565607"/>
            <a:ext cx="307975" cy="328612"/>
          </a:xfrm>
          <a:prstGeom prst="rect">
            <a:avLst/>
          </a:prstGeom>
          <a:noFill/>
          <a:ln w="9525">
            <a:noFill/>
            <a:miter lim="800000"/>
            <a:headEnd/>
            <a:tailEnd/>
          </a:ln>
        </p:spPr>
      </p:pic>
      <p:sp>
        <p:nvSpPr>
          <p:cNvPr id="1257515" name="Text Box 43"/>
          <p:cNvSpPr txBox="1">
            <a:spLocks noChangeArrowheads="1"/>
          </p:cNvSpPr>
          <p:nvPr/>
        </p:nvSpPr>
        <p:spPr bwMode="auto">
          <a:xfrm>
            <a:off x="1387475" y="4886157"/>
            <a:ext cx="2984500" cy="831850"/>
          </a:xfrm>
          <a:prstGeom prst="rect">
            <a:avLst/>
          </a:prstGeom>
          <a:noFill/>
          <a:ln w="9525">
            <a:noFill/>
            <a:miter lim="800000"/>
            <a:headEnd/>
            <a:tailEnd/>
          </a:ln>
          <a:effectLst/>
        </p:spPr>
        <p:txBody>
          <a:bodyPr>
            <a:spAutoFit/>
          </a:bodyPr>
          <a:lstStyle/>
          <a:p>
            <a:r>
              <a:rPr lang="en-US" altLang="en-US">
                <a:solidFill>
                  <a:schemeClr val="hlink"/>
                </a:solidFill>
              </a:rPr>
              <a:t>Non-accelerating reference frame.</a:t>
            </a:r>
          </a:p>
        </p:txBody>
      </p:sp>
      <p:sp>
        <p:nvSpPr>
          <p:cNvPr id="1257516" name="Text Box 44"/>
          <p:cNvSpPr txBox="1">
            <a:spLocks noChangeArrowheads="1"/>
          </p:cNvSpPr>
          <p:nvPr/>
        </p:nvSpPr>
        <p:spPr bwMode="auto">
          <a:xfrm>
            <a:off x="5151438" y="4870282"/>
            <a:ext cx="2984500" cy="831850"/>
          </a:xfrm>
          <a:prstGeom prst="rect">
            <a:avLst/>
          </a:prstGeom>
          <a:noFill/>
          <a:ln w="9525">
            <a:noFill/>
            <a:miter lim="800000"/>
            <a:headEnd/>
            <a:tailEnd/>
          </a:ln>
          <a:effectLst/>
        </p:spPr>
        <p:txBody>
          <a:bodyPr>
            <a:spAutoFit/>
          </a:bodyPr>
          <a:lstStyle/>
          <a:p>
            <a:r>
              <a:rPr lang="en-US" altLang="en-US">
                <a:solidFill>
                  <a:schemeClr val="hlink"/>
                </a:solidFill>
              </a:rPr>
              <a:t>Accelerating reference frame.</a:t>
            </a:r>
          </a:p>
        </p:txBody>
      </p:sp>
      <p:sp>
        <p:nvSpPr>
          <p:cNvPr id="1257517" name="Text Box 45"/>
          <p:cNvSpPr txBox="1">
            <a:spLocks noChangeArrowheads="1"/>
          </p:cNvSpPr>
          <p:nvPr/>
        </p:nvSpPr>
        <p:spPr bwMode="auto">
          <a:xfrm>
            <a:off x="1385888" y="4514682"/>
            <a:ext cx="1997075" cy="461962"/>
          </a:xfrm>
          <a:prstGeom prst="rect">
            <a:avLst/>
          </a:prstGeom>
          <a:noFill/>
          <a:ln w="9525">
            <a:noFill/>
            <a:miter lim="800000"/>
            <a:headEnd/>
            <a:tailEnd/>
          </a:ln>
          <a:effectLst/>
        </p:spPr>
        <p:txBody>
          <a:bodyPr>
            <a:spAutoFit/>
          </a:bodyPr>
          <a:lstStyle/>
          <a:p>
            <a:r>
              <a:rPr lang="en-US" altLang="en-US">
                <a:solidFill>
                  <a:schemeClr val="accent2"/>
                </a:solidFill>
              </a:rPr>
              <a:t>v = CONST</a:t>
            </a:r>
          </a:p>
        </p:txBody>
      </p:sp>
      <p:sp>
        <p:nvSpPr>
          <p:cNvPr id="1257518" name="Text Box 46"/>
          <p:cNvSpPr txBox="1">
            <a:spLocks noChangeArrowheads="1"/>
          </p:cNvSpPr>
          <p:nvPr/>
        </p:nvSpPr>
        <p:spPr bwMode="auto">
          <a:xfrm>
            <a:off x="5154613" y="4516269"/>
            <a:ext cx="1997075" cy="461963"/>
          </a:xfrm>
          <a:prstGeom prst="rect">
            <a:avLst/>
          </a:prstGeom>
          <a:noFill/>
          <a:ln w="9525">
            <a:noFill/>
            <a:miter lim="800000"/>
            <a:headEnd/>
            <a:tailEnd/>
          </a:ln>
          <a:effectLst/>
        </p:spPr>
        <p:txBody>
          <a:bodyPr>
            <a:spAutoFit/>
          </a:bodyPr>
          <a:lstStyle/>
          <a:p>
            <a:r>
              <a:rPr lang="en-US" altLang="en-US">
                <a:solidFill>
                  <a:schemeClr val="accent2"/>
                </a:solidFill>
              </a:rPr>
              <a:t>v </a:t>
            </a:r>
            <a:r>
              <a:rPr lang="en-US" altLang="en-US">
                <a:solidFill>
                  <a:schemeClr val="accent2"/>
                </a:solidFill>
                <a:sym typeface="Symbol" pitchFamily="18" charset="2"/>
              </a:rPr>
              <a:t></a:t>
            </a:r>
            <a:r>
              <a:rPr lang="en-US" altLang="en-US">
                <a:solidFill>
                  <a:schemeClr val="accent2"/>
                </a:solidFill>
              </a:rPr>
              <a:t> CONST</a:t>
            </a:r>
          </a:p>
        </p:txBody>
      </p:sp>
      <p:sp>
        <p:nvSpPr>
          <p:cNvPr id="1257519" name="Text Box 47"/>
          <p:cNvSpPr txBox="1">
            <a:spLocks noChangeArrowheads="1"/>
          </p:cNvSpPr>
          <p:nvPr/>
        </p:nvSpPr>
        <p:spPr bwMode="auto">
          <a:xfrm>
            <a:off x="1376363" y="5997407"/>
            <a:ext cx="2390775" cy="830262"/>
          </a:xfrm>
          <a:prstGeom prst="rect">
            <a:avLst/>
          </a:prstGeom>
          <a:noFill/>
          <a:ln w="9525">
            <a:noFill/>
            <a:miter lim="800000"/>
            <a:headEnd/>
            <a:tailEnd/>
          </a:ln>
          <a:effectLst/>
        </p:spPr>
        <p:txBody>
          <a:bodyPr>
            <a:spAutoFit/>
          </a:bodyPr>
          <a:lstStyle/>
          <a:p>
            <a:r>
              <a:rPr lang="en-US" altLang="en-US">
                <a:solidFill>
                  <a:srgbClr val="008000"/>
                </a:solidFill>
              </a:rPr>
              <a:t>Inertial reference frame</a:t>
            </a:r>
          </a:p>
        </p:txBody>
      </p:sp>
      <p:sp>
        <p:nvSpPr>
          <p:cNvPr id="1257520" name="Text Box 48"/>
          <p:cNvSpPr txBox="1">
            <a:spLocks noChangeArrowheads="1"/>
          </p:cNvSpPr>
          <p:nvPr/>
        </p:nvSpPr>
        <p:spPr bwMode="auto">
          <a:xfrm>
            <a:off x="5880100" y="5986294"/>
            <a:ext cx="2538413" cy="830263"/>
          </a:xfrm>
          <a:prstGeom prst="rect">
            <a:avLst/>
          </a:prstGeom>
          <a:noFill/>
          <a:ln w="9525">
            <a:noFill/>
            <a:miter lim="800000"/>
            <a:headEnd/>
            <a:tailEnd/>
          </a:ln>
          <a:effectLst/>
        </p:spPr>
        <p:txBody>
          <a:bodyPr>
            <a:spAutoFit/>
          </a:bodyPr>
          <a:lstStyle/>
          <a:p>
            <a:r>
              <a:rPr lang="en-US" altLang="en-US">
                <a:solidFill>
                  <a:srgbClr val="008000"/>
                </a:solidFill>
              </a:rPr>
              <a:t>Non-inertial reference frame</a:t>
            </a:r>
          </a:p>
        </p:txBody>
      </p:sp>
      <p:sp>
        <p:nvSpPr>
          <p:cNvPr id="1257521" name="Line 49"/>
          <p:cNvSpPr>
            <a:spLocks noChangeShapeType="1"/>
          </p:cNvSpPr>
          <p:nvPr/>
        </p:nvSpPr>
        <p:spPr bwMode="auto">
          <a:xfrm>
            <a:off x="1477963" y="5295732"/>
            <a:ext cx="2289175" cy="0"/>
          </a:xfrm>
          <a:prstGeom prst="line">
            <a:avLst/>
          </a:prstGeom>
          <a:noFill/>
          <a:ln w="19050">
            <a:solidFill>
              <a:schemeClr val="accent2"/>
            </a:solidFill>
            <a:prstDash val="dash"/>
            <a:round/>
            <a:headEnd/>
            <a:tailEnd/>
          </a:ln>
          <a:effectLst/>
        </p:spPr>
        <p:txBody>
          <a:bodyPr/>
          <a:lstStyle/>
          <a:p>
            <a:endParaRPr lang="en-US"/>
          </a:p>
        </p:txBody>
      </p:sp>
      <p:sp>
        <p:nvSpPr>
          <p:cNvPr id="1257522" name="Line 50"/>
          <p:cNvSpPr>
            <a:spLocks noChangeShapeType="1"/>
          </p:cNvSpPr>
          <p:nvPr/>
        </p:nvSpPr>
        <p:spPr bwMode="auto">
          <a:xfrm>
            <a:off x="5245100" y="5270332"/>
            <a:ext cx="1677988" cy="0"/>
          </a:xfrm>
          <a:prstGeom prst="line">
            <a:avLst/>
          </a:prstGeom>
          <a:noFill/>
          <a:ln w="19050">
            <a:solidFill>
              <a:schemeClr val="accent2"/>
            </a:solidFill>
            <a:prstDash val="dash"/>
            <a:round/>
            <a:headEnd/>
            <a:tailEnd/>
          </a:ln>
          <a:effec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57474">
                                            <p:txEl>
                                              <p:pRg st="1" end="1"/>
                                            </p:txEl>
                                          </p:spTgt>
                                        </p:tgtEl>
                                        <p:attrNameLst>
                                          <p:attrName>style.visibility</p:attrName>
                                        </p:attrNameLst>
                                      </p:cBhvr>
                                      <p:to>
                                        <p:strVal val="visible"/>
                                      </p:to>
                                    </p:set>
                                    <p:anim calcmode="lin" valueType="num">
                                      <p:cBhvr additive="base">
                                        <p:cTn id="7" dur="500" fill="hold"/>
                                        <p:tgtEl>
                                          <p:spTgt spid="12574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574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5" name="camera.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nodeType="clickEffect">
                                  <p:stCondLst>
                                    <p:cond delay="0"/>
                                  </p:stCondLst>
                                  <p:childTnLst>
                                    <p:set>
                                      <p:cBhvr>
                                        <p:cTn id="19" dur="1" fill="hold">
                                          <p:stCondLst>
                                            <p:cond delay="0"/>
                                          </p:stCondLst>
                                        </p:cTn>
                                        <p:tgtEl>
                                          <p:spTgt spid="1257507"/>
                                        </p:tgtEl>
                                        <p:attrNameLst>
                                          <p:attrName>style.visibility</p:attrName>
                                        </p:attrNameLst>
                                      </p:cBhvr>
                                      <p:to>
                                        <p:strVal val="visible"/>
                                      </p:to>
                                    </p:set>
                                    <p:anim calcmode="lin" valueType="num">
                                      <p:cBhvr>
                                        <p:cTn id="20" dur="500" fill="hold"/>
                                        <p:tgtEl>
                                          <p:spTgt spid="1257507"/>
                                        </p:tgtEl>
                                        <p:attrNameLst>
                                          <p:attrName>ppt_w</p:attrName>
                                        </p:attrNameLst>
                                      </p:cBhvr>
                                      <p:tavLst>
                                        <p:tav tm="0">
                                          <p:val>
                                            <p:fltVal val="0"/>
                                          </p:val>
                                        </p:tav>
                                        <p:tav tm="100000">
                                          <p:val>
                                            <p:strVal val="#ppt_w"/>
                                          </p:val>
                                        </p:tav>
                                      </p:tavLst>
                                    </p:anim>
                                    <p:anim calcmode="lin" valueType="num">
                                      <p:cBhvr>
                                        <p:cTn id="21" dur="500" fill="hold"/>
                                        <p:tgtEl>
                                          <p:spTgt spid="1257507"/>
                                        </p:tgtEl>
                                        <p:attrNameLst>
                                          <p:attrName>ppt_h</p:attrName>
                                        </p:attrNameLst>
                                      </p:cBhvr>
                                      <p:tavLst>
                                        <p:tav tm="0">
                                          <p:val>
                                            <p:fltVal val="0"/>
                                          </p:val>
                                        </p:tav>
                                        <p:tav tm="100000">
                                          <p:val>
                                            <p:strVal val="#ppt_h"/>
                                          </p:val>
                                        </p:tav>
                                      </p:tavLst>
                                    </p:anim>
                                    <p:animEffect transition="in" filter="fade">
                                      <p:cBhvr>
                                        <p:cTn id="22" dur="500"/>
                                        <p:tgtEl>
                                          <p:spTgt spid="1257507"/>
                                        </p:tgtEl>
                                      </p:cBhvr>
                                    </p:animEffect>
                                  </p:childTnLst>
                                  <p:subTnLst>
                                    <p:audio>
                                      <p:cMediaNode>
                                        <p:cTn display="0" masterRel="sameClick">
                                          <p:stCondLst>
                                            <p:cond evt="begin" delay="0">
                                              <p:tn val="18"/>
                                            </p:cond>
                                          </p:stCondLst>
                                          <p:endCondLst>
                                            <p:cond evt="onStopAudio" delay="0">
                                              <p:tgtEl>
                                                <p:sldTgt/>
                                              </p:tgtEl>
                                            </p:cond>
                                          </p:endCondLst>
                                        </p:cTn>
                                        <p:tgtEl>
                                          <p:sndTgt r:embed="rId5" name="camera.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path" presetSubtype="0" accel="50000" fill="hold" nodeType="clickEffect">
                                  <p:stCondLst>
                                    <p:cond delay="0"/>
                                  </p:stCondLst>
                                  <p:childTnLst>
                                    <p:animMotion origin="layout" path="M -4.16667E-6 -1.11111E-6 L -4.16667E-6 0.13796 " pathEditMode="relative" rAng="0" ptsTypes="AA">
                                      <p:cBhvr>
                                        <p:cTn id="26" dur="2000" fill="hold"/>
                                        <p:tgtEl>
                                          <p:spTgt spid="1257507"/>
                                        </p:tgtEl>
                                        <p:attrNameLst>
                                          <p:attrName>ppt_x</p:attrName>
                                          <p:attrName>ppt_y</p:attrName>
                                        </p:attrNameLst>
                                      </p:cBhvr>
                                      <p:rCtr x="0" y="69"/>
                                    </p:animMotion>
                                  </p:childTnLst>
                                  <p:subTnLst>
                                    <p:audio>
                                      <p:cMediaNode>
                                        <p:cTn display="0" masterRel="sameClick">
                                          <p:stCondLst>
                                            <p:cond evt="begin" delay="0">
                                              <p:tn val="25"/>
                                            </p:cond>
                                          </p:stCondLst>
                                          <p:endCondLst>
                                            <p:cond evt="onStopAudio" delay="0">
                                              <p:tgtEl>
                                                <p:sldTgt/>
                                              </p:tgtEl>
                                            </p:cond>
                                          </p:endCondLst>
                                        </p:cTn>
                                        <p:tgtEl>
                                          <p:sndTgt r:embed="rId6" name="drumroll.wav"/>
                                        </p:tgtEl>
                                      </p:cMediaNode>
                                    </p:audio>
                                  </p:subTnLst>
                                </p:cTn>
                              </p:par>
                              <p:par>
                                <p:cTn id="27" presetID="22" presetClass="entr" presetSubtype="1" fill="hold" grpId="0" nodeType="withEffect">
                                  <p:stCondLst>
                                    <p:cond delay="0"/>
                                  </p:stCondLst>
                                  <p:childTnLst>
                                    <p:set>
                                      <p:cBhvr>
                                        <p:cTn id="28" dur="1" fill="hold">
                                          <p:stCondLst>
                                            <p:cond delay="0"/>
                                          </p:stCondLst>
                                        </p:cTn>
                                        <p:tgtEl>
                                          <p:spTgt spid="1257506"/>
                                        </p:tgtEl>
                                        <p:attrNameLst>
                                          <p:attrName>style.visibility</p:attrName>
                                        </p:attrNameLst>
                                      </p:cBhvr>
                                      <p:to>
                                        <p:strVal val="visible"/>
                                      </p:to>
                                    </p:set>
                                    <p:animEffect transition="in" filter="wipe(up)">
                                      <p:cBhvr>
                                        <p:cTn id="29" dur="2000"/>
                                        <p:tgtEl>
                                          <p:spTgt spid="125750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2" fill="hold" nodeType="clickEffect">
                                  <p:stCondLst>
                                    <p:cond delay="0"/>
                                  </p:stCondLst>
                                  <p:iterate type="lt">
                                    <p:tmPct val="10000"/>
                                  </p:iterate>
                                  <p:childTnLst>
                                    <p:set>
                                      <p:cBhvr>
                                        <p:cTn id="33" dur="1" fill="hold">
                                          <p:stCondLst>
                                            <p:cond delay="0"/>
                                          </p:stCondLst>
                                        </p:cTn>
                                        <p:tgtEl>
                                          <p:spTgt spid="1257515">
                                            <p:txEl>
                                              <p:pRg st="0" end="0"/>
                                            </p:txEl>
                                          </p:spTgt>
                                        </p:tgtEl>
                                        <p:attrNameLst>
                                          <p:attrName>style.visibility</p:attrName>
                                        </p:attrNameLst>
                                      </p:cBhvr>
                                      <p:to>
                                        <p:strVal val="visible"/>
                                      </p:to>
                                    </p:set>
                                    <p:anim calcmode="lin" valueType="num">
                                      <p:cBhvr additive="base">
                                        <p:cTn id="34" dur="500" fill="hold"/>
                                        <p:tgtEl>
                                          <p:spTgt spid="1257515">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25751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7" name="type.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1257474">
                                            <p:txEl>
                                              <p:pRg st="2" end="2"/>
                                            </p:txEl>
                                          </p:spTgt>
                                        </p:tgtEl>
                                        <p:attrNameLst>
                                          <p:attrName>style.visibility</p:attrName>
                                        </p:attrNameLst>
                                      </p:cBhvr>
                                      <p:to>
                                        <p:strVal val="visible"/>
                                      </p:to>
                                    </p:set>
                                    <p:anim calcmode="lin" valueType="num">
                                      <p:cBhvr additive="base">
                                        <p:cTn id="40" dur="500" fill="hold"/>
                                        <p:tgtEl>
                                          <p:spTgt spid="1257474">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2574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p:cTn id="46" dur="500" fill="hold"/>
                                        <p:tgtEl>
                                          <p:spTgt spid="3"/>
                                        </p:tgtEl>
                                        <p:attrNameLst>
                                          <p:attrName>ppt_w</p:attrName>
                                        </p:attrNameLst>
                                      </p:cBhvr>
                                      <p:tavLst>
                                        <p:tav tm="0">
                                          <p:val>
                                            <p:fltVal val="0"/>
                                          </p:val>
                                        </p:tav>
                                        <p:tav tm="100000">
                                          <p:val>
                                            <p:strVal val="#ppt_w"/>
                                          </p:val>
                                        </p:tav>
                                      </p:tavLst>
                                    </p:anim>
                                    <p:anim calcmode="lin" valueType="num">
                                      <p:cBhvr>
                                        <p:cTn id="47" dur="500" fill="hold"/>
                                        <p:tgtEl>
                                          <p:spTgt spid="3"/>
                                        </p:tgtEl>
                                        <p:attrNameLst>
                                          <p:attrName>ppt_h</p:attrName>
                                        </p:attrNameLst>
                                      </p:cBhvr>
                                      <p:tavLst>
                                        <p:tav tm="0">
                                          <p:val>
                                            <p:fltVal val="0"/>
                                          </p:val>
                                        </p:tav>
                                        <p:tav tm="100000">
                                          <p:val>
                                            <p:strVal val="#ppt_h"/>
                                          </p:val>
                                        </p:tav>
                                      </p:tavLst>
                                    </p:anim>
                                    <p:animEffect transition="in" filter="fade">
                                      <p:cBhvr>
                                        <p:cTn id="48" dur="500"/>
                                        <p:tgtEl>
                                          <p:spTgt spid="3"/>
                                        </p:tgtEl>
                                      </p:cBhvr>
                                    </p:animEffect>
                                  </p:childTnLst>
                                  <p:subTnLst>
                                    <p:audio>
                                      <p:cMediaNode>
                                        <p:cTn display="0" masterRel="sameClick">
                                          <p:stCondLst>
                                            <p:cond evt="begin" delay="0">
                                              <p:tn val="44"/>
                                            </p:cond>
                                          </p:stCondLst>
                                          <p:endCondLst>
                                            <p:cond evt="onStopAudio" delay="0">
                                              <p:tgtEl>
                                                <p:sldTgt/>
                                              </p:tgtEl>
                                            </p:cond>
                                          </p:endCondLst>
                                        </p:cTn>
                                        <p:tgtEl>
                                          <p:sndTgt r:embed="rId5" name="camera.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0" fill="hold" nodeType="clickEffect">
                                  <p:stCondLst>
                                    <p:cond delay="0"/>
                                  </p:stCondLst>
                                  <p:childTnLst>
                                    <p:set>
                                      <p:cBhvr>
                                        <p:cTn id="52" dur="1" fill="hold">
                                          <p:stCondLst>
                                            <p:cond delay="0"/>
                                          </p:stCondLst>
                                        </p:cTn>
                                        <p:tgtEl>
                                          <p:spTgt spid="1257514"/>
                                        </p:tgtEl>
                                        <p:attrNameLst>
                                          <p:attrName>style.visibility</p:attrName>
                                        </p:attrNameLst>
                                      </p:cBhvr>
                                      <p:to>
                                        <p:strVal val="visible"/>
                                      </p:to>
                                    </p:set>
                                    <p:anim calcmode="lin" valueType="num">
                                      <p:cBhvr>
                                        <p:cTn id="53" dur="500" fill="hold"/>
                                        <p:tgtEl>
                                          <p:spTgt spid="1257514"/>
                                        </p:tgtEl>
                                        <p:attrNameLst>
                                          <p:attrName>ppt_w</p:attrName>
                                        </p:attrNameLst>
                                      </p:cBhvr>
                                      <p:tavLst>
                                        <p:tav tm="0">
                                          <p:val>
                                            <p:fltVal val="0"/>
                                          </p:val>
                                        </p:tav>
                                        <p:tav tm="100000">
                                          <p:val>
                                            <p:strVal val="#ppt_w"/>
                                          </p:val>
                                        </p:tav>
                                      </p:tavLst>
                                    </p:anim>
                                    <p:anim calcmode="lin" valueType="num">
                                      <p:cBhvr>
                                        <p:cTn id="54" dur="500" fill="hold"/>
                                        <p:tgtEl>
                                          <p:spTgt spid="1257514"/>
                                        </p:tgtEl>
                                        <p:attrNameLst>
                                          <p:attrName>ppt_h</p:attrName>
                                        </p:attrNameLst>
                                      </p:cBhvr>
                                      <p:tavLst>
                                        <p:tav tm="0">
                                          <p:val>
                                            <p:fltVal val="0"/>
                                          </p:val>
                                        </p:tav>
                                        <p:tav tm="100000">
                                          <p:val>
                                            <p:strVal val="#ppt_h"/>
                                          </p:val>
                                        </p:tav>
                                      </p:tavLst>
                                    </p:anim>
                                    <p:animEffect transition="in" filter="fade">
                                      <p:cBhvr>
                                        <p:cTn id="55" dur="500"/>
                                        <p:tgtEl>
                                          <p:spTgt spid="1257514"/>
                                        </p:tgtEl>
                                      </p:cBhvr>
                                    </p:animEffect>
                                  </p:childTnLst>
                                  <p:subTnLst>
                                    <p:audio>
                                      <p:cMediaNode>
                                        <p:cTn display="0" masterRel="sameClick">
                                          <p:stCondLst>
                                            <p:cond evt="begin" delay="0">
                                              <p:tn val="51"/>
                                            </p:cond>
                                          </p:stCondLst>
                                          <p:endCondLst>
                                            <p:cond evt="onStopAudio" delay="0">
                                              <p:tgtEl>
                                                <p:sldTgt/>
                                              </p:tgtEl>
                                            </p:cond>
                                          </p:endCondLst>
                                        </p:cTn>
                                        <p:tgtEl>
                                          <p:sndTgt r:embed="rId5" name="camera.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1257513"/>
                                        </p:tgtEl>
                                        <p:attrNameLst>
                                          <p:attrName>style.visibility</p:attrName>
                                        </p:attrNameLst>
                                      </p:cBhvr>
                                      <p:to>
                                        <p:strVal val="visible"/>
                                      </p:to>
                                    </p:set>
                                    <p:animEffect transition="in" filter="wipe(up)">
                                      <p:cBhvr>
                                        <p:cTn id="60" dur="2000"/>
                                        <p:tgtEl>
                                          <p:spTgt spid="1257513"/>
                                        </p:tgtEl>
                                      </p:cBhvr>
                                    </p:animEffect>
                                  </p:childTnLst>
                                  <p:subTnLst>
                                    <p:audio>
                                      <p:cMediaNode>
                                        <p:cTn display="0" masterRel="sameClick">
                                          <p:stCondLst>
                                            <p:cond evt="begin" delay="0">
                                              <p:tn val="58"/>
                                            </p:cond>
                                          </p:stCondLst>
                                          <p:endCondLst>
                                            <p:cond evt="onStopAudio" delay="0">
                                              <p:tgtEl>
                                                <p:sldTgt/>
                                              </p:tgtEl>
                                            </p:cond>
                                          </p:endCondLst>
                                        </p:cTn>
                                        <p:tgtEl>
                                          <p:sndTgt r:embed="rId6" name="drumroll.wav"/>
                                        </p:tgtEl>
                                      </p:cMediaNode>
                                    </p:audio>
                                  </p:subTnLst>
                                </p:cTn>
                              </p:par>
                              <p:par>
                                <p:cTn id="61" presetID="0" presetClass="path" presetSubtype="0" accel="50000" decel="50000" fill="hold" nodeType="withEffect">
                                  <p:stCondLst>
                                    <p:cond delay="0"/>
                                  </p:stCondLst>
                                  <p:childTnLst>
                                    <p:animMotion origin="layout" path="M -0.00035 0.00093 C 3.61111E-6 0.00718 0.00052 0.01343 0.00225 0.02153 C 0.00399 0.02986 0.00573 0.03912 0.01024 0.0507 C 0.01475 0.06227 0.02222 0.07847 0.02986 0.09005 C 0.0375 0.10185 0.04514 0.11297 0.05625 0.1213 C 0.06736 0.12986 0.08211 0.13542 0.09705 0.14121 " pathEditMode="relative" rAng="0" ptsTypes="aaaaaA">
                                      <p:cBhvr>
                                        <p:cTn id="62" dur="2000" fill="hold"/>
                                        <p:tgtEl>
                                          <p:spTgt spid="1257514"/>
                                        </p:tgtEl>
                                        <p:attrNameLst>
                                          <p:attrName>ppt_x</p:attrName>
                                          <p:attrName>ppt_y</p:attrName>
                                        </p:attrNameLst>
                                      </p:cBhvr>
                                      <p:rCtr x="49" y="70"/>
                                    </p:animMotion>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nodeType="clickEffect">
                                  <p:stCondLst>
                                    <p:cond delay="0"/>
                                  </p:stCondLst>
                                  <p:iterate type="lt">
                                    <p:tmPct val="10000"/>
                                  </p:iterate>
                                  <p:childTnLst>
                                    <p:set>
                                      <p:cBhvr>
                                        <p:cTn id="66" dur="1" fill="hold">
                                          <p:stCondLst>
                                            <p:cond delay="0"/>
                                          </p:stCondLst>
                                        </p:cTn>
                                        <p:tgtEl>
                                          <p:spTgt spid="1257516">
                                            <p:txEl>
                                              <p:pRg st="0" end="0"/>
                                            </p:txEl>
                                          </p:spTgt>
                                        </p:tgtEl>
                                        <p:attrNameLst>
                                          <p:attrName>style.visibility</p:attrName>
                                        </p:attrNameLst>
                                      </p:cBhvr>
                                      <p:to>
                                        <p:strVal val="visible"/>
                                      </p:to>
                                    </p:set>
                                    <p:anim calcmode="lin" valueType="num">
                                      <p:cBhvr additive="base">
                                        <p:cTn id="67" dur="500" fill="hold"/>
                                        <p:tgtEl>
                                          <p:spTgt spid="1257516">
                                            <p:txEl>
                                              <p:pRg st="0" end="0"/>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125751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7" name="type.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nodeType="clickEffect">
                                  <p:stCondLst>
                                    <p:cond delay="0"/>
                                  </p:stCondLst>
                                  <p:iterate type="lt">
                                    <p:tmPct val="10000"/>
                                  </p:iterate>
                                  <p:childTnLst>
                                    <p:set>
                                      <p:cBhvr>
                                        <p:cTn id="72" dur="1" fill="hold">
                                          <p:stCondLst>
                                            <p:cond delay="0"/>
                                          </p:stCondLst>
                                        </p:cTn>
                                        <p:tgtEl>
                                          <p:spTgt spid="1257517">
                                            <p:txEl>
                                              <p:pRg st="0" end="0"/>
                                            </p:txEl>
                                          </p:spTgt>
                                        </p:tgtEl>
                                        <p:attrNameLst>
                                          <p:attrName>style.visibility</p:attrName>
                                        </p:attrNameLst>
                                      </p:cBhvr>
                                      <p:to>
                                        <p:strVal val="visible"/>
                                      </p:to>
                                    </p:set>
                                    <p:anim calcmode="lin" valueType="num">
                                      <p:cBhvr additive="base">
                                        <p:cTn id="73" dur="500" fill="hold"/>
                                        <p:tgtEl>
                                          <p:spTgt spid="1257517">
                                            <p:txEl>
                                              <p:pRg st="0" end="0"/>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125751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7" name="type.wav"/>
                                        </p:tgtEl>
                                      </p:cMediaNode>
                                    </p:audio>
                                  </p:subTnLst>
                                </p:cTn>
                              </p:par>
                              <p:par>
                                <p:cTn id="75" presetID="22" presetClass="entr" presetSubtype="8" fill="hold" grpId="0" nodeType="withEffect">
                                  <p:stCondLst>
                                    <p:cond delay="0"/>
                                  </p:stCondLst>
                                  <p:childTnLst>
                                    <p:set>
                                      <p:cBhvr>
                                        <p:cTn id="76" dur="1" fill="hold">
                                          <p:stCondLst>
                                            <p:cond delay="0"/>
                                          </p:stCondLst>
                                        </p:cTn>
                                        <p:tgtEl>
                                          <p:spTgt spid="1257521"/>
                                        </p:tgtEl>
                                        <p:attrNameLst>
                                          <p:attrName>style.visibility</p:attrName>
                                        </p:attrNameLst>
                                      </p:cBhvr>
                                      <p:to>
                                        <p:strVal val="visible"/>
                                      </p:to>
                                    </p:set>
                                    <p:animEffect transition="in" filter="wipe(left)">
                                      <p:cBhvr>
                                        <p:cTn id="77" dur="2000"/>
                                        <p:tgtEl>
                                          <p:spTgt spid="125752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2" fill="hold" nodeType="clickEffect">
                                  <p:stCondLst>
                                    <p:cond delay="0"/>
                                  </p:stCondLst>
                                  <p:iterate type="lt">
                                    <p:tmPct val="10000"/>
                                  </p:iterate>
                                  <p:childTnLst>
                                    <p:set>
                                      <p:cBhvr>
                                        <p:cTn id="81" dur="1" fill="hold">
                                          <p:stCondLst>
                                            <p:cond delay="0"/>
                                          </p:stCondLst>
                                        </p:cTn>
                                        <p:tgtEl>
                                          <p:spTgt spid="1257518">
                                            <p:txEl>
                                              <p:pRg st="0" end="0"/>
                                            </p:txEl>
                                          </p:spTgt>
                                        </p:tgtEl>
                                        <p:attrNameLst>
                                          <p:attrName>style.visibility</p:attrName>
                                        </p:attrNameLst>
                                      </p:cBhvr>
                                      <p:to>
                                        <p:strVal val="visible"/>
                                      </p:to>
                                    </p:set>
                                    <p:anim calcmode="lin" valueType="num">
                                      <p:cBhvr additive="base">
                                        <p:cTn id="82" dur="500" fill="hold"/>
                                        <p:tgtEl>
                                          <p:spTgt spid="1257518">
                                            <p:txEl>
                                              <p:pRg st="0" end="0"/>
                                            </p:txEl>
                                          </p:spTgt>
                                        </p:tgtEl>
                                        <p:attrNameLst>
                                          <p:attrName>ppt_x</p:attrName>
                                        </p:attrNameLst>
                                      </p:cBhvr>
                                      <p:tavLst>
                                        <p:tav tm="0">
                                          <p:val>
                                            <p:strVal val="1+#ppt_w/2"/>
                                          </p:val>
                                        </p:tav>
                                        <p:tav tm="100000">
                                          <p:val>
                                            <p:strVal val="#ppt_x"/>
                                          </p:val>
                                        </p:tav>
                                      </p:tavLst>
                                    </p:anim>
                                    <p:anim calcmode="lin" valueType="num">
                                      <p:cBhvr additive="base">
                                        <p:cTn id="83" dur="500" fill="hold"/>
                                        <p:tgtEl>
                                          <p:spTgt spid="125751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7" name="type.wav"/>
                                        </p:tgtEl>
                                      </p:cMediaNode>
                                    </p:audio>
                                  </p:subTnLst>
                                </p:cTn>
                              </p:par>
                              <p:par>
                                <p:cTn id="84" presetID="22" presetClass="entr" presetSubtype="8" fill="hold" grpId="0" nodeType="withEffect">
                                  <p:stCondLst>
                                    <p:cond delay="0"/>
                                  </p:stCondLst>
                                  <p:childTnLst>
                                    <p:set>
                                      <p:cBhvr>
                                        <p:cTn id="85" dur="1" fill="hold">
                                          <p:stCondLst>
                                            <p:cond delay="0"/>
                                          </p:stCondLst>
                                        </p:cTn>
                                        <p:tgtEl>
                                          <p:spTgt spid="1257522"/>
                                        </p:tgtEl>
                                        <p:attrNameLst>
                                          <p:attrName>style.visibility</p:attrName>
                                        </p:attrNameLst>
                                      </p:cBhvr>
                                      <p:to>
                                        <p:strVal val="visible"/>
                                      </p:to>
                                    </p:set>
                                    <p:animEffect transition="in" filter="wipe(left)">
                                      <p:cBhvr>
                                        <p:cTn id="86" dur="2000"/>
                                        <p:tgtEl>
                                          <p:spTgt spid="1257522"/>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2" fill="hold" nodeType="clickEffect">
                                  <p:stCondLst>
                                    <p:cond delay="0"/>
                                  </p:stCondLst>
                                  <p:iterate type="lt">
                                    <p:tmPct val="10000"/>
                                  </p:iterate>
                                  <p:childTnLst>
                                    <p:set>
                                      <p:cBhvr>
                                        <p:cTn id="90" dur="1" fill="hold">
                                          <p:stCondLst>
                                            <p:cond delay="0"/>
                                          </p:stCondLst>
                                        </p:cTn>
                                        <p:tgtEl>
                                          <p:spTgt spid="1257519">
                                            <p:txEl>
                                              <p:pRg st="0" end="0"/>
                                            </p:txEl>
                                          </p:spTgt>
                                        </p:tgtEl>
                                        <p:attrNameLst>
                                          <p:attrName>style.visibility</p:attrName>
                                        </p:attrNameLst>
                                      </p:cBhvr>
                                      <p:to>
                                        <p:strVal val="visible"/>
                                      </p:to>
                                    </p:set>
                                    <p:anim calcmode="lin" valueType="num">
                                      <p:cBhvr additive="base">
                                        <p:cTn id="91" dur="500" fill="hold"/>
                                        <p:tgtEl>
                                          <p:spTgt spid="1257519">
                                            <p:txEl>
                                              <p:pRg st="0" end="0"/>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125751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7" name="type.wav"/>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2" fill="hold" nodeType="clickEffect">
                                  <p:stCondLst>
                                    <p:cond delay="0"/>
                                  </p:stCondLst>
                                  <p:iterate type="lt">
                                    <p:tmPct val="10000"/>
                                  </p:iterate>
                                  <p:childTnLst>
                                    <p:set>
                                      <p:cBhvr>
                                        <p:cTn id="96" dur="1" fill="hold">
                                          <p:stCondLst>
                                            <p:cond delay="0"/>
                                          </p:stCondLst>
                                        </p:cTn>
                                        <p:tgtEl>
                                          <p:spTgt spid="1257520">
                                            <p:txEl>
                                              <p:pRg st="0" end="0"/>
                                            </p:txEl>
                                          </p:spTgt>
                                        </p:tgtEl>
                                        <p:attrNameLst>
                                          <p:attrName>style.visibility</p:attrName>
                                        </p:attrNameLst>
                                      </p:cBhvr>
                                      <p:to>
                                        <p:strVal val="visible"/>
                                      </p:to>
                                    </p:set>
                                    <p:anim calcmode="lin" valueType="num">
                                      <p:cBhvr additive="base">
                                        <p:cTn id="97" dur="500" fill="hold"/>
                                        <p:tgtEl>
                                          <p:spTgt spid="1257520">
                                            <p:txEl>
                                              <p:pRg st="0" end="0"/>
                                            </p:txEl>
                                          </p:spTgt>
                                        </p:tgtEl>
                                        <p:attrNameLst>
                                          <p:attrName>ppt_x</p:attrName>
                                        </p:attrNameLst>
                                      </p:cBhvr>
                                      <p:tavLst>
                                        <p:tav tm="0">
                                          <p:val>
                                            <p:strVal val="1+#ppt_w/2"/>
                                          </p:val>
                                        </p:tav>
                                        <p:tav tm="100000">
                                          <p:val>
                                            <p:strVal val="#ppt_x"/>
                                          </p:val>
                                        </p:tav>
                                      </p:tavLst>
                                    </p:anim>
                                    <p:anim calcmode="lin" valueType="num">
                                      <p:cBhvr additive="base">
                                        <p:cTn id="98" dur="500" fill="hold"/>
                                        <p:tgtEl>
                                          <p:spTgt spid="125752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5"/>
                                            </p:cond>
                                          </p:stCondLst>
                                          <p:endCondLst>
                                            <p:cond evt="onStopAudio" delay="0">
                                              <p:tgtEl>
                                                <p:sldTgt/>
                                              </p:tgtEl>
                                            </p:cond>
                                          </p:endCondLst>
                                        </p:cTn>
                                        <p:tgtEl>
                                          <p:sndTgt r:embed="rId7"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7506" grpId="0" animBg="1"/>
      <p:bldP spid="1257513" grpId="0" animBg="1"/>
      <p:bldP spid="1257521" grpId="0" animBg="1"/>
      <p:bldP spid="12575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7474" name="Rectangle 2"/>
          <p:cNvSpPr>
            <a:spLocks noChangeArrowheads="1"/>
          </p:cNvSpPr>
          <p:nvPr/>
        </p:nvSpPr>
        <p:spPr bwMode="auto">
          <a:xfrm>
            <a:off x="685800" y="1338263"/>
            <a:ext cx="7772400" cy="3217862"/>
          </a:xfrm>
          <a:prstGeom prst="rect">
            <a:avLst/>
          </a:prstGeom>
          <a:solidFill>
            <a:srgbClr val="EAEAE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charset="0"/>
              </a:defRPr>
            </a:lvl1pPr>
            <a:lvl2pPr marL="1223963" indent="-533400" algn="ctr">
              <a:spcBef>
                <a:spcPct val="20000"/>
              </a:spcBef>
              <a:defRPr sz="2800">
                <a:solidFill>
                  <a:schemeClr val="tx1"/>
                </a:solidFill>
                <a:latin typeface="Arial" charset="0"/>
              </a:defRPr>
            </a:lvl2pPr>
            <a:lvl3pPr marL="1795463" indent="-457200" algn="ctr">
              <a:spcBef>
                <a:spcPct val="20000"/>
              </a:spcBef>
              <a:defRPr sz="2400">
                <a:solidFill>
                  <a:schemeClr val="tx1"/>
                </a:solidFill>
                <a:latin typeface="Arial" charset="0"/>
              </a:defRPr>
            </a:lvl3pPr>
            <a:lvl4pPr marL="2290763" indent="-381000" algn="ctr">
              <a:spcBef>
                <a:spcPct val="20000"/>
              </a:spcBef>
              <a:defRPr sz="2000">
                <a:solidFill>
                  <a:schemeClr val="tx1"/>
                </a:solidFill>
                <a:latin typeface="Arial" charset="0"/>
              </a:defRPr>
            </a:lvl4pPr>
            <a:lvl5pPr marL="2786063" indent="-381000" algn="ctr">
              <a:spcBef>
                <a:spcPct val="20000"/>
              </a:spcBef>
              <a:defRPr sz="2000">
                <a:solidFill>
                  <a:schemeClr val="tx1"/>
                </a:solidFill>
                <a:latin typeface="Arial" charset="0"/>
              </a:defRPr>
            </a:lvl5pPr>
            <a:lvl6pPr marL="3243263" indent="-381000" algn="ctr" fontAlgn="base">
              <a:spcBef>
                <a:spcPct val="20000"/>
              </a:spcBef>
              <a:spcAft>
                <a:spcPct val="0"/>
              </a:spcAft>
              <a:defRPr sz="2000">
                <a:solidFill>
                  <a:schemeClr val="tx1"/>
                </a:solidFill>
                <a:latin typeface="Arial" charset="0"/>
              </a:defRPr>
            </a:lvl6pPr>
            <a:lvl7pPr marL="3700463" indent="-381000" algn="ctr" fontAlgn="base">
              <a:spcBef>
                <a:spcPct val="20000"/>
              </a:spcBef>
              <a:spcAft>
                <a:spcPct val="0"/>
              </a:spcAft>
              <a:defRPr sz="2000">
                <a:solidFill>
                  <a:schemeClr val="tx1"/>
                </a:solidFill>
                <a:latin typeface="Arial" charset="0"/>
              </a:defRPr>
            </a:lvl7pPr>
            <a:lvl8pPr marL="4157663" indent="-381000" algn="ctr" fontAlgn="base">
              <a:spcBef>
                <a:spcPct val="20000"/>
              </a:spcBef>
              <a:spcAft>
                <a:spcPct val="0"/>
              </a:spcAft>
              <a:defRPr sz="2000">
                <a:solidFill>
                  <a:schemeClr val="tx1"/>
                </a:solidFill>
                <a:latin typeface="Arial" charset="0"/>
              </a:defRPr>
            </a:lvl8pPr>
            <a:lvl9pPr marL="4614863" indent="-381000" algn="ctr" fontAlgn="base">
              <a:spcBef>
                <a:spcPct val="20000"/>
              </a:spcBef>
              <a:spcAft>
                <a:spcPct val="0"/>
              </a:spcAft>
              <a:defRPr sz="2000">
                <a:solidFill>
                  <a:schemeClr val="tx1"/>
                </a:solidFill>
                <a:latin typeface="Arial" charset="0"/>
              </a:defRPr>
            </a:lvl9pPr>
          </a:lstStyle>
          <a:p>
            <a:pPr algn="l">
              <a:spcBef>
                <a:spcPts val="400"/>
              </a:spcBef>
              <a:defRPr/>
            </a:pPr>
            <a:r>
              <a:rPr lang="en-US" altLang="en-US" sz="2400" i="1" dirty="0" smtClean="0">
                <a:solidFill>
                  <a:srgbClr val="333399"/>
                </a:solidFill>
                <a:latin typeface="+mn-lt"/>
                <a:cs typeface="Times New Roman" pitchFamily="18" charset="0"/>
              </a:rPr>
              <a:t>Inertial reference frames</a:t>
            </a:r>
          </a:p>
          <a:p>
            <a:pPr algn="l">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In </a:t>
            </a:r>
            <a:r>
              <a:rPr lang="en-US" altLang="en-US" sz="2400" dirty="0" smtClean="0">
                <a:solidFill>
                  <a:srgbClr val="000000"/>
                </a:solidFill>
                <a:latin typeface="+mn-lt"/>
                <a:cs typeface="Times New Roman" pitchFamily="18" charset="0"/>
              </a:rPr>
              <a:t>both reference frames the observers would discover that the acceleration in the y-direction is </a:t>
            </a:r>
            <a:r>
              <a:rPr lang="en-US" altLang="en-US" sz="2400" i="1" dirty="0" smtClean="0">
                <a:solidFill>
                  <a:srgbClr val="000000"/>
                </a:solidFill>
                <a:latin typeface="+mn-lt"/>
                <a:cs typeface="Times New Roman" pitchFamily="18" charset="0"/>
              </a:rPr>
              <a:t>g</a:t>
            </a:r>
            <a:r>
              <a:rPr lang="en-US" altLang="en-US" sz="2400" dirty="0" smtClean="0">
                <a:solidFill>
                  <a:srgbClr val="000000"/>
                </a:solidFill>
                <a:latin typeface="+mn-lt"/>
                <a:cs typeface="Times New Roman" pitchFamily="18" charset="0"/>
              </a:rPr>
              <a:t>.</a:t>
            </a:r>
            <a:endParaRPr lang="en-US" altLang="en-US" sz="2400" dirty="0" smtClean="0">
              <a:solidFill>
                <a:srgbClr val="000000"/>
              </a:solidFill>
              <a:latin typeface="+mn-lt"/>
              <a:cs typeface="Times New Roman" pitchFamily="18" charset="0"/>
            </a:endParaRPr>
          </a:p>
          <a:p>
            <a:pPr algn="l">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In </a:t>
            </a:r>
            <a:r>
              <a:rPr lang="en-US" altLang="en-US" sz="2400" dirty="0" smtClean="0">
                <a:solidFill>
                  <a:srgbClr val="000000"/>
                </a:solidFill>
                <a:latin typeface="+mn-lt"/>
                <a:cs typeface="Times New Roman" pitchFamily="18" charset="0"/>
              </a:rPr>
              <a:t>this respect, both frames yield the correct physical result</a:t>
            </a:r>
            <a:r>
              <a:rPr lang="en-US" altLang="en-US" sz="2400" dirty="0" smtClean="0">
                <a:solidFill>
                  <a:srgbClr val="000000"/>
                </a:solidFill>
                <a:latin typeface="+mn-lt"/>
                <a:cs typeface="Times New Roman" pitchFamily="18" charset="0"/>
              </a:rPr>
              <a:t>.</a:t>
            </a:r>
          </a:p>
          <a:p>
            <a:pPr algn="l">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However</a:t>
            </a:r>
            <a:r>
              <a:rPr lang="en-US" altLang="en-US" sz="2400" dirty="0" smtClean="0">
                <a:solidFill>
                  <a:srgbClr val="000000"/>
                </a:solidFill>
                <a:latin typeface="+mn-lt"/>
                <a:cs typeface="Times New Roman" pitchFamily="18" charset="0"/>
              </a:rPr>
              <a:t>, in the non-inertial frame, the observer “discovers” another acceleration in the </a:t>
            </a:r>
            <a:r>
              <a:rPr lang="en-US" altLang="en-US" sz="2400" i="1" dirty="0" smtClean="0">
                <a:solidFill>
                  <a:srgbClr val="000000"/>
                </a:solidFill>
                <a:latin typeface="+mn-lt"/>
                <a:cs typeface="Times New Roman" pitchFamily="18" charset="0"/>
              </a:rPr>
              <a:t>x</a:t>
            </a:r>
            <a:r>
              <a:rPr lang="en-US" altLang="en-US" sz="2400" dirty="0" smtClean="0">
                <a:solidFill>
                  <a:srgbClr val="000000"/>
                </a:solidFill>
                <a:latin typeface="+mn-lt"/>
                <a:cs typeface="Times New Roman" pitchFamily="18" charset="0"/>
              </a:rPr>
              <a:t>-direction, and thus assumes there is an additional force present.</a:t>
            </a:r>
            <a:endParaRPr lang="en-US" altLang="en-US" sz="2400" dirty="0" smtClean="0">
              <a:solidFill>
                <a:srgbClr val="000000"/>
              </a:solidFill>
              <a:latin typeface="+mn-lt"/>
              <a:cs typeface="Times New Roman" pitchFamily="18" charset="0"/>
            </a:endParaRPr>
          </a:p>
        </p:txBody>
      </p:sp>
      <p:sp>
        <p:nvSpPr>
          <p:cNvPr id="12291" name="Rectangle 3"/>
          <p:cNvSpPr>
            <a:spLocks noGrp="1" noChangeArrowheads="1"/>
          </p:cNvSpPr>
          <p:nvPr>
            <p:ph type="ctrTitle"/>
          </p:nvPr>
        </p:nvSpPr>
        <p:spPr>
          <a:xfrm>
            <a:off x="685800" y="448992"/>
            <a:ext cx="7772400" cy="833438"/>
          </a:xfrm>
          <a:noFill/>
        </p:spPr>
        <p:txBody>
          <a:bodyPr/>
          <a:lstStyle/>
          <a:p>
            <a:pPr algn="l"/>
            <a:r>
              <a:rPr lang="en-US" altLang="en-US" sz="2800" b="1" dirty="0" smtClean="0">
                <a:solidFill>
                  <a:srgbClr val="000000"/>
                </a:solidFill>
              </a:rPr>
              <a:t>Option A: Relativity</a:t>
            </a:r>
            <a:br>
              <a:rPr lang="en-US" altLang="en-US" sz="2800" b="1" dirty="0" smtClean="0">
                <a:solidFill>
                  <a:srgbClr val="000000"/>
                </a:solidFill>
              </a:rPr>
            </a:br>
            <a:r>
              <a:rPr lang="en-US" altLang="en-US" sz="2800" dirty="0" smtClean="0">
                <a:solidFill>
                  <a:srgbClr val="000000"/>
                </a:solidFill>
              </a:rPr>
              <a:t>A.1 – The beginnings of relativity</a:t>
            </a:r>
            <a:endParaRPr lang="en-US" altLang="en-US" sz="2400" dirty="0" smtClean="0">
              <a:solidFill>
                <a:schemeClr val="tx1"/>
              </a:solidFill>
              <a:latin typeface="Courier New" pitchFamily="49" charset="0"/>
            </a:endParaRPr>
          </a:p>
        </p:txBody>
      </p:sp>
      <p:grpSp>
        <p:nvGrpSpPr>
          <p:cNvPr id="2" name="Group 29"/>
          <p:cNvGrpSpPr>
            <a:grpSpLocks/>
          </p:cNvGrpSpPr>
          <p:nvPr/>
        </p:nvGrpSpPr>
        <p:grpSpPr bwMode="auto">
          <a:xfrm>
            <a:off x="882650" y="4573419"/>
            <a:ext cx="1951038" cy="1592263"/>
            <a:chOff x="4326" y="2431"/>
            <a:chExt cx="1229" cy="1003"/>
          </a:xfrm>
        </p:grpSpPr>
        <p:sp>
          <p:nvSpPr>
            <p:cNvPr id="12310" name="Line 30"/>
            <p:cNvSpPr>
              <a:spLocks noChangeShapeType="1"/>
            </p:cNvSpPr>
            <p:nvPr/>
          </p:nvSpPr>
          <p:spPr bwMode="auto">
            <a:xfrm>
              <a:off x="4540" y="3176"/>
              <a:ext cx="1015" cy="0"/>
            </a:xfrm>
            <a:prstGeom prst="line">
              <a:avLst/>
            </a:prstGeom>
            <a:noFill/>
            <a:ln w="28575">
              <a:solidFill>
                <a:schemeClr val="tx1"/>
              </a:solidFill>
              <a:round/>
              <a:headEnd/>
              <a:tailEnd type="triangle" w="med" len="med"/>
            </a:ln>
            <a:effectLst/>
          </p:spPr>
          <p:txBody>
            <a:bodyPr/>
            <a:lstStyle/>
            <a:p>
              <a:endParaRPr lang="en-US"/>
            </a:p>
          </p:txBody>
        </p:sp>
        <p:sp>
          <p:nvSpPr>
            <p:cNvPr id="12311" name="Line 31"/>
            <p:cNvSpPr>
              <a:spLocks noChangeShapeType="1"/>
            </p:cNvSpPr>
            <p:nvPr/>
          </p:nvSpPr>
          <p:spPr bwMode="auto">
            <a:xfrm flipV="1">
              <a:off x="4549" y="2431"/>
              <a:ext cx="0" cy="751"/>
            </a:xfrm>
            <a:prstGeom prst="line">
              <a:avLst/>
            </a:prstGeom>
            <a:noFill/>
            <a:ln w="28575">
              <a:solidFill>
                <a:schemeClr val="tx1"/>
              </a:solidFill>
              <a:round/>
              <a:headEnd/>
              <a:tailEnd type="triangle" w="med" len="med"/>
            </a:ln>
            <a:effectLst/>
          </p:spPr>
          <p:txBody>
            <a:bodyPr/>
            <a:lstStyle/>
            <a:p>
              <a:endParaRPr lang="en-US"/>
            </a:p>
          </p:txBody>
        </p:sp>
        <p:sp>
          <p:nvSpPr>
            <p:cNvPr id="12312" name="Text Box 32"/>
            <p:cNvSpPr txBox="1">
              <a:spLocks noChangeArrowheads="1"/>
            </p:cNvSpPr>
            <p:nvPr/>
          </p:nvSpPr>
          <p:spPr bwMode="auto">
            <a:xfrm>
              <a:off x="5317" y="3143"/>
              <a:ext cx="213" cy="291"/>
            </a:xfrm>
            <a:prstGeom prst="rect">
              <a:avLst/>
            </a:prstGeom>
            <a:noFill/>
            <a:ln w="9525">
              <a:noFill/>
              <a:miter lim="800000"/>
              <a:headEnd/>
              <a:tailEnd/>
            </a:ln>
            <a:effectLst/>
          </p:spPr>
          <p:txBody>
            <a:bodyPr wrap="none">
              <a:spAutoFit/>
            </a:bodyPr>
            <a:lstStyle/>
            <a:p>
              <a:r>
                <a:rPr lang="en-US" altLang="en-US" i="1"/>
                <a:t>x</a:t>
              </a:r>
            </a:p>
          </p:txBody>
        </p:sp>
        <p:sp>
          <p:nvSpPr>
            <p:cNvPr id="12313" name="Text Box 33"/>
            <p:cNvSpPr txBox="1">
              <a:spLocks noChangeArrowheads="1"/>
            </p:cNvSpPr>
            <p:nvPr/>
          </p:nvSpPr>
          <p:spPr bwMode="auto">
            <a:xfrm>
              <a:off x="4326" y="2451"/>
              <a:ext cx="213" cy="291"/>
            </a:xfrm>
            <a:prstGeom prst="rect">
              <a:avLst/>
            </a:prstGeom>
            <a:noFill/>
            <a:ln w="9525">
              <a:noFill/>
              <a:miter lim="800000"/>
              <a:headEnd/>
              <a:tailEnd/>
            </a:ln>
            <a:effectLst/>
          </p:spPr>
          <p:txBody>
            <a:bodyPr wrap="none">
              <a:spAutoFit/>
            </a:bodyPr>
            <a:lstStyle/>
            <a:p>
              <a:r>
                <a:rPr lang="en-US" altLang="en-US" i="1"/>
                <a:t>y</a:t>
              </a:r>
            </a:p>
          </p:txBody>
        </p:sp>
      </p:grpSp>
      <p:sp>
        <p:nvSpPr>
          <p:cNvPr id="1257506" name="Line 34"/>
          <p:cNvSpPr>
            <a:spLocks noChangeShapeType="1"/>
          </p:cNvSpPr>
          <p:nvPr/>
        </p:nvSpPr>
        <p:spPr bwMode="auto">
          <a:xfrm>
            <a:off x="1233488" y="5756107"/>
            <a:ext cx="0" cy="841375"/>
          </a:xfrm>
          <a:prstGeom prst="line">
            <a:avLst/>
          </a:prstGeom>
          <a:noFill/>
          <a:ln w="38100">
            <a:solidFill>
              <a:schemeClr val="tx1"/>
            </a:solidFill>
            <a:prstDash val="sysDot"/>
            <a:round/>
            <a:headEnd/>
            <a:tailEnd/>
          </a:ln>
          <a:effectLst/>
        </p:spPr>
        <p:txBody>
          <a:bodyPr/>
          <a:lstStyle/>
          <a:p>
            <a:endParaRPr lang="en-US"/>
          </a:p>
        </p:txBody>
      </p:sp>
      <p:pic>
        <p:nvPicPr>
          <p:cNvPr id="1257507" name="Picture 35" descr="bowling-ball"/>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082675" y="5589419"/>
            <a:ext cx="307975" cy="328613"/>
          </a:xfrm>
          <a:prstGeom prst="rect">
            <a:avLst/>
          </a:prstGeom>
          <a:noFill/>
          <a:ln w="9525">
            <a:noFill/>
            <a:miter lim="800000"/>
            <a:headEnd/>
            <a:tailEnd/>
          </a:ln>
        </p:spPr>
      </p:pic>
      <p:grpSp>
        <p:nvGrpSpPr>
          <p:cNvPr id="3" name="Group 36"/>
          <p:cNvGrpSpPr>
            <a:grpSpLocks/>
          </p:cNvGrpSpPr>
          <p:nvPr/>
        </p:nvGrpSpPr>
        <p:grpSpPr bwMode="auto">
          <a:xfrm>
            <a:off x="4579938" y="4549607"/>
            <a:ext cx="1951037" cy="1592262"/>
            <a:chOff x="4326" y="2431"/>
            <a:chExt cx="1229" cy="1003"/>
          </a:xfrm>
        </p:grpSpPr>
        <p:sp>
          <p:nvSpPr>
            <p:cNvPr id="12306" name="Line 37"/>
            <p:cNvSpPr>
              <a:spLocks noChangeShapeType="1"/>
            </p:cNvSpPr>
            <p:nvPr/>
          </p:nvSpPr>
          <p:spPr bwMode="auto">
            <a:xfrm>
              <a:off x="4540" y="3176"/>
              <a:ext cx="1015" cy="0"/>
            </a:xfrm>
            <a:prstGeom prst="line">
              <a:avLst/>
            </a:prstGeom>
            <a:noFill/>
            <a:ln w="28575">
              <a:solidFill>
                <a:schemeClr val="tx1"/>
              </a:solidFill>
              <a:round/>
              <a:headEnd/>
              <a:tailEnd type="triangle" w="med" len="med"/>
            </a:ln>
            <a:effectLst/>
          </p:spPr>
          <p:txBody>
            <a:bodyPr/>
            <a:lstStyle/>
            <a:p>
              <a:endParaRPr lang="en-US"/>
            </a:p>
          </p:txBody>
        </p:sp>
        <p:sp>
          <p:nvSpPr>
            <p:cNvPr id="12307" name="Line 38"/>
            <p:cNvSpPr>
              <a:spLocks noChangeShapeType="1"/>
            </p:cNvSpPr>
            <p:nvPr/>
          </p:nvSpPr>
          <p:spPr bwMode="auto">
            <a:xfrm flipV="1">
              <a:off x="4549" y="2431"/>
              <a:ext cx="0" cy="751"/>
            </a:xfrm>
            <a:prstGeom prst="line">
              <a:avLst/>
            </a:prstGeom>
            <a:noFill/>
            <a:ln w="28575">
              <a:solidFill>
                <a:schemeClr val="tx1"/>
              </a:solidFill>
              <a:round/>
              <a:headEnd/>
              <a:tailEnd type="triangle" w="med" len="med"/>
            </a:ln>
            <a:effectLst/>
          </p:spPr>
          <p:txBody>
            <a:bodyPr/>
            <a:lstStyle/>
            <a:p>
              <a:endParaRPr lang="en-US"/>
            </a:p>
          </p:txBody>
        </p:sp>
        <p:sp>
          <p:nvSpPr>
            <p:cNvPr id="12308" name="Text Box 39"/>
            <p:cNvSpPr txBox="1">
              <a:spLocks noChangeArrowheads="1"/>
            </p:cNvSpPr>
            <p:nvPr/>
          </p:nvSpPr>
          <p:spPr bwMode="auto">
            <a:xfrm>
              <a:off x="5317" y="3143"/>
              <a:ext cx="213" cy="291"/>
            </a:xfrm>
            <a:prstGeom prst="rect">
              <a:avLst/>
            </a:prstGeom>
            <a:noFill/>
            <a:ln w="9525">
              <a:noFill/>
              <a:miter lim="800000"/>
              <a:headEnd/>
              <a:tailEnd/>
            </a:ln>
            <a:effectLst/>
          </p:spPr>
          <p:txBody>
            <a:bodyPr wrap="none">
              <a:spAutoFit/>
            </a:bodyPr>
            <a:lstStyle/>
            <a:p>
              <a:r>
                <a:rPr lang="en-US" altLang="en-US" i="1"/>
                <a:t>x</a:t>
              </a:r>
            </a:p>
          </p:txBody>
        </p:sp>
        <p:sp>
          <p:nvSpPr>
            <p:cNvPr id="12309" name="Text Box 40"/>
            <p:cNvSpPr txBox="1">
              <a:spLocks noChangeArrowheads="1"/>
            </p:cNvSpPr>
            <p:nvPr/>
          </p:nvSpPr>
          <p:spPr bwMode="auto">
            <a:xfrm>
              <a:off x="4326" y="2451"/>
              <a:ext cx="213" cy="291"/>
            </a:xfrm>
            <a:prstGeom prst="rect">
              <a:avLst/>
            </a:prstGeom>
            <a:noFill/>
            <a:ln w="9525">
              <a:noFill/>
              <a:miter lim="800000"/>
              <a:headEnd/>
              <a:tailEnd/>
            </a:ln>
            <a:effectLst/>
          </p:spPr>
          <p:txBody>
            <a:bodyPr wrap="none">
              <a:spAutoFit/>
            </a:bodyPr>
            <a:lstStyle/>
            <a:p>
              <a:r>
                <a:rPr lang="en-US" altLang="en-US" i="1"/>
                <a:t>y</a:t>
              </a:r>
            </a:p>
          </p:txBody>
        </p:sp>
      </p:grpSp>
      <p:sp>
        <p:nvSpPr>
          <p:cNvPr id="1257513" name="Freeform 41"/>
          <p:cNvSpPr>
            <a:spLocks/>
          </p:cNvSpPr>
          <p:nvPr/>
        </p:nvSpPr>
        <p:spPr bwMode="auto">
          <a:xfrm>
            <a:off x="4932363" y="5722769"/>
            <a:ext cx="900112" cy="960438"/>
          </a:xfrm>
          <a:custGeom>
            <a:avLst/>
            <a:gdLst>
              <a:gd name="T0" fmla="*/ 14919 w 362"/>
              <a:gd name="T1" fmla="*/ 0 h 925"/>
              <a:gd name="T2" fmla="*/ 34811 w 362"/>
              <a:gd name="T3" fmla="*/ 188972 h 925"/>
              <a:gd name="T4" fmla="*/ 221298 w 362"/>
              <a:gd name="T5" fmla="*/ 543036 h 925"/>
              <a:gd name="T6" fmla="*/ 524651 w 362"/>
              <a:gd name="T7" fmla="*/ 819227 h 925"/>
              <a:gd name="T8" fmla="*/ 900112 w 362"/>
              <a:gd name="T9" fmla="*/ 960437 h 9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2" h="925">
                <a:moveTo>
                  <a:pt x="6" y="0"/>
                </a:moveTo>
                <a:cubicBezTo>
                  <a:pt x="3" y="47"/>
                  <a:pt x="0" y="95"/>
                  <a:pt x="14" y="182"/>
                </a:cubicBezTo>
                <a:cubicBezTo>
                  <a:pt x="28" y="269"/>
                  <a:pt x="56" y="422"/>
                  <a:pt x="89" y="523"/>
                </a:cubicBezTo>
                <a:cubicBezTo>
                  <a:pt x="122" y="624"/>
                  <a:pt x="166" y="722"/>
                  <a:pt x="211" y="789"/>
                </a:cubicBezTo>
                <a:cubicBezTo>
                  <a:pt x="256" y="856"/>
                  <a:pt x="309" y="890"/>
                  <a:pt x="362" y="925"/>
                </a:cubicBezTo>
              </a:path>
            </a:pathLst>
          </a:custGeom>
          <a:noFill/>
          <a:ln w="28575" cap="flat" cmpd="sng">
            <a:solidFill>
              <a:schemeClr val="tx1"/>
            </a:solidFill>
            <a:prstDash val="sysDot"/>
            <a:round/>
            <a:headEnd/>
            <a:tailEnd/>
          </a:ln>
          <a:effectLst/>
        </p:spPr>
        <p:txBody>
          <a:bodyPr/>
          <a:lstStyle/>
          <a:p>
            <a:endParaRPr lang="en-US"/>
          </a:p>
        </p:txBody>
      </p:sp>
      <p:pic>
        <p:nvPicPr>
          <p:cNvPr id="1257514" name="Picture 42" descr="bowling-ball"/>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778375" y="5565607"/>
            <a:ext cx="307975" cy="328612"/>
          </a:xfrm>
          <a:prstGeom prst="rect">
            <a:avLst/>
          </a:prstGeom>
          <a:noFill/>
          <a:ln w="9525">
            <a:noFill/>
            <a:miter lim="800000"/>
            <a:headEnd/>
            <a:tailEnd/>
          </a:ln>
        </p:spPr>
      </p:pic>
      <p:sp>
        <p:nvSpPr>
          <p:cNvPr id="1257515" name="Text Box 43"/>
          <p:cNvSpPr txBox="1">
            <a:spLocks noChangeArrowheads="1"/>
          </p:cNvSpPr>
          <p:nvPr/>
        </p:nvSpPr>
        <p:spPr bwMode="auto">
          <a:xfrm>
            <a:off x="1387475" y="4886157"/>
            <a:ext cx="2984500" cy="831850"/>
          </a:xfrm>
          <a:prstGeom prst="rect">
            <a:avLst/>
          </a:prstGeom>
          <a:noFill/>
          <a:ln w="9525">
            <a:noFill/>
            <a:miter lim="800000"/>
            <a:headEnd/>
            <a:tailEnd/>
          </a:ln>
          <a:effectLst/>
        </p:spPr>
        <p:txBody>
          <a:bodyPr>
            <a:spAutoFit/>
          </a:bodyPr>
          <a:lstStyle/>
          <a:p>
            <a:r>
              <a:rPr lang="en-US" altLang="en-US">
                <a:solidFill>
                  <a:schemeClr val="hlink"/>
                </a:solidFill>
              </a:rPr>
              <a:t>Non-accelerating reference frame.</a:t>
            </a:r>
          </a:p>
        </p:txBody>
      </p:sp>
      <p:sp>
        <p:nvSpPr>
          <p:cNvPr id="1257516" name="Text Box 44"/>
          <p:cNvSpPr txBox="1">
            <a:spLocks noChangeArrowheads="1"/>
          </p:cNvSpPr>
          <p:nvPr/>
        </p:nvSpPr>
        <p:spPr bwMode="auto">
          <a:xfrm>
            <a:off x="5151438" y="4870282"/>
            <a:ext cx="2984500" cy="831850"/>
          </a:xfrm>
          <a:prstGeom prst="rect">
            <a:avLst/>
          </a:prstGeom>
          <a:noFill/>
          <a:ln w="9525">
            <a:noFill/>
            <a:miter lim="800000"/>
            <a:headEnd/>
            <a:tailEnd/>
          </a:ln>
          <a:effectLst/>
        </p:spPr>
        <p:txBody>
          <a:bodyPr>
            <a:spAutoFit/>
          </a:bodyPr>
          <a:lstStyle/>
          <a:p>
            <a:r>
              <a:rPr lang="en-US" altLang="en-US">
                <a:solidFill>
                  <a:schemeClr val="hlink"/>
                </a:solidFill>
              </a:rPr>
              <a:t>Accelerating reference frame.</a:t>
            </a:r>
          </a:p>
        </p:txBody>
      </p:sp>
      <p:sp>
        <p:nvSpPr>
          <p:cNvPr id="1257517" name="Text Box 45"/>
          <p:cNvSpPr txBox="1">
            <a:spLocks noChangeArrowheads="1"/>
          </p:cNvSpPr>
          <p:nvPr/>
        </p:nvSpPr>
        <p:spPr bwMode="auto">
          <a:xfrm>
            <a:off x="1385888" y="4514682"/>
            <a:ext cx="1997075" cy="461962"/>
          </a:xfrm>
          <a:prstGeom prst="rect">
            <a:avLst/>
          </a:prstGeom>
          <a:noFill/>
          <a:ln w="9525">
            <a:noFill/>
            <a:miter lim="800000"/>
            <a:headEnd/>
            <a:tailEnd/>
          </a:ln>
          <a:effectLst/>
        </p:spPr>
        <p:txBody>
          <a:bodyPr>
            <a:spAutoFit/>
          </a:bodyPr>
          <a:lstStyle/>
          <a:p>
            <a:r>
              <a:rPr lang="en-US" altLang="en-US">
                <a:solidFill>
                  <a:schemeClr val="accent2"/>
                </a:solidFill>
              </a:rPr>
              <a:t>v = CONST</a:t>
            </a:r>
          </a:p>
        </p:txBody>
      </p:sp>
      <p:sp>
        <p:nvSpPr>
          <p:cNvPr id="1257518" name="Text Box 46"/>
          <p:cNvSpPr txBox="1">
            <a:spLocks noChangeArrowheads="1"/>
          </p:cNvSpPr>
          <p:nvPr/>
        </p:nvSpPr>
        <p:spPr bwMode="auto">
          <a:xfrm>
            <a:off x="5154613" y="4516269"/>
            <a:ext cx="1997075" cy="461963"/>
          </a:xfrm>
          <a:prstGeom prst="rect">
            <a:avLst/>
          </a:prstGeom>
          <a:noFill/>
          <a:ln w="9525">
            <a:noFill/>
            <a:miter lim="800000"/>
            <a:headEnd/>
            <a:tailEnd/>
          </a:ln>
          <a:effectLst/>
        </p:spPr>
        <p:txBody>
          <a:bodyPr>
            <a:spAutoFit/>
          </a:bodyPr>
          <a:lstStyle/>
          <a:p>
            <a:r>
              <a:rPr lang="en-US" altLang="en-US">
                <a:solidFill>
                  <a:schemeClr val="accent2"/>
                </a:solidFill>
              </a:rPr>
              <a:t>v </a:t>
            </a:r>
            <a:r>
              <a:rPr lang="en-US" altLang="en-US">
                <a:solidFill>
                  <a:schemeClr val="accent2"/>
                </a:solidFill>
                <a:sym typeface="Symbol" pitchFamily="18" charset="2"/>
              </a:rPr>
              <a:t></a:t>
            </a:r>
            <a:r>
              <a:rPr lang="en-US" altLang="en-US">
                <a:solidFill>
                  <a:schemeClr val="accent2"/>
                </a:solidFill>
              </a:rPr>
              <a:t> CONST</a:t>
            </a:r>
          </a:p>
        </p:txBody>
      </p:sp>
      <p:sp>
        <p:nvSpPr>
          <p:cNvPr id="1257519" name="Text Box 47"/>
          <p:cNvSpPr txBox="1">
            <a:spLocks noChangeArrowheads="1"/>
          </p:cNvSpPr>
          <p:nvPr/>
        </p:nvSpPr>
        <p:spPr bwMode="auto">
          <a:xfrm>
            <a:off x="1376363" y="5997407"/>
            <a:ext cx="2390775" cy="830262"/>
          </a:xfrm>
          <a:prstGeom prst="rect">
            <a:avLst/>
          </a:prstGeom>
          <a:noFill/>
          <a:ln w="9525">
            <a:noFill/>
            <a:miter lim="800000"/>
            <a:headEnd/>
            <a:tailEnd/>
          </a:ln>
          <a:effectLst/>
        </p:spPr>
        <p:txBody>
          <a:bodyPr>
            <a:spAutoFit/>
          </a:bodyPr>
          <a:lstStyle/>
          <a:p>
            <a:r>
              <a:rPr lang="en-US" altLang="en-US">
                <a:solidFill>
                  <a:srgbClr val="008000"/>
                </a:solidFill>
              </a:rPr>
              <a:t>Inertial reference frame</a:t>
            </a:r>
          </a:p>
        </p:txBody>
      </p:sp>
      <p:sp>
        <p:nvSpPr>
          <p:cNvPr id="1257520" name="Text Box 48"/>
          <p:cNvSpPr txBox="1">
            <a:spLocks noChangeArrowheads="1"/>
          </p:cNvSpPr>
          <p:nvPr/>
        </p:nvSpPr>
        <p:spPr bwMode="auto">
          <a:xfrm>
            <a:off x="5880100" y="5986294"/>
            <a:ext cx="2538413" cy="830263"/>
          </a:xfrm>
          <a:prstGeom prst="rect">
            <a:avLst/>
          </a:prstGeom>
          <a:noFill/>
          <a:ln w="9525">
            <a:noFill/>
            <a:miter lim="800000"/>
            <a:headEnd/>
            <a:tailEnd/>
          </a:ln>
          <a:effectLst/>
        </p:spPr>
        <p:txBody>
          <a:bodyPr>
            <a:spAutoFit/>
          </a:bodyPr>
          <a:lstStyle/>
          <a:p>
            <a:r>
              <a:rPr lang="en-US" altLang="en-US">
                <a:solidFill>
                  <a:srgbClr val="008000"/>
                </a:solidFill>
              </a:rPr>
              <a:t>Non-inertial reference frame</a:t>
            </a:r>
          </a:p>
        </p:txBody>
      </p:sp>
      <p:sp>
        <p:nvSpPr>
          <p:cNvPr id="1257521" name="Line 49"/>
          <p:cNvSpPr>
            <a:spLocks noChangeShapeType="1"/>
          </p:cNvSpPr>
          <p:nvPr/>
        </p:nvSpPr>
        <p:spPr bwMode="auto">
          <a:xfrm>
            <a:off x="1477963" y="5295732"/>
            <a:ext cx="2289175" cy="0"/>
          </a:xfrm>
          <a:prstGeom prst="line">
            <a:avLst/>
          </a:prstGeom>
          <a:noFill/>
          <a:ln w="19050">
            <a:solidFill>
              <a:schemeClr val="accent2"/>
            </a:solidFill>
            <a:prstDash val="dash"/>
            <a:round/>
            <a:headEnd/>
            <a:tailEnd/>
          </a:ln>
          <a:effectLst/>
        </p:spPr>
        <p:txBody>
          <a:bodyPr/>
          <a:lstStyle/>
          <a:p>
            <a:endParaRPr lang="en-US"/>
          </a:p>
        </p:txBody>
      </p:sp>
      <p:sp>
        <p:nvSpPr>
          <p:cNvPr id="1257522" name="Line 50"/>
          <p:cNvSpPr>
            <a:spLocks noChangeShapeType="1"/>
          </p:cNvSpPr>
          <p:nvPr/>
        </p:nvSpPr>
        <p:spPr bwMode="auto">
          <a:xfrm>
            <a:off x="5245100" y="5270332"/>
            <a:ext cx="1677988" cy="0"/>
          </a:xfrm>
          <a:prstGeom prst="line">
            <a:avLst/>
          </a:prstGeom>
          <a:noFill/>
          <a:ln w="19050">
            <a:solidFill>
              <a:schemeClr val="accent2"/>
            </a:solidFill>
            <a:prstDash val="dash"/>
            <a:round/>
            <a:headEnd/>
            <a:tailEnd/>
          </a:ln>
          <a:effec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57474">
                                            <p:txEl>
                                              <p:pRg st="1" end="1"/>
                                            </p:txEl>
                                          </p:spTgt>
                                        </p:tgtEl>
                                        <p:attrNameLst>
                                          <p:attrName>style.visibility</p:attrName>
                                        </p:attrNameLst>
                                      </p:cBhvr>
                                      <p:to>
                                        <p:strVal val="visible"/>
                                      </p:to>
                                    </p:set>
                                    <p:anim calcmode="lin" valueType="num">
                                      <p:cBhvr additive="base">
                                        <p:cTn id="7" dur="500" fill="hold"/>
                                        <p:tgtEl>
                                          <p:spTgt spid="12574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574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57474">
                                            <p:txEl>
                                              <p:pRg st="2" end="2"/>
                                            </p:txEl>
                                          </p:spTgt>
                                        </p:tgtEl>
                                        <p:attrNameLst>
                                          <p:attrName>style.visibility</p:attrName>
                                        </p:attrNameLst>
                                      </p:cBhvr>
                                      <p:to>
                                        <p:strVal val="visible"/>
                                      </p:to>
                                    </p:set>
                                    <p:anim calcmode="lin" valueType="num">
                                      <p:cBhvr additive="base">
                                        <p:cTn id="13" dur="500" fill="hold"/>
                                        <p:tgtEl>
                                          <p:spTgt spid="125747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574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57474">
                                            <p:txEl>
                                              <p:pRg st="3" end="3"/>
                                            </p:txEl>
                                          </p:spTgt>
                                        </p:tgtEl>
                                        <p:attrNameLst>
                                          <p:attrName>style.visibility</p:attrName>
                                        </p:attrNameLst>
                                      </p:cBhvr>
                                      <p:to>
                                        <p:strVal val="visible"/>
                                      </p:to>
                                    </p:set>
                                    <p:anim calcmode="lin" valueType="num">
                                      <p:cBhvr additive="base">
                                        <p:cTn id="19" dur="500" fill="hold"/>
                                        <p:tgtEl>
                                          <p:spTgt spid="125747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574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7474" name="Rectangle 2"/>
          <p:cNvSpPr>
            <a:spLocks noChangeArrowheads="1"/>
          </p:cNvSpPr>
          <p:nvPr/>
        </p:nvSpPr>
        <p:spPr bwMode="auto">
          <a:xfrm>
            <a:off x="685800" y="1338262"/>
            <a:ext cx="7772400" cy="3304075"/>
          </a:xfrm>
          <a:prstGeom prst="rect">
            <a:avLst/>
          </a:prstGeom>
          <a:solidFill>
            <a:srgbClr val="EAEAE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charset="0"/>
              </a:defRPr>
            </a:lvl1pPr>
            <a:lvl2pPr marL="1223963" indent="-533400" algn="ctr">
              <a:spcBef>
                <a:spcPct val="20000"/>
              </a:spcBef>
              <a:defRPr sz="2800">
                <a:solidFill>
                  <a:schemeClr val="tx1"/>
                </a:solidFill>
                <a:latin typeface="Arial" charset="0"/>
              </a:defRPr>
            </a:lvl2pPr>
            <a:lvl3pPr marL="1795463" indent="-457200" algn="ctr">
              <a:spcBef>
                <a:spcPct val="20000"/>
              </a:spcBef>
              <a:defRPr sz="2400">
                <a:solidFill>
                  <a:schemeClr val="tx1"/>
                </a:solidFill>
                <a:latin typeface="Arial" charset="0"/>
              </a:defRPr>
            </a:lvl3pPr>
            <a:lvl4pPr marL="2290763" indent="-381000" algn="ctr">
              <a:spcBef>
                <a:spcPct val="20000"/>
              </a:spcBef>
              <a:defRPr sz="2000">
                <a:solidFill>
                  <a:schemeClr val="tx1"/>
                </a:solidFill>
                <a:latin typeface="Arial" charset="0"/>
              </a:defRPr>
            </a:lvl4pPr>
            <a:lvl5pPr marL="2786063" indent="-381000" algn="ctr">
              <a:spcBef>
                <a:spcPct val="20000"/>
              </a:spcBef>
              <a:defRPr sz="2000">
                <a:solidFill>
                  <a:schemeClr val="tx1"/>
                </a:solidFill>
                <a:latin typeface="Arial" charset="0"/>
              </a:defRPr>
            </a:lvl5pPr>
            <a:lvl6pPr marL="3243263" indent="-381000" algn="ctr" fontAlgn="base">
              <a:spcBef>
                <a:spcPct val="20000"/>
              </a:spcBef>
              <a:spcAft>
                <a:spcPct val="0"/>
              </a:spcAft>
              <a:defRPr sz="2000">
                <a:solidFill>
                  <a:schemeClr val="tx1"/>
                </a:solidFill>
                <a:latin typeface="Arial" charset="0"/>
              </a:defRPr>
            </a:lvl6pPr>
            <a:lvl7pPr marL="3700463" indent="-381000" algn="ctr" fontAlgn="base">
              <a:spcBef>
                <a:spcPct val="20000"/>
              </a:spcBef>
              <a:spcAft>
                <a:spcPct val="0"/>
              </a:spcAft>
              <a:defRPr sz="2000">
                <a:solidFill>
                  <a:schemeClr val="tx1"/>
                </a:solidFill>
                <a:latin typeface="Arial" charset="0"/>
              </a:defRPr>
            </a:lvl7pPr>
            <a:lvl8pPr marL="4157663" indent="-381000" algn="ctr" fontAlgn="base">
              <a:spcBef>
                <a:spcPct val="20000"/>
              </a:spcBef>
              <a:spcAft>
                <a:spcPct val="0"/>
              </a:spcAft>
              <a:defRPr sz="2000">
                <a:solidFill>
                  <a:schemeClr val="tx1"/>
                </a:solidFill>
                <a:latin typeface="Arial" charset="0"/>
              </a:defRPr>
            </a:lvl8pPr>
            <a:lvl9pPr marL="4614863" indent="-381000" algn="ctr" fontAlgn="base">
              <a:spcBef>
                <a:spcPct val="20000"/>
              </a:spcBef>
              <a:spcAft>
                <a:spcPct val="0"/>
              </a:spcAft>
              <a:defRPr sz="2000">
                <a:solidFill>
                  <a:schemeClr val="tx1"/>
                </a:solidFill>
                <a:latin typeface="Arial" charset="0"/>
              </a:defRPr>
            </a:lvl9pPr>
          </a:lstStyle>
          <a:p>
            <a:pPr algn="l">
              <a:spcBef>
                <a:spcPts val="400"/>
              </a:spcBef>
              <a:defRPr/>
            </a:pPr>
            <a:r>
              <a:rPr lang="en-US" altLang="en-US" sz="2400" i="1" dirty="0" smtClean="0">
                <a:solidFill>
                  <a:srgbClr val="333399"/>
                </a:solidFill>
                <a:latin typeface="+mn-lt"/>
                <a:cs typeface="Times New Roman" pitchFamily="18" charset="0"/>
              </a:rPr>
              <a:t>Inertial reference frames</a:t>
            </a:r>
          </a:p>
          <a:p>
            <a:pPr algn="l">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Because the non-inertial reference frame requires the observer to assume a non-existent additional force, the inertial reference frame is the preferred one.</a:t>
            </a:r>
          </a:p>
          <a:p>
            <a:pPr algn="l">
              <a:defRPr/>
            </a:pPr>
            <a:r>
              <a:rPr lang="en-US" altLang="en-US" sz="2400" dirty="0" smtClean="0">
                <a:solidFill>
                  <a:srgbClr val="000000"/>
                </a:solidFill>
                <a:cs typeface="Times New Roman" pitchFamily="18" charset="0"/>
                <a:sym typeface="Symbol" pitchFamily="18" charset="2"/>
              </a:rPr>
              <a:t></a:t>
            </a:r>
            <a:r>
              <a:rPr lang="en-US" altLang="en-US" sz="2400" dirty="0" smtClean="0">
                <a:solidFill>
                  <a:srgbClr val="000000"/>
                </a:solidFill>
                <a:cs typeface="Times New Roman" pitchFamily="18" charset="0"/>
              </a:rPr>
              <a:t>Einstein’s </a:t>
            </a:r>
            <a:r>
              <a:rPr lang="en-US" altLang="en-US" sz="2400" b="1" dirty="0" smtClean="0">
                <a:solidFill>
                  <a:srgbClr val="000000"/>
                </a:solidFill>
                <a:cs typeface="Times New Roman" pitchFamily="18" charset="0"/>
              </a:rPr>
              <a:t>special relativity</a:t>
            </a:r>
            <a:r>
              <a:rPr lang="en-US" altLang="en-US" sz="2400" dirty="0" smtClean="0">
                <a:solidFill>
                  <a:srgbClr val="000000"/>
                </a:solidFill>
                <a:cs typeface="Times New Roman" pitchFamily="18" charset="0"/>
              </a:rPr>
              <a:t> is the relativity of inertial reference frames.</a:t>
            </a:r>
          </a:p>
          <a:p>
            <a:pPr algn="l">
              <a:defRPr/>
            </a:pPr>
            <a:r>
              <a:rPr lang="en-US" altLang="en-US" sz="2400" dirty="0" smtClean="0">
                <a:solidFill>
                  <a:srgbClr val="000000"/>
                </a:solidFill>
                <a:cs typeface="Times New Roman" pitchFamily="18" charset="0"/>
                <a:sym typeface="Symbol" pitchFamily="18" charset="2"/>
              </a:rPr>
              <a:t></a:t>
            </a:r>
            <a:r>
              <a:rPr lang="en-US" altLang="en-US" sz="2400" dirty="0" smtClean="0">
                <a:solidFill>
                  <a:srgbClr val="000000"/>
                </a:solidFill>
                <a:cs typeface="Times New Roman" pitchFamily="18" charset="0"/>
              </a:rPr>
              <a:t>Einstein’s </a:t>
            </a:r>
            <a:r>
              <a:rPr lang="en-US" altLang="en-US" sz="2400" b="1" dirty="0" smtClean="0">
                <a:solidFill>
                  <a:srgbClr val="000000"/>
                </a:solidFill>
                <a:cs typeface="Times New Roman" pitchFamily="18" charset="0"/>
              </a:rPr>
              <a:t>general relativity</a:t>
            </a:r>
            <a:r>
              <a:rPr lang="en-US" altLang="en-US" sz="2400" dirty="0" smtClean="0">
                <a:solidFill>
                  <a:srgbClr val="000000"/>
                </a:solidFill>
                <a:cs typeface="Times New Roman" pitchFamily="18" charset="0"/>
              </a:rPr>
              <a:t> is the relativity of non-inertial frames.</a:t>
            </a:r>
            <a:endParaRPr lang="en-US" altLang="en-US" sz="2400" dirty="0" smtClean="0">
              <a:solidFill>
                <a:srgbClr val="000000"/>
              </a:solidFill>
              <a:latin typeface="+mn-lt"/>
              <a:cs typeface="Times New Roman" pitchFamily="18" charset="0"/>
            </a:endParaRPr>
          </a:p>
        </p:txBody>
      </p:sp>
      <p:sp>
        <p:nvSpPr>
          <p:cNvPr id="12291" name="Rectangle 3"/>
          <p:cNvSpPr>
            <a:spLocks noGrp="1" noChangeArrowheads="1"/>
          </p:cNvSpPr>
          <p:nvPr>
            <p:ph type="ctrTitle"/>
          </p:nvPr>
        </p:nvSpPr>
        <p:spPr>
          <a:xfrm>
            <a:off x="685800" y="448992"/>
            <a:ext cx="7772400" cy="833438"/>
          </a:xfrm>
          <a:noFill/>
        </p:spPr>
        <p:txBody>
          <a:bodyPr/>
          <a:lstStyle/>
          <a:p>
            <a:pPr algn="l"/>
            <a:r>
              <a:rPr lang="en-US" altLang="en-US" sz="2800" b="1" dirty="0" smtClean="0">
                <a:solidFill>
                  <a:srgbClr val="000000"/>
                </a:solidFill>
              </a:rPr>
              <a:t>Option A: Relativity</a:t>
            </a:r>
            <a:br>
              <a:rPr lang="en-US" altLang="en-US" sz="2800" b="1" dirty="0" smtClean="0">
                <a:solidFill>
                  <a:srgbClr val="000000"/>
                </a:solidFill>
              </a:rPr>
            </a:br>
            <a:r>
              <a:rPr lang="en-US" altLang="en-US" sz="2800" dirty="0" smtClean="0">
                <a:solidFill>
                  <a:srgbClr val="000000"/>
                </a:solidFill>
              </a:rPr>
              <a:t>A.1 – The beginnings of relativity</a:t>
            </a:r>
            <a:endParaRPr lang="en-US" altLang="en-US" sz="2400" dirty="0" smtClean="0">
              <a:solidFill>
                <a:schemeClr val="tx1"/>
              </a:solidFill>
              <a:latin typeface="Courier New" pitchFamily="49" charset="0"/>
            </a:endParaRPr>
          </a:p>
        </p:txBody>
      </p:sp>
      <p:pic>
        <p:nvPicPr>
          <p:cNvPr id="27"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89915" y="4447035"/>
            <a:ext cx="7648575" cy="23812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57474">
                                            <p:txEl>
                                              <p:pRg st="1" end="1"/>
                                            </p:txEl>
                                          </p:spTgt>
                                        </p:tgtEl>
                                        <p:attrNameLst>
                                          <p:attrName>style.visibility</p:attrName>
                                        </p:attrNameLst>
                                      </p:cBhvr>
                                      <p:to>
                                        <p:strVal val="visible"/>
                                      </p:to>
                                    </p:set>
                                    <p:anim calcmode="lin" valueType="num">
                                      <p:cBhvr additive="base">
                                        <p:cTn id="7" dur="500" fill="hold"/>
                                        <p:tgtEl>
                                          <p:spTgt spid="12574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574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57474">
                                            <p:txEl>
                                              <p:pRg st="2" end="2"/>
                                            </p:txEl>
                                          </p:spTgt>
                                        </p:tgtEl>
                                        <p:attrNameLst>
                                          <p:attrName>style.visibility</p:attrName>
                                        </p:attrNameLst>
                                      </p:cBhvr>
                                      <p:to>
                                        <p:strVal val="visible"/>
                                      </p:to>
                                    </p:set>
                                    <p:anim calcmode="lin" valueType="num">
                                      <p:cBhvr additive="base">
                                        <p:cTn id="18" dur="500" fill="hold"/>
                                        <p:tgtEl>
                                          <p:spTgt spid="1257474">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574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57474">
                                            <p:txEl>
                                              <p:pRg st="3" end="3"/>
                                            </p:txEl>
                                          </p:spTgt>
                                        </p:tgtEl>
                                        <p:attrNameLst>
                                          <p:attrName>style.visibility</p:attrName>
                                        </p:attrNameLst>
                                      </p:cBhvr>
                                      <p:to>
                                        <p:strVal val="visible"/>
                                      </p:to>
                                    </p:set>
                                    <p:anim calcmode="lin" valueType="num">
                                      <p:cBhvr additive="base">
                                        <p:cTn id="24" dur="500" fill="hold"/>
                                        <p:tgtEl>
                                          <p:spTgt spid="1257474">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574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97000"/>
            <a:ext cx="7772400" cy="5016500"/>
          </a:xfrm>
          <a:prstGeom prst="rect">
            <a:avLst/>
          </a:prstGeom>
          <a:solidFill>
            <a:srgbClr val="EAEAEA"/>
          </a:solidFill>
          <a:ln w="9525">
            <a:noFill/>
            <a:miter lim="800000"/>
            <a:headEnd/>
            <a:tailEnd/>
          </a:ln>
        </p:spPr>
        <p:txBody>
          <a:bodyPr/>
          <a:lstStyle/>
          <a:p>
            <a:pPr marL="625475" indent="-625475" eaLnBrk="0" hangingPunct="0">
              <a:spcBef>
                <a:spcPct val="20000"/>
              </a:spcBef>
            </a:pPr>
            <a:r>
              <a:rPr lang="en-US" altLang="en-US" b="1">
                <a:solidFill>
                  <a:schemeClr val="accent2"/>
                </a:solidFill>
                <a:cs typeface="Segoe UI" pitchFamily="34" charset="0"/>
              </a:rPr>
              <a:t>Understandings:</a:t>
            </a:r>
            <a:r>
              <a:rPr lang="en-US" altLang="en-US">
                <a:solidFill>
                  <a:schemeClr val="accent2"/>
                </a:solidFill>
                <a:cs typeface="Segoe UI" pitchFamily="34" charset="0"/>
              </a:rPr>
              <a:t> </a:t>
            </a:r>
          </a:p>
          <a:p>
            <a:pPr marL="625475" indent="-625475" eaLnBrk="0" hangingPunct="0">
              <a:spcBef>
                <a:spcPct val="20000"/>
              </a:spcBef>
            </a:pPr>
            <a:r>
              <a:rPr lang="en-US" altLang="en-US">
                <a:solidFill>
                  <a:schemeClr val="accent2"/>
                </a:solidFill>
                <a:cs typeface="Segoe UI" pitchFamily="34" charset="0"/>
              </a:rPr>
              <a:t>• Reference frames </a:t>
            </a:r>
          </a:p>
          <a:p>
            <a:pPr marL="625475" indent="-625475" eaLnBrk="0" hangingPunct="0">
              <a:spcBef>
                <a:spcPct val="20000"/>
              </a:spcBef>
            </a:pPr>
            <a:r>
              <a:rPr lang="en-US" altLang="en-US">
                <a:solidFill>
                  <a:schemeClr val="accent2"/>
                </a:solidFill>
                <a:cs typeface="Segoe UI" pitchFamily="34" charset="0"/>
              </a:rPr>
              <a:t>• Galilean relativity and Newton’s postulates concerning time and space </a:t>
            </a:r>
          </a:p>
          <a:p>
            <a:pPr marL="625475" indent="-625475" eaLnBrk="0" hangingPunct="0">
              <a:spcBef>
                <a:spcPct val="20000"/>
              </a:spcBef>
            </a:pPr>
            <a:r>
              <a:rPr lang="en-US" altLang="en-US">
                <a:solidFill>
                  <a:schemeClr val="accent2"/>
                </a:solidFill>
                <a:cs typeface="Segoe UI" pitchFamily="34" charset="0"/>
              </a:rPr>
              <a:t>• Maxwell and the constancy of the speed of light </a:t>
            </a:r>
          </a:p>
          <a:p>
            <a:pPr marL="625475" indent="-625475" eaLnBrk="0" hangingPunct="0">
              <a:spcBef>
                <a:spcPct val="20000"/>
              </a:spcBef>
            </a:pPr>
            <a:r>
              <a:rPr lang="en-US" altLang="en-US">
                <a:solidFill>
                  <a:schemeClr val="accent2"/>
                </a:solidFill>
                <a:cs typeface="Segoe UI" pitchFamily="34" charset="0"/>
              </a:rPr>
              <a:t>• Forces on a charge or current </a:t>
            </a:r>
          </a:p>
          <a:p>
            <a:pPr marL="625475" indent="-625475" eaLnBrk="0" hangingPunct="0">
              <a:spcBef>
                <a:spcPct val="20000"/>
              </a:spcBef>
            </a:pPr>
            <a:r>
              <a:rPr lang="en-US" altLang="en-US" b="1">
                <a:solidFill>
                  <a:schemeClr val="accent2"/>
                </a:solidFill>
                <a:cs typeface="Segoe UI" pitchFamily="34" charset="0"/>
              </a:rPr>
              <a:t>Applications and skills:</a:t>
            </a:r>
            <a:r>
              <a:rPr lang="en-US" altLang="en-US">
                <a:solidFill>
                  <a:schemeClr val="accent2"/>
                </a:solidFill>
                <a:cs typeface="Segoe UI" pitchFamily="34" charset="0"/>
              </a:rPr>
              <a:t> </a:t>
            </a:r>
          </a:p>
          <a:p>
            <a:pPr marL="625475" indent="-625475" eaLnBrk="0" hangingPunct="0">
              <a:spcBef>
                <a:spcPct val="20000"/>
              </a:spcBef>
            </a:pPr>
            <a:r>
              <a:rPr lang="en-US" altLang="en-US">
                <a:solidFill>
                  <a:schemeClr val="accent2"/>
                </a:solidFill>
                <a:cs typeface="Segoe UI" pitchFamily="34" charset="0"/>
              </a:rPr>
              <a:t>• Using the Galilean transformation equations </a:t>
            </a:r>
          </a:p>
          <a:p>
            <a:pPr marL="625475" indent="-625475" eaLnBrk="0" hangingPunct="0">
              <a:spcBef>
                <a:spcPct val="20000"/>
              </a:spcBef>
            </a:pPr>
            <a:r>
              <a:rPr lang="en-US" altLang="en-US">
                <a:solidFill>
                  <a:schemeClr val="accent2"/>
                </a:solidFill>
                <a:cs typeface="Segoe UI" pitchFamily="34" charset="0"/>
              </a:rPr>
              <a:t>• Determining whether a force on a charge or current is electric or magnetic in a given frame of reference </a:t>
            </a:r>
          </a:p>
          <a:p>
            <a:pPr marL="625475" indent="-625475" eaLnBrk="0" hangingPunct="0">
              <a:spcBef>
                <a:spcPct val="20000"/>
              </a:spcBef>
            </a:pPr>
            <a:r>
              <a:rPr lang="en-US" altLang="en-US">
                <a:solidFill>
                  <a:schemeClr val="accent2"/>
                </a:solidFill>
                <a:cs typeface="Segoe UI" pitchFamily="34" charset="0"/>
              </a:rPr>
              <a:t>• Determining the nature of the fields observed by different observers</a:t>
            </a:r>
          </a:p>
        </p:txBody>
      </p:sp>
      <p:sp>
        <p:nvSpPr>
          <p:cNvPr id="4099" name="Rectangle 118"/>
          <p:cNvSpPr>
            <a:spLocks noGrp="1" noChangeArrowheads="1"/>
          </p:cNvSpPr>
          <p:nvPr>
            <p:ph type="ctrTitle" idx="4294967295"/>
          </p:nvPr>
        </p:nvSpPr>
        <p:spPr>
          <a:xfrm>
            <a:off x="685800" y="457200"/>
            <a:ext cx="7772400" cy="896938"/>
          </a:xfrm>
        </p:spPr>
        <p:txBody>
          <a:bodyPr/>
          <a:lstStyle/>
          <a:p>
            <a:pPr algn="l" eaLnBrk="1" hangingPunct="1"/>
            <a:r>
              <a:rPr lang="en-US" altLang="en-US" sz="2800" b="1" smtClean="0"/>
              <a:t>Option A: Relativity</a:t>
            </a:r>
            <a:br>
              <a:rPr lang="en-US" altLang="en-US" sz="2800" b="1" smtClean="0"/>
            </a:br>
            <a:r>
              <a:rPr lang="en-US" altLang="en-US" sz="2800" smtClean="0">
                <a:solidFill>
                  <a:schemeClr val="tx1"/>
                </a:solidFill>
              </a:rPr>
              <a:t>A.1 – The beginnings of relativity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93187">
                                            <p:txEl>
                                              <p:pRg st="8" end="8"/>
                                            </p:txEl>
                                          </p:spTgt>
                                        </p:tgtEl>
                                        <p:attrNameLst>
                                          <p:attrName>style.visibility</p:attrName>
                                        </p:attrNameLst>
                                      </p:cBhvr>
                                      <p:to>
                                        <p:strVal val="visible"/>
                                      </p:to>
                                    </p:set>
                                    <p:anim calcmode="lin" valueType="num">
                                      <p:cBhvr additive="base">
                                        <p:cTn id="55"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318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97000"/>
            <a:ext cx="7772400" cy="4999038"/>
          </a:xfrm>
          <a:prstGeom prst="rect">
            <a:avLst/>
          </a:prstGeom>
          <a:solidFill>
            <a:srgbClr val="EAEAEA"/>
          </a:solidFill>
          <a:ln w="9525">
            <a:noFill/>
            <a:miter lim="800000"/>
            <a:headEnd/>
            <a:tailEnd/>
          </a:ln>
        </p:spPr>
        <p:txBody>
          <a:bodyPr/>
          <a:lstStyle/>
          <a:p>
            <a:pPr marL="625475" indent="-625475" eaLnBrk="0" hangingPunct="0">
              <a:spcBef>
                <a:spcPct val="20000"/>
              </a:spcBef>
            </a:pPr>
            <a:r>
              <a:rPr lang="en-US" altLang="en-US" b="1">
                <a:solidFill>
                  <a:srgbClr val="000000"/>
                </a:solidFill>
                <a:cs typeface="Segoe UI" pitchFamily="34" charset="0"/>
              </a:rPr>
              <a:t>Guidance: </a:t>
            </a:r>
          </a:p>
          <a:p>
            <a:pPr marL="625475" indent="-625475" eaLnBrk="0" hangingPunct="0">
              <a:spcBef>
                <a:spcPct val="20000"/>
              </a:spcBef>
            </a:pPr>
            <a:r>
              <a:rPr lang="en-US" altLang="en-US">
                <a:solidFill>
                  <a:srgbClr val="000000"/>
                </a:solidFill>
                <a:cs typeface="Segoe UI" pitchFamily="34" charset="0"/>
              </a:rPr>
              <a:t>• Maxwell’s equations do not need to be described </a:t>
            </a:r>
          </a:p>
          <a:p>
            <a:pPr marL="625475" indent="-625475" eaLnBrk="0" hangingPunct="0">
              <a:spcBef>
                <a:spcPct val="20000"/>
              </a:spcBef>
            </a:pPr>
            <a:r>
              <a:rPr lang="en-US" altLang="en-US">
                <a:solidFill>
                  <a:srgbClr val="000000"/>
                </a:solidFill>
                <a:cs typeface="Segoe UI" pitchFamily="34" charset="0"/>
              </a:rPr>
              <a:t>• Qualitative treatment of electric and magnetic fields as measured by observers in relative motion. Examples will include a charge moving in a magnetic field or two charged particles moving with parallel velocities. Students will be asked to analyze these motions from the point of view of observers at rest with respect to the particles and observers at rest with respect to the magnetic field.</a:t>
            </a:r>
          </a:p>
          <a:p>
            <a:pPr marL="625475" indent="-625475"/>
            <a:r>
              <a:rPr lang="en-US" altLang="en-US" b="1">
                <a:solidFill>
                  <a:srgbClr val="FF0000"/>
                </a:solidFill>
              </a:rPr>
              <a:t>Data booklet reference: </a:t>
            </a:r>
            <a:endParaRPr lang="en-US" altLang="en-US">
              <a:solidFill>
                <a:srgbClr val="FF0000"/>
              </a:solidFill>
            </a:endParaRPr>
          </a:p>
          <a:p>
            <a:pPr marL="625475" indent="-625475"/>
            <a:r>
              <a:rPr lang="en-US" altLang="en-US">
                <a:solidFill>
                  <a:srgbClr val="FF0000"/>
                </a:solidFill>
              </a:rPr>
              <a:t>• </a:t>
            </a:r>
            <a:r>
              <a:rPr lang="en-US" altLang="en-US" i="1">
                <a:solidFill>
                  <a:srgbClr val="FF0000"/>
                </a:solidFill>
              </a:rPr>
              <a:t>x’</a:t>
            </a:r>
            <a:r>
              <a:rPr lang="en-US" altLang="en-US">
                <a:solidFill>
                  <a:srgbClr val="FF0000"/>
                </a:solidFill>
              </a:rPr>
              <a:t> = </a:t>
            </a:r>
            <a:r>
              <a:rPr lang="en-US" altLang="en-US" i="1">
                <a:solidFill>
                  <a:srgbClr val="FF0000"/>
                </a:solidFill>
                <a:sym typeface="Symbol" pitchFamily="18" charset="2"/>
              </a:rPr>
              <a:t>x</a:t>
            </a:r>
            <a:r>
              <a:rPr lang="en-US" altLang="en-US">
                <a:solidFill>
                  <a:srgbClr val="FF0000"/>
                </a:solidFill>
                <a:sym typeface="Symbol" pitchFamily="18" charset="2"/>
              </a:rPr>
              <a:t> - </a:t>
            </a:r>
            <a:r>
              <a:rPr lang="en-US" altLang="en-US" i="1">
                <a:solidFill>
                  <a:srgbClr val="FF0000"/>
                </a:solidFill>
                <a:sym typeface="Symbol" pitchFamily="18" charset="2"/>
              </a:rPr>
              <a:t>vt</a:t>
            </a:r>
            <a:r>
              <a:rPr lang="en-US" altLang="en-US"/>
              <a:t> </a:t>
            </a:r>
          </a:p>
          <a:p>
            <a:pPr marL="625475" indent="-625475"/>
            <a:r>
              <a:rPr lang="en-US" altLang="en-US">
                <a:solidFill>
                  <a:srgbClr val="FF0000"/>
                </a:solidFill>
              </a:rPr>
              <a:t>• </a:t>
            </a:r>
            <a:r>
              <a:rPr lang="en-US" altLang="en-US" i="1">
                <a:solidFill>
                  <a:srgbClr val="FF0000"/>
                </a:solidFill>
              </a:rPr>
              <a:t>u’</a:t>
            </a:r>
            <a:r>
              <a:rPr lang="en-US" altLang="en-US">
                <a:solidFill>
                  <a:srgbClr val="FF0000"/>
                </a:solidFill>
              </a:rPr>
              <a:t> = </a:t>
            </a:r>
            <a:r>
              <a:rPr lang="en-US" altLang="en-US" i="1">
                <a:solidFill>
                  <a:srgbClr val="FF0000"/>
                </a:solidFill>
                <a:sym typeface="Symbol" pitchFamily="18" charset="2"/>
              </a:rPr>
              <a:t>u</a:t>
            </a:r>
            <a:r>
              <a:rPr lang="en-US" altLang="en-US">
                <a:solidFill>
                  <a:srgbClr val="FF0000"/>
                </a:solidFill>
                <a:sym typeface="Symbol" pitchFamily="18" charset="2"/>
              </a:rPr>
              <a:t> - </a:t>
            </a:r>
            <a:r>
              <a:rPr lang="en-US" altLang="en-US" i="1">
                <a:solidFill>
                  <a:srgbClr val="FF0000"/>
                </a:solidFill>
                <a:sym typeface="Symbol" pitchFamily="18" charset="2"/>
              </a:rPr>
              <a:t>v</a:t>
            </a:r>
            <a:endParaRPr lang="en-US" altLang="en-US">
              <a:solidFill>
                <a:srgbClr val="000000"/>
              </a:solidFill>
              <a:cs typeface="Segoe UI" pitchFamily="34" charset="0"/>
            </a:endParaRPr>
          </a:p>
        </p:txBody>
      </p:sp>
      <p:sp>
        <p:nvSpPr>
          <p:cNvPr id="5123" name="Rectangle 118"/>
          <p:cNvSpPr>
            <a:spLocks noGrp="1" noChangeArrowheads="1"/>
          </p:cNvSpPr>
          <p:nvPr>
            <p:ph type="ctrTitle" idx="4294967295"/>
          </p:nvPr>
        </p:nvSpPr>
        <p:spPr>
          <a:xfrm>
            <a:off x="685800" y="457200"/>
            <a:ext cx="7772400" cy="896938"/>
          </a:xfrm>
        </p:spPr>
        <p:txBody>
          <a:bodyPr/>
          <a:lstStyle/>
          <a:p>
            <a:pPr algn="l" eaLnBrk="1" hangingPunct="1"/>
            <a:r>
              <a:rPr lang="en-US" altLang="en-US" sz="2800" b="1" smtClean="0"/>
              <a:t>Option A: Relativity</a:t>
            </a:r>
            <a:br>
              <a:rPr lang="en-US" altLang="en-US" sz="2800" b="1" smtClean="0"/>
            </a:br>
            <a:r>
              <a:rPr lang="en-US" altLang="en-US" sz="2800" smtClean="0">
                <a:solidFill>
                  <a:schemeClr val="tx1"/>
                </a:solidFill>
              </a:rPr>
              <a:t>A.1 – The beginnings of relativity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97000"/>
            <a:ext cx="7772400" cy="3241675"/>
          </a:xfrm>
          <a:prstGeom prst="rect">
            <a:avLst/>
          </a:prstGeom>
          <a:solidFill>
            <a:srgbClr val="EAEAEA"/>
          </a:solidFill>
          <a:ln w="9525">
            <a:noFill/>
            <a:miter lim="800000"/>
            <a:headEnd/>
            <a:tailEnd/>
          </a:ln>
        </p:spPr>
        <p:txBody>
          <a:bodyPr/>
          <a:lstStyle/>
          <a:p>
            <a:pPr marL="625475" indent="-625475" eaLnBrk="0" hangingPunct="0">
              <a:spcBef>
                <a:spcPct val="20000"/>
              </a:spcBef>
            </a:pPr>
            <a:r>
              <a:rPr lang="en-US" altLang="en-US" b="1">
                <a:solidFill>
                  <a:srgbClr val="000000"/>
                </a:solidFill>
              </a:rPr>
              <a:t>Theory of knowledge:</a:t>
            </a:r>
            <a:r>
              <a:rPr lang="en-US" altLang="en-US">
                <a:solidFill>
                  <a:srgbClr val="000000"/>
                </a:solidFill>
              </a:rPr>
              <a:t> </a:t>
            </a:r>
          </a:p>
          <a:p>
            <a:pPr marL="625475" indent="-625475" eaLnBrk="0" hangingPunct="0">
              <a:spcBef>
                <a:spcPct val="20000"/>
              </a:spcBef>
            </a:pPr>
            <a:r>
              <a:rPr lang="en-US" altLang="en-US">
                <a:solidFill>
                  <a:srgbClr val="000000"/>
                </a:solidFill>
              </a:rPr>
              <a:t>• When scientists claim a new direction in thinking requires a paradigm shift in how we observe the universe, how do we ensure their claims are valid? </a:t>
            </a:r>
          </a:p>
          <a:p>
            <a:pPr marL="625475" indent="-625475" eaLnBrk="0" hangingPunct="0">
              <a:spcBef>
                <a:spcPct val="20000"/>
              </a:spcBef>
            </a:pPr>
            <a:r>
              <a:rPr lang="en-US" altLang="en-US" b="1">
                <a:solidFill>
                  <a:srgbClr val="000000"/>
                </a:solidFill>
              </a:rPr>
              <a:t>Aims:</a:t>
            </a:r>
            <a:r>
              <a:rPr lang="en-US" altLang="en-US">
                <a:solidFill>
                  <a:srgbClr val="000000"/>
                </a:solidFill>
              </a:rPr>
              <a:t> </a:t>
            </a:r>
          </a:p>
          <a:p>
            <a:pPr marL="625475" indent="-625475" eaLnBrk="0" hangingPunct="0">
              <a:spcBef>
                <a:spcPct val="20000"/>
              </a:spcBef>
            </a:pPr>
            <a:r>
              <a:rPr lang="en-US" altLang="en-US">
                <a:solidFill>
                  <a:srgbClr val="000000"/>
                </a:solidFill>
              </a:rPr>
              <a:t>• </a:t>
            </a:r>
            <a:r>
              <a:rPr lang="en-US" altLang="en-US" b="1">
                <a:solidFill>
                  <a:srgbClr val="000000"/>
                </a:solidFill>
              </a:rPr>
              <a:t>Aim 3:</a:t>
            </a:r>
            <a:r>
              <a:rPr lang="en-US" altLang="en-US">
                <a:solidFill>
                  <a:srgbClr val="000000"/>
                </a:solidFill>
              </a:rPr>
              <a:t> this sub-topic is the cornerstone of developments that followed in relativity and modern physics </a:t>
            </a:r>
          </a:p>
        </p:txBody>
      </p:sp>
      <p:sp>
        <p:nvSpPr>
          <p:cNvPr id="6147" name="Rectangle 118"/>
          <p:cNvSpPr>
            <a:spLocks noGrp="1" noChangeArrowheads="1"/>
          </p:cNvSpPr>
          <p:nvPr>
            <p:ph type="ctrTitle" idx="4294967295"/>
          </p:nvPr>
        </p:nvSpPr>
        <p:spPr>
          <a:xfrm>
            <a:off x="685800" y="457200"/>
            <a:ext cx="7772400" cy="896938"/>
          </a:xfrm>
        </p:spPr>
        <p:txBody>
          <a:bodyPr/>
          <a:lstStyle/>
          <a:p>
            <a:pPr algn="l" eaLnBrk="1" hangingPunct="1"/>
            <a:r>
              <a:rPr lang="en-US" altLang="en-US" sz="2800" b="1" smtClean="0"/>
              <a:t>Option A: Relativity</a:t>
            </a:r>
            <a:br>
              <a:rPr lang="en-US" altLang="en-US" sz="2800" b="1" smtClean="0"/>
            </a:br>
            <a:r>
              <a:rPr lang="en-US" altLang="en-US" sz="2800" smtClean="0">
                <a:solidFill>
                  <a:schemeClr val="tx1"/>
                </a:solidFill>
              </a:rPr>
              <a:t>A.1 – The beginnings of relativity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685800" y="1327150"/>
            <a:ext cx="7772400" cy="5530850"/>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ea typeface="Segoe UI" pitchFamily="34" charset="0"/>
              </a:rPr>
              <a:t>Reference frames</a:t>
            </a:r>
            <a:r>
              <a:rPr lang="en-US" altLang="en-US">
                <a:solidFill>
                  <a:schemeClr val="accent2"/>
                </a:solidFill>
                <a:ea typeface="Segoe UI" pitchFamily="34" charset="0"/>
              </a:rPr>
              <a:t> </a:t>
            </a:r>
            <a:r>
              <a:rPr lang="en-US" altLang="en-US" sz="2000">
                <a:solidFill>
                  <a:srgbClr val="000000"/>
                </a:solidFill>
                <a:latin typeface="Courier New" pitchFamily="49" charset="0"/>
                <a:ea typeface="Segoe UI" pitchFamily="34" charset="0"/>
                <a:cs typeface="Times New Roman" pitchFamily="18" charset="0"/>
              </a:rPr>
              <a:t>	</a:t>
            </a:r>
          </a:p>
          <a:p>
            <a:pPr eaLnBrk="0" hangingPunct="0">
              <a:spcBef>
                <a:spcPct val="20000"/>
              </a:spcBef>
            </a:pPr>
            <a:r>
              <a:rPr lang="en-US" altLang="en-US">
                <a:solidFill>
                  <a:srgbClr val="000000"/>
                </a:solidFill>
                <a:ea typeface="Segoe UI" pitchFamily="34" charset="0"/>
                <a:cs typeface="Times New Roman" pitchFamily="18" charset="0"/>
                <a:sym typeface="Symbol" pitchFamily="18" charset="2"/>
              </a:rPr>
              <a:t></a:t>
            </a:r>
            <a:r>
              <a:rPr lang="en-US" altLang="en-US">
                <a:solidFill>
                  <a:srgbClr val="000000"/>
                </a:solidFill>
                <a:ea typeface="Segoe UI" pitchFamily="34" charset="0"/>
                <a:cs typeface="Times New Roman" pitchFamily="18" charset="0"/>
              </a:rPr>
              <a:t>Suppose you are standing by the side of the road and a van drives by with a velocity of v:	</a:t>
            </a:r>
          </a:p>
          <a:p>
            <a:pPr eaLnBrk="0" hangingPunct="0">
              <a:spcBef>
                <a:spcPct val="20000"/>
              </a:spcBef>
            </a:pPr>
            <a:endParaRPr lang="en-US" altLang="en-US">
              <a:solidFill>
                <a:srgbClr val="000000"/>
              </a:solidFill>
              <a:ea typeface="Segoe UI" pitchFamily="34" charset="0"/>
              <a:cs typeface="Times New Roman" pitchFamily="18" charset="0"/>
              <a:sym typeface="Symbol" pitchFamily="18" charset="2"/>
            </a:endParaRPr>
          </a:p>
          <a:p>
            <a:pPr eaLnBrk="0" hangingPunct="0">
              <a:spcBef>
                <a:spcPct val="20000"/>
              </a:spcBef>
            </a:pPr>
            <a:endParaRPr lang="en-US" altLang="en-US">
              <a:solidFill>
                <a:srgbClr val="000000"/>
              </a:solidFill>
              <a:ea typeface="Segoe UI" pitchFamily="34" charset="0"/>
              <a:cs typeface="Times New Roman" pitchFamily="18" charset="0"/>
              <a:sym typeface="Symbol" pitchFamily="18" charset="2"/>
            </a:endParaRPr>
          </a:p>
          <a:p>
            <a:pPr eaLnBrk="0" hangingPunct="0">
              <a:spcBef>
                <a:spcPct val="20000"/>
              </a:spcBef>
            </a:pPr>
            <a:endParaRPr lang="en-US" altLang="en-US">
              <a:solidFill>
                <a:srgbClr val="000000"/>
              </a:solidFill>
              <a:ea typeface="Segoe UI" pitchFamily="34" charset="0"/>
              <a:cs typeface="Times New Roman" pitchFamily="18" charset="0"/>
              <a:sym typeface="Symbol" pitchFamily="18" charset="2"/>
            </a:endParaRPr>
          </a:p>
          <a:p>
            <a:pPr eaLnBrk="0" hangingPunct="0">
              <a:spcBef>
                <a:spcPct val="20000"/>
              </a:spcBef>
            </a:pPr>
            <a:endParaRPr lang="en-US" altLang="en-US">
              <a:solidFill>
                <a:srgbClr val="000000"/>
              </a:solidFill>
              <a:ea typeface="Segoe UI" pitchFamily="34" charset="0"/>
              <a:cs typeface="Times New Roman" pitchFamily="18" charset="0"/>
              <a:sym typeface="Symbol" pitchFamily="18" charset="2"/>
            </a:endParaRPr>
          </a:p>
          <a:p>
            <a:pPr eaLnBrk="0" hangingPunct="0">
              <a:spcBef>
                <a:spcPct val="40000"/>
              </a:spcBef>
            </a:pPr>
            <a:r>
              <a:rPr lang="en-US" altLang="en-US">
                <a:solidFill>
                  <a:srgbClr val="000000"/>
                </a:solidFill>
                <a:ea typeface="Segoe UI" pitchFamily="34" charset="0"/>
                <a:cs typeface="Times New Roman" pitchFamily="18" charset="0"/>
                <a:sym typeface="Symbol" pitchFamily="18" charset="2"/>
              </a:rPr>
              <a:t></a:t>
            </a:r>
            <a:r>
              <a:rPr lang="en-US" altLang="en-US">
                <a:solidFill>
                  <a:srgbClr val="000000"/>
                </a:solidFill>
                <a:ea typeface="Segoe UI" pitchFamily="34" charset="0"/>
                <a:cs typeface="Times New Roman" pitchFamily="18" charset="0"/>
              </a:rPr>
              <a:t>In your </a:t>
            </a:r>
            <a:r>
              <a:rPr lang="en-US" altLang="en-US" b="1">
                <a:solidFill>
                  <a:srgbClr val="000000"/>
                </a:solidFill>
                <a:ea typeface="Segoe UI" pitchFamily="34" charset="0"/>
                <a:cs typeface="Times New Roman" pitchFamily="18" charset="0"/>
              </a:rPr>
              <a:t>frame of reference</a:t>
            </a:r>
            <a:r>
              <a:rPr lang="en-US" altLang="en-US">
                <a:solidFill>
                  <a:srgbClr val="000000"/>
                </a:solidFill>
                <a:ea typeface="Segoe UI" pitchFamily="34" charset="0"/>
                <a:cs typeface="Times New Roman" pitchFamily="18" charset="0"/>
              </a:rPr>
              <a:t> (the coordinate system S) the van is traveling at </a:t>
            </a:r>
            <a:r>
              <a:rPr lang="en-US" altLang="en-US" i="1">
                <a:solidFill>
                  <a:srgbClr val="000000"/>
                </a:solidFill>
                <a:ea typeface="Segoe UI" pitchFamily="34" charset="0"/>
                <a:cs typeface="Times New Roman" pitchFamily="18" charset="0"/>
              </a:rPr>
              <a:t>v</a:t>
            </a:r>
            <a:r>
              <a:rPr lang="en-US" altLang="en-US">
                <a:solidFill>
                  <a:srgbClr val="000000"/>
                </a:solidFill>
                <a:ea typeface="Segoe UI" pitchFamily="34" charset="0"/>
                <a:cs typeface="Times New Roman" pitchFamily="18" charset="0"/>
              </a:rPr>
              <a:t> in the positive </a:t>
            </a:r>
            <a:r>
              <a:rPr lang="en-US" altLang="en-US" i="1">
                <a:solidFill>
                  <a:srgbClr val="000000"/>
                </a:solidFill>
                <a:ea typeface="Segoe UI" pitchFamily="34" charset="0"/>
                <a:cs typeface="Times New Roman" pitchFamily="18" charset="0"/>
              </a:rPr>
              <a:t>x</a:t>
            </a:r>
            <a:r>
              <a:rPr lang="en-US" altLang="en-US">
                <a:solidFill>
                  <a:srgbClr val="000000"/>
                </a:solidFill>
                <a:ea typeface="Segoe UI" pitchFamily="34" charset="0"/>
                <a:cs typeface="Times New Roman" pitchFamily="18" charset="0"/>
              </a:rPr>
              <a:t>-direction.</a:t>
            </a:r>
          </a:p>
          <a:p>
            <a:pPr eaLnBrk="0" hangingPunct="0">
              <a:spcBef>
                <a:spcPct val="20000"/>
              </a:spcBef>
            </a:pPr>
            <a:r>
              <a:rPr lang="en-US" altLang="en-US">
                <a:solidFill>
                  <a:srgbClr val="000000"/>
                </a:solidFill>
                <a:ea typeface="Segoe UI" pitchFamily="34" charset="0"/>
                <a:cs typeface="Times New Roman" pitchFamily="18" charset="0"/>
                <a:sym typeface="Symbol" pitchFamily="18" charset="2"/>
              </a:rPr>
              <a:t></a:t>
            </a:r>
            <a:r>
              <a:rPr lang="en-US" altLang="en-US">
                <a:solidFill>
                  <a:srgbClr val="000000"/>
                </a:solidFill>
                <a:ea typeface="Segoe UI" pitchFamily="34" charset="0"/>
                <a:cs typeface="Times New Roman" pitchFamily="18" charset="0"/>
              </a:rPr>
              <a:t>We can also attach a coordinate system (S’) to the moving van.</a:t>
            </a:r>
          </a:p>
          <a:p>
            <a:pPr eaLnBrk="0" hangingPunct="0">
              <a:spcBef>
                <a:spcPct val="20000"/>
              </a:spcBef>
            </a:pPr>
            <a:r>
              <a:rPr lang="en-US" altLang="en-US">
                <a:solidFill>
                  <a:srgbClr val="000000"/>
                </a:solidFill>
                <a:ea typeface="Segoe UI" pitchFamily="34" charset="0"/>
                <a:cs typeface="Times New Roman" pitchFamily="18" charset="0"/>
                <a:sym typeface="Symbol" pitchFamily="18" charset="2"/>
              </a:rPr>
              <a:t></a:t>
            </a:r>
            <a:r>
              <a:rPr lang="en-US" altLang="en-US">
                <a:solidFill>
                  <a:srgbClr val="000000"/>
                </a:solidFill>
                <a:ea typeface="Segoe UI" pitchFamily="34" charset="0"/>
                <a:cs typeface="Times New Roman" pitchFamily="18" charset="0"/>
              </a:rPr>
              <a:t>In either frame (S or S’) we can measure the distance to the cone (</a:t>
            </a:r>
            <a:r>
              <a:rPr lang="en-US" altLang="en-US" i="1">
                <a:solidFill>
                  <a:srgbClr val="000000"/>
                </a:solidFill>
                <a:ea typeface="Segoe UI" pitchFamily="34" charset="0"/>
                <a:cs typeface="Times New Roman" pitchFamily="18" charset="0"/>
              </a:rPr>
              <a:t>x </a:t>
            </a:r>
            <a:r>
              <a:rPr lang="en-US" altLang="en-US">
                <a:solidFill>
                  <a:srgbClr val="000000"/>
                </a:solidFill>
                <a:ea typeface="Segoe UI" pitchFamily="34" charset="0"/>
                <a:cs typeface="Times New Roman" pitchFamily="18" charset="0"/>
              </a:rPr>
              <a:t>or </a:t>
            </a:r>
            <a:r>
              <a:rPr lang="en-US" altLang="en-US" i="1">
                <a:solidFill>
                  <a:srgbClr val="000000"/>
                </a:solidFill>
                <a:ea typeface="Segoe UI" pitchFamily="34" charset="0"/>
                <a:cs typeface="Times New Roman" pitchFamily="18" charset="0"/>
              </a:rPr>
              <a:t>x</a:t>
            </a:r>
            <a:r>
              <a:rPr lang="en-US" altLang="en-US">
                <a:solidFill>
                  <a:srgbClr val="000000"/>
                </a:solidFill>
                <a:ea typeface="Segoe UI" pitchFamily="34" charset="0"/>
                <a:cs typeface="Times New Roman" pitchFamily="18" charset="0"/>
              </a:rPr>
              <a:t>’).</a:t>
            </a:r>
          </a:p>
        </p:txBody>
      </p:sp>
      <p:sp>
        <p:nvSpPr>
          <p:cNvPr id="100355" name="Rectangle 3"/>
          <p:cNvSpPr>
            <a:spLocks noChangeArrowheads="1"/>
          </p:cNvSpPr>
          <p:nvPr/>
        </p:nvSpPr>
        <p:spPr bwMode="auto">
          <a:xfrm>
            <a:off x="0" y="4102100"/>
            <a:ext cx="9396413" cy="136525"/>
          </a:xfrm>
          <a:prstGeom prst="rect">
            <a:avLst/>
          </a:prstGeom>
          <a:solidFill>
            <a:schemeClr val="bg2"/>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chemeClr val="bg2"/>
            </a:extrusionClr>
          </a:sp3d>
        </p:spPr>
        <p:txBody>
          <a:bodyPr wrap="none" anchor="ctr">
            <a:flatTx/>
          </a:bodyPr>
          <a:lstStyle/>
          <a:p>
            <a:endParaRPr lang="en-US" altLang="en-US"/>
          </a:p>
        </p:txBody>
      </p:sp>
      <p:grpSp>
        <p:nvGrpSpPr>
          <p:cNvPr id="100356" name="Group 4"/>
          <p:cNvGrpSpPr>
            <a:grpSpLocks/>
          </p:cNvGrpSpPr>
          <p:nvPr/>
        </p:nvGrpSpPr>
        <p:grpSpPr bwMode="auto">
          <a:xfrm>
            <a:off x="-2465388" y="2603500"/>
            <a:ext cx="3990976" cy="1504950"/>
            <a:chOff x="1365" y="2967"/>
            <a:chExt cx="2514" cy="948"/>
          </a:xfrm>
        </p:grpSpPr>
        <p:pic>
          <p:nvPicPr>
            <p:cNvPr id="100357" name="Picture 5"/>
            <p:cNvPicPr>
              <a:picLocks noChangeAspect="1" noChangeArrowheads="1"/>
            </p:cNvPicPr>
            <p:nvPr/>
          </p:nvPicPr>
          <p:blipFill>
            <a:blip r:embed="rId9" cstate="print">
              <a:clrChange>
                <a:clrFrom>
                  <a:srgbClr val="008000"/>
                </a:clrFrom>
                <a:clrTo>
                  <a:srgbClr val="008000">
                    <a:alpha val="0"/>
                  </a:srgbClr>
                </a:clrTo>
              </a:clrChange>
            </a:blip>
            <a:srcRect/>
            <a:stretch>
              <a:fillRect/>
            </a:stretch>
          </p:blipFill>
          <p:spPr bwMode="auto">
            <a:xfrm>
              <a:off x="1365" y="2967"/>
              <a:ext cx="2514" cy="9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7198" name="Line 6"/>
            <p:cNvSpPr>
              <a:spLocks noChangeShapeType="1"/>
            </p:cNvSpPr>
            <p:nvPr/>
          </p:nvSpPr>
          <p:spPr bwMode="auto">
            <a:xfrm>
              <a:off x="2948" y="3373"/>
              <a:ext cx="387" cy="0"/>
            </a:xfrm>
            <a:prstGeom prst="line">
              <a:avLst/>
            </a:prstGeom>
            <a:noFill/>
            <a:ln w="57150">
              <a:solidFill>
                <a:srgbClr val="CC0099"/>
              </a:solidFill>
              <a:round/>
              <a:headEnd/>
              <a:tailEnd type="triangle" w="med" len="med"/>
            </a:ln>
            <a:effectLst/>
          </p:spPr>
          <p:txBody>
            <a:bodyPr/>
            <a:lstStyle/>
            <a:p>
              <a:endParaRPr lang="en-US"/>
            </a:p>
          </p:txBody>
        </p:sp>
        <p:sp>
          <p:nvSpPr>
            <p:cNvPr id="7199" name="Text Box 7"/>
            <p:cNvSpPr txBox="1">
              <a:spLocks noChangeArrowheads="1"/>
            </p:cNvSpPr>
            <p:nvPr/>
          </p:nvSpPr>
          <p:spPr bwMode="auto">
            <a:xfrm>
              <a:off x="2982" y="3295"/>
              <a:ext cx="223" cy="288"/>
            </a:xfrm>
            <a:prstGeom prst="rect">
              <a:avLst/>
            </a:prstGeom>
            <a:noFill/>
            <a:ln w="9525">
              <a:noFill/>
              <a:miter lim="800000"/>
              <a:headEnd/>
              <a:tailEnd/>
            </a:ln>
            <a:effectLst/>
          </p:spPr>
          <p:txBody>
            <a:bodyPr wrap="none">
              <a:spAutoFit/>
            </a:bodyPr>
            <a:lstStyle/>
            <a:p>
              <a:r>
                <a:rPr lang="en-US" altLang="en-US" b="1">
                  <a:solidFill>
                    <a:srgbClr val="CC0099"/>
                  </a:solidFill>
                </a:rPr>
                <a:t>v</a:t>
              </a:r>
            </a:p>
          </p:txBody>
        </p:sp>
      </p:grpSp>
      <p:sp>
        <p:nvSpPr>
          <p:cNvPr id="7173" name="Rectangle 8"/>
          <p:cNvSpPr>
            <a:spLocks noGrp="1" noChangeArrowheads="1"/>
          </p:cNvSpPr>
          <p:nvPr>
            <p:ph type="ctrTitle"/>
          </p:nvPr>
        </p:nvSpPr>
        <p:spPr>
          <a:xfrm>
            <a:off x="685800" y="457200"/>
            <a:ext cx="7772400" cy="833438"/>
          </a:xfrm>
        </p:spPr>
        <p:txBody>
          <a:bodyPr/>
          <a:lstStyle/>
          <a:p>
            <a:pPr algn="l"/>
            <a:r>
              <a:rPr lang="en-US" altLang="en-US" sz="2800" b="1" smtClean="0"/>
              <a:t>Option A: Relativity</a:t>
            </a:r>
            <a:br>
              <a:rPr lang="en-US" altLang="en-US" sz="2800" b="1" smtClean="0"/>
            </a:br>
            <a:r>
              <a:rPr lang="en-US" altLang="en-US" sz="2800" smtClean="0">
                <a:solidFill>
                  <a:schemeClr val="tx1"/>
                </a:solidFill>
              </a:rPr>
              <a:t>A.1 – The beginnings of relativity</a:t>
            </a:r>
            <a:endParaRPr lang="en-US" altLang="en-US" sz="2400" smtClean="0">
              <a:solidFill>
                <a:schemeClr val="tx1"/>
              </a:solidFill>
              <a:latin typeface="Courier New" pitchFamily="49" charset="0"/>
            </a:endParaRPr>
          </a:p>
        </p:txBody>
      </p:sp>
      <p:pic>
        <p:nvPicPr>
          <p:cNvPr id="100361" name="Picture 9" descr="Man+Smiling+and+Standing2"/>
          <p:cNvPicPr>
            <a:picLocks noChangeAspect="1" noChangeArrowheads="1"/>
          </p:cNvPicPr>
          <p:nvPr/>
        </p:nvPicPr>
        <p:blipFill>
          <a:blip r:embed="rId10" cstate="print"/>
          <a:srcRect l="36491" r="36493"/>
          <a:stretch>
            <a:fillRect/>
          </a:stretch>
        </p:blipFill>
        <p:spPr bwMode="auto">
          <a:xfrm>
            <a:off x="1350963" y="3119438"/>
            <a:ext cx="385762" cy="1425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grpSp>
        <p:nvGrpSpPr>
          <p:cNvPr id="100362" name="Group 10"/>
          <p:cNvGrpSpPr>
            <a:grpSpLocks/>
          </p:cNvGrpSpPr>
          <p:nvPr/>
        </p:nvGrpSpPr>
        <p:grpSpPr bwMode="auto">
          <a:xfrm>
            <a:off x="1127125" y="2314575"/>
            <a:ext cx="2843213" cy="1208088"/>
            <a:chOff x="710" y="1366"/>
            <a:chExt cx="1791" cy="761"/>
          </a:xfrm>
        </p:grpSpPr>
        <p:grpSp>
          <p:nvGrpSpPr>
            <p:cNvPr id="7191" name="Group 11"/>
            <p:cNvGrpSpPr>
              <a:grpSpLocks/>
            </p:cNvGrpSpPr>
            <p:nvPr/>
          </p:nvGrpSpPr>
          <p:grpSpPr bwMode="auto">
            <a:xfrm>
              <a:off x="807" y="1366"/>
              <a:ext cx="1694" cy="761"/>
              <a:chOff x="1367" y="3107"/>
              <a:chExt cx="1694" cy="810"/>
            </a:xfrm>
          </p:grpSpPr>
          <p:sp>
            <p:nvSpPr>
              <p:cNvPr id="7193" name="Line 12"/>
              <p:cNvSpPr>
                <a:spLocks noChangeShapeType="1"/>
              </p:cNvSpPr>
              <p:nvPr/>
            </p:nvSpPr>
            <p:spPr bwMode="auto">
              <a:xfrm>
                <a:off x="1569" y="3714"/>
                <a:ext cx="1424" cy="0"/>
              </a:xfrm>
              <a:prstGeom prst="line">
                <a:avLst/>
              </a:prstGeom>
              <a:noFill/>
              <a:ln w="19050">
                <a:solidFill>
                  <a:srgbClr val="FF0000"/>
                </a:solidFill>
                <a:round/>
                <a:headEnd/>
                <a:tailEnd type="triangle" w="med" len="med"/>
              </a:ln>
              <a:effectLst/>
            </p:spPr>
            <p:txBody>
              <a:bodyPr/>
              <a:lstStyle/>
              <a:p>
                <a:endParaRPr lang="en-US"/>
              </a:p>
            </p:txBody>
          </p:sp>
          <p:sp>
            <p:nvSpPr>
              <p:cNvPr id="7194" name="Line 13"/>
              <p:cNvSpPr>
                <a:spLocks noChangeShapeType="1"/>
              </p:cNvSpPr>
              <p:nvPr/>
            </p:nvSpPr>
            <p:spPr bwMode="auto">
              <a:xfrm flipV="1">
                <a:off x="1569" y="3259"/>
                <a:ext cx="0" cy="448"/>
              </a:xfrm>
              <a:prstGeom prst="line">
                <a:avLst/>
              </a:prstGeom>
              <a:noFill/>
              <a:ln w="19050">
                <a:solidFill>
                  <a:srgbClr val="FF0000"/>
                </a:solidFill>
                <a:round/>
                <a:headEnd/>
                <a:tailEnd type="triangle" w="med" len="med"/>
              </a:ln>
              <a:effectLst/>
            </p:spPr>
            <p:txBody>
              <a:bodyPr/>
              <a:lstStyle/>
              <a:p>
                <a:endParaRPr lang="en-US"/>
              </a:p>
            </p:txBody>
          </p:sp>
          <p:sp>
            <p:nvSpPr>
              <p:cNvPr id="7195" name="Text Box 14"/>
              <p:cNvSpPr txBox="1">
                <a:spLocks noChangeArrowheads="1"/>
              </p:cNvSpPr>
              <p:nvPr/>
            </p:nvSpPr>
            <p:spPr bwMode="auto">
              <a:xfrm>
                <a:off x="2849" y="3610"/>
                <a:ext cx="212" cy="307"/>
              </a:xfrm>
              <a:prstGeom prst="rect">
                <a:avLst/>
              </a:prstGeom>
              <a:noFill/>
              <a:ln w="9525">
                <a:noFill/>
                <a:miter lim="800000"/>
                <a:headEnd/>
                <a:tailEnd/>
              </a:ln>
              <a:effectLst/>
            </p:spPr>
            <p:txBody>
              <a:bodyPr wrap="none">
                <a:spAutoFit/>
              </a:bodyPr>
              <a:lstStyle/>
              <a:p>
                <a:r>
                  <a:rPr lang="en-US" altLang="en-US" i="1">
                    <a:solidFill>
                      <a:srgbClr val="FF0000"/>
                    </a:solidFill>
                  </a:rPr>
                  <a:t>x</a:t>
                </a:r>
              </a:p>
            </p:txBody>
          </p:sp>
          <p:sp>
            <p:nvSpPr>
              <p:cNvPr id="7196" name="Text Box 15"/>
              <p:cNvSpPr txBox="1">
                <a:spLocks noChangeArrowheads="1"/>
              </p:cNvSpPr>
              <p:nvPr/>
            </p:nvSpPr>
            <p:spPr bwMode="auto">
              <a:xfrm>
                <a:off x="1367" y="3107"/>
                <a:ext cx="212" cy="307"/>
              </a:xfrm>
              <a:prstGeom prst="rect">
                <a:avLst/>
              </a:prstGeom>
              <a:noFill/>
              <a:ln w="9525">
                <a:noFill/>
                <a:miter lim="800000"/>
                <a:headEnd/>
                <a:tailEnd/>
              </a:ln>
              <a:effectLst/>
            </p:spPr>
            <p:txBody>
              <a:bodyPr wrap="none">
                <a:spAutoFit/>
              </a:bodyPr>
              <a:lstStyle/>
              <a:p>
                <a:r>
                  <a:rPr lang="en-US" altLang="en-US" i="1">
                    <a:solidFill>
                      <a:srgbClr val="FF0000"/>
                    </a:solidFill>
                  </a:rPr>
                  <a:t>y</a:t>
                </a:r>
              </a:p>
            </p:txBody>
          </p:sp>
        </p:grpSp>
        <p:sp>
          <p:nvSpPr>
            <p:cNvPr id="7192" name="Text Box 16"/>
            <p:cNvSpPr txBox="1">
              <a:spLocks noChangeArrowheads="1"/>
            </p:cNvSpPr>
            <p:nvPr/>
          </p:nvSpPr>
          <p:spPr bwMode="auto">
            <a:xfrm>
              <a:off x="710" y="1706"/>
              <a:ext cx="244" cy="288"/>
            </a:xfrm>
            <a:prstGeom prst="rect">
              <a:avLst/>
            </a:prstGeom>
            <a:noFill/>
            <a:ln w="9525">
              <a:noFill/>
              <a:miter lim="800000"/>
              <a:headEnd/>
              <a:tailEnd/>
            </a:ln>
            <a:effectLst/>
          </p:spPr>
          <p:txBody>
            <a:bodyPr wrap="none">
              <a:spAutoFit/>
            </a:bodyPr>
            <a:lstStyle/>
            <a:p>
              <a:r>
                <a:rPr lang="en-US" altLang="en-US">
                  <a:solidFill>
                    <a:srgbClr val="FF0000"/>
                  </a:solidFill>
                </a:rPr>
                <a:t>S</a:t>
              </a:r>
            </a:p>
          </p:txBody>
        </p:sp>
      </p:grpSp>
      <p:grpSp>
        <p:nvGrpSpPr>
          <p:cNvPr id="100369" name="Group 17"/>
          <p:cNvGrpSpPr>
            <a:grpSpLocks/>
          </p:cNvGrpSpPr>
          <p:nvPr/>
        </p:nvGrpSpPr>
        <p:grpSpPr bwMode="auto">
          <a:xfrm>
            <a:off x="6261100" y="2387600"/>
            <a:ext cx="3087688" cy="1208088"/>
            <a:chOff x="3944" y="1412"/>
            <a:chExt cx="1940" cy="761"/>
          </a:xfrm>
        </p:grpSpPr>
        <p:sp>
          <p:nvSpPr>
            <p:cNvPr id="7186" name="Text Box 18"/>
            <p:cNvSpPr txBox="1">
              <a:spLocks noChangeArrowheads="1"/>
            </p:cNvSpPr>
            <p:nvPr/>
          </p:nvSpPr>
          <p:spPr bwMode="auto">
            <a:xfrm>
              <a:off x="5523" y="1885"/>
              <a:ext cx="361" cy="288"/>
            </a:xfrm>
            <a:prstGeom prst="rect">
              <a:avLst/>
            </a:prstGeom>
            <a:noFill/>
            <a:ln w="9525">
              <a:noFill/>
              <a:miter lim="800000"/>
              <a:headEnd/>
              <a:tailEnd/>
            </a:ln>
            <a:effectLst/>
          </p:spPr>
          <p:txBody>
            <a:bodyPr>
              <a:spAutoFit/>
            </a:bodyPr>
            <a:lstStyle/>
            <a:p>
              <a:r>
                <a:rPr lang="en-US" altLang="en-US" i="1">
                  <a:solidFill>
                    <a:schemeClr val="accent2"/>
                  </a:solidFill>
                </a:rPr>
                <a:t>x’</a:t>
              </a:r>
            </a:p>
          </p:txBody>
        </p:sp>
        <p:sp>
          <p:nvSpPr>
            <p:cNvPr id="7187" name="Text Box 19"/>
            <p:cNvSpPr txBox="1">
              <a:spLocks noChangeArrowheads="1"/>
            </p:cNvSpPr>
            <p:nvPr/>
          </p:nvSpPr>
          <p:spPr bwMode="auto">
            <a:xfrm>
              <a:off x="3977" y="1412"/>
              <a:ext cx="354" cy="288"/>
            </a:xfrm>
            <a:prstGeom prst="rect">
              <a:avLst/>
            </a:prstGeom>
            <a:noFill/>
            <a:ln w="9525">
              <a:noFill/>
              <a:miter lim="800000"/>
              <a:headEnd/>
              <a:tailEnd/>
            </a:ln>
            <a:effectLst/>
          </p:spPr>
          <p:txBody>
            <a:bodyPr>
              <a:spAutoFit/>
            </a:bodyPr>
            <a:lstStyle/>
            <a:p>
              <a:r>
                <a:rPr lang="en-US" altLang="en-US" i="1">
                  <a:solidFill>
                    <a:schemeClr val="accent2"/>
                  </a:solidFill>
                </a:rPr>
                <a:t>y’</a:t>
              </a:r>
            </a:p>
          </p:txBody>
        </p:sp>
        <p:sp>
          <p:nvSpPr>
            <p:cNvPr id="7188" name="Text Box 20"/>
            <p:cNvSpPr txBox="1">
              <a:spLocks noChangeArrowheads="1"/>
            </p:cNvSpPr>
            <p:nvPr/>
          </p:nvSpPr>
          <p:spPr bwMode="auto">
            <a:xfrm>
              <a:off x="3944" y="1724"/>
              <a:ext cx="353" cy="288"/>
            </a:xfrm>
            <a:prstGeom prst="rect">
              <a:avLst/>
            </a:prstGeom>
            <a:noFill/>
            <a:ln w="9525">
              <a:noFill/>
              <a:miter lim="800000"/>
              <a:headEnd/>
              <a:tailEnd/>
            </a:ln>
            <a:effectLst/>
          </p:spPr>
          <p:txBody>
            <a:bodyPr>
              <a:spAutoFit/>
            </a:bodyPr>
            <a:lstStyle/>
            <a:p>
              <a:r>
                <a:rPr lang="en-US" altLang="en-US">
                  <a:solidFill>
                    <a:schemeClr val="accent2"/>
                  </a:solidFill>
                </a:rPr>
                <a:t>S’</a:t>
              </a:r>
            </a:p>
          </p:txBody>
        </p:sp>
        <p:sp>
          <p:nvSpPr>
            <p:cNvPr id="7189" name="Line 21"/>
            <p:cNvSpPr>
              <a:spLocks noChangeShapeType="1"/>
            </p:cNvSpPr>
            <p:nvPr/>
          </p:nvSpPr>
          <p:spPr bwMode="auto">
            <a:xfrm>
              <a:off x="4243" y="1938"/>
              <a:ext cx="1424" cy="0"/>
            </a:xfrm>
            <a:prstGeom prst="line">
              <a:avLst/>
            </a:prstGeom>
            <a:noFill/>
            <a:ln w="19050">
              <a:solidFill>
                <a:schemeClr val="accent2"/>
              </a:solidFill>
              <a:round/>
              <a:headEnd/>
              <a:tailEnd type="triangle" w="med" len="med"/>
            </a:ln>
            <a:effectLst/>
          </p:spPr>
          <p:txBody>
            <a:bodyPr/>
            <a:lstStyle/>
            <a:p>
              <a:endParaRPr lang="en-US"/>
            </a:p>
          </p:txBody>
        </p:sp>
        <p:sp>
          <p:nvSpPr>
            <p:cNvPr id="7190" name="Line 22"/>
            <p:cNvSpPr>
              <a:spLocks noChangeShapeType="1"/>
            </p:cNvSpPr>
            <p:nvPr/>
          </p:nvSpPr>
          <p:spPr bwMode="auto">
            <a:xfrm flipV="1">
              <a:off x="4243" y="1510"/>
              <a:ext cx="0" cy="421"/>
            </a:xfrm>
            <a:prstGeom prst="line">
              <a:avLst/>
            </a:prstGeom>
            <a:noFill/>
            <a:ln w="19050">
              <a:solidFill>
                <a:schemeClr val="accent2"/>
              </a:solidFill>
              <a:round/>
              <a:headEnd/>
              <a:tailEnd type="triangle" w="med" len="med"/>
            </a:ln>
            <a:effectLst/>
          </p:spPr>
          <p:txBody>
            <a:bodyPr/>
            <a:lstStyle/>
            <a:p>
              <a:endParaRPr lang="en-US"/>
            </a:p>
          </p:txBody>
        </p:sp>
      </p:grpSp>
      <p:grpSp>
        <p:nvGrpSpPr>
          <p:cNvPr id="100375" name="Group 23"/>
          <p:cNvGrpSpPr>
            <a:grpSpLocks/>
          </p:cNvGrpSpPr>
          <p:nvPr/>
        </p:nvGrpSpPr>
        <p:grpSpPr bwMode="auto">
          <a:xfrm>
            <a:off x="1600200" y="4084638"/>
            <a:ext cx="7254875" cy="457200"/>
            <a:chOff x="1008" y="2481"/>
            <a:chExt cx="4555" cy="288"/>
          </a:xfrm>
        </p:grpSpPr>
        <p:sp>
          <p:nvSpPr>
            <p:cNvPr id="7183" name="Line 24"/>
            <p:cNvSpPr>
              <a:spLocks noChangeShapeType="1"/>
            </p:cNvSpPr>
            <p:nvPr/>
          </p:nvSpPr>
          <p:spPr bwMode="auto">
            <a:xfrm>
              <a:off x="1008" y="2662"/>
              <a:ext cx="4555" cy="0"/>
            </a:xfrm>
            <a:prstGeom prst="line">
              <a:avLst/>
            </a:prstGeom>
            <a:noFill/>
            <a:ln w="28575">
              <a:solidFill>
                <a:srgbClr val="FF0000"/>
              </a:solidFill>
              <a:round/>
              <a:headEnd/>
              <a:tailEnd type="arrow" w="med" len="med"/>
            </a:ln>
            <a:effectLst/>
          </p:spPr>
          <p:txBody>
            <a:bodyPr/>
            <a:lstStyle/>
            <a:p>
              <a:endParaRPr lang="en-US"/>
            </a:p>
          </p:txBody>
        </p:sp>
        <p:sp>
          <p:nvSpPr>
            <p:cNvPr id="7184" name="Rectangle 25"/>
            <p:cNvSpPr>
              <a:spLocks noChangeArrowheads="1"/>
            </p:cNvSpPr>
            <p:nvPr/>
          </p:nvSpPr>
          <p:spPr bwMode="auto">
            <a:xfrm>
              <a:off x="3130" y="2599"/>
              <a:ext cx="167" cy="144"/>
            </a:xfrm>
            <a:prstGeom prst="rect">
              <a:avLst/>
            </a:prstGeom>
            <a:solidFill>
              <a:srgbClr val="EAEAEA"/>
            </a:solidFill>
            <a:ln w="9525">
              <a:noFill/>
              <a:miter lim="800000"/>
              <a:headEnd/>
              <a:tailEnd/>
            </a:ln>
            <a:effectLst/>
          </p:spPr>
          <p:txBody>
            <a:bodyPr wrap="none" anchor="ctr"/>
            <a:lstStyle/>
            <a:p>
              <a:endParaRPr lang="en-US" altLang="en-US"/>
            </a:p>
          </p:txBody>
        </p:sp>
        <p:sp>
          <p:nvSpPr>
            <p:cNvPr id="7185" name="Text Box 26"/>
            <p:cNvSpPr txBox="1">
              <a:spLocks noChangeArrowheads="1"/>
            </p:cNvSpPr>
            <p:nvPr/>
          </p:nvSpPr>
          <p:spPr bwMode="auto">
            <a:xfrm>
              <a:off x="3102" y="2481"/>
              <a:ext cx="211" cy="288"/>
            </a:xfrm>
            <a:prstGeom prst="rect">
              <a:avLst/>
            </a:prstGeom>
            <a:noFill/>
            <a:ln w="9525">
              <a:noFill/>
              <a:miter lim="800000"/>
              <a:headEnd/>
              <a:tailEnd/>
            </a:ln>
            <a:effectLst/>
          </p:spPr>
          <p:txBody>
            <a:bodyPr wrap="none">
              <a:spAutoFit/>
            </a:bodyPr>
            <a:lstStyle/>
            <a:p>
              <a:r>
                <a:rPr lang="en-US" altLang="en-US" i="1">
                  <a:solidFill>
                    <a:srgbClr val="FF0000"/>
                  </a:solidFill>
                </a:rPr>
                <a:t>x</a:t>
              </a:r>
            </a:p>
          </p:txBody>
        </p:sp>
      </p:grpSp>
      <p:pic>
        <p:nvPicPr>
          <p:cNvPr id="100379" name="Picture 27" descr="Traffic%20Cone"/>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8577263" y="3522663"/>
            <a:ext cx="566737" cy="815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grpSp>
        <p:nvGrpSpPr>
          <p:cNvPr id="100380" name="Group 28"/>
          <p:cNvGrpSpPr>
            <a:grpSpLocks/>
          </p:cNvGrpSpPr>
          <p:nvPr/>
        </p:nvGrpSpPr>
        <p:grpSpPr bwMode="auto">
          <a:xfrm>
            <a:off x="6750050" y="3594100"/>
            <a:ext cx="2068513" cy="457200"/>
            <a:chOff x="4252" y="2204"/>
            <a:chExt cx="1303" cy="288"/>
          </a:xfrm>
        </p:grpSpPr>
        <p:sp>
          <p:nvSpPr>
            <p:cNvPr id="7180" name="Line 29"/>
            <p:cNvSpPr>
              <a:spLocks noChangeShapeType="1"/>
            </p:cNvSpPr>
            <p:nvPr/>
          </p:nvSpPr>
          <p:spPr bwMode="auto">
            <a:xfrm>
              <a:off x="4252" y="2349"/>
              <a:ext cx="1303" cy="0"/>
            </a:xfrm>
            <a:prstGeom prst="line">
              <a:avLst/>
            </a:prstGeom>
            <a:noFill/>
            <a:ln w="28575">
              <a:solidFill>
                <a:schemeClr val="accent2"/>
              </a:solidFill>
              <a:round/>
              <a:headEnd/>
              <a:tailEnd type="arrow" w="med" len="med"/>
            </a:ln>
            <a:effectLst/>
          </p:spPr>
          <p:txBody>
            <a:bodyPr/>
            <a:lstStyle/>
            <a:p>
              <a:endParaRPr lang="en-US"/>
            </a:p>
          </p:txBody>
        </p:sp>
        <p:sp>
          <p:nvSpPr>
            <p:cNvPr id="7181" name="Rectangle 30"/>
            <p:cNvSpPr>
              <a:spLocks noChangeArrowheads="1"/>
            </p:cNvSpPr>
            <p:nvPr/>
          </p:nvSpPr>
          <p:spPr bwMode="auto">
            <a:xfrm>
              <a:off x="4811" y="2244"/>
              <a:ext cx="220" cy="136"/>
            </a:xfrm>
            <a:prstGeom prst="rect">
              <a:avLst/>
            </a:prstGeom>
            <a:solidFill>
              <a:srgbClr val="EAEAEA"/>
            </a:solidFill>
            <a:ln w="9525">
              <a:noFill/>
              <a:miter lim="800000"/>
              <a:headEnd/>
              <a:tailEnd/>
            </a:ln>
            <a:effectLst/>
          </p:spPr>
          <p:txBody>
            <a:bodyPr wrap="none" anchor="ctr"/>
            <a:lstStyle/>
            <a:p>
              <a:endParaRPr lang="en-US" altLang="en-US"/>
            </a:p>
          </p:txBody>
        </p:sp>
        <p:sp>
          <p:nvSpPr>
            <p:cNvPr id="7182" name="Text Box 31"/>
            <p:cNvSpPr txBox="1">
              <a:spLocks noChangeArrowheads="1"/>
            </p:cNvSpPr>
            <p:nvPr/>
          </p:nvSpPr>
          <p:spPr bwMode="auto">
            <a:xfrm>
              <a:off x="4808" y="2204"/>
              <a:ext cx="356" cy="288"/>
            </a:xfrm>
            <a:prstGeom prst="rect">
              <a:avLst/>
            </a:prstGeom>
            <a:noFill/>
            <a:ln w="9525">
              <a:noFill/>
              <a:miter lim="800000"/>
              <a:headEnd/>
              <a:tailEnd/>
            </a:ln>
            <a:effectLst/>
          </p:spPr>
          <p:txBody>
            <a:bodyPr>
              <a:spAutoFit/>
            </a:bodyPr>
            <a:lstStyle/>
            <a:p>
              <a:pPr>
                <a:spcBef>
                  <a:spcPct val="50000"/>
                </a:spcBef>
              </a:pPr>
              <a:r>
                <a:rPr lang="en-US" altLang="en-US" i="1">
                  <a:solidFill>
                    <a:schemeClr val="accent2"/>
                  </a:solidFill>
                </a:rPr>
                <a:t>x’</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0354">
                                            <p:txEl>
                                              <p:pRg st="0" end="0"/>
                                            </p:txEl>
                                          </p:spTgt>
                                        </p:tgtEl>
                                        <p:attrNameLst>
                                          <p:attrName>style.visibility</p:attrName>
                                        </p:attrNameLst>
                                      </p:cBhvr>
                                      <p:to>
                                        <p:strVal val="visible"/>
                                      </p:to>
                                    </p:set>
                                    <p:anim calcmode="lin" valueType="num">
                                      <p:cBhvr additive="base">
                                        <p:cTn id="7" dur="500" fill="hold"/>
                                        <p:tgtEl>
                                          <p:spTgt spid="10035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35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0354">
                                            <p:txEl>
                                              <p:pRg st="1" end="1"/>
                                            </p:txEl>
                                          </p:spTgt>
                                        </p:tgtEl>
                                        <p:attrNameLst>
                                          <p:attrName>style.visibility</p:attrName>
                                        </p:attrNameLst>
                                      </p:cBhvr>
                                      <p:to>
                                        <p:strVal val="visible"/>
                                      </p:to>
                                    </p:set>
                                    <p:anim calcmode="lin" valueType="num">
                                      <p:cBhvr additive="base">
                                        <p:cTn id="13" dur="500" fill="hold"/>
                                        <p:tgtEl>
                                          <p:spTgt spid="10035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35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00355"/>
                                        </p:tgtEl>
                                        <p:attrNameLst>
                                          <p:attrName>style.visibility</p:attrName>
                                        </p:attrNameLst>
                                      </p:cBhvr>
                                      <p:to>
                                        <p:strVal val="visible"/>
                                      </p:to>
                                    </p:set>
                                    <p:anim calcmode="lin" valueType="num">
                                      <p:cBhvr>
                                        <p:cTn id="19" dur="500" fill="hold"/>
                                        <p:tgtEl>
                                          <p:spTgt spid="100355"/>
                                        </p:tgtEl>
                                        <p:attrNameLst>
                                          <p:attrName>ppt_w</p:attrName>
                                        </p:attrNameLst>
                                      </p:cBhvr>
                                      <p:tavLst>
                                        <p:tav tm="0">
                                          <p:val>
                                            <p:fltVal val="0"/>
                                          </p:val>
                                        </p:tav>
                                        <p:tav tm="100000">
                                          <p:val>
                                            <p:strVal val="#ppt_w"/>
                                          </p:val>
                                        </p:tav>
                                      </p:tavLst>
                                    </p:anim>
                                    <p:anim calcmode="lin" valueType="num">
                                      <p:cBhvr>
                                        <p:cTn id="20" dur="500" fill="hold"/>
                                        <p:tgtEl>
                                          <p:spTgt spid="100355"/>
                                        </p:tgtEl>
                                        <p:attrNameLst>
                                          <p:attrName>ppt_h</p:attrName>
                                        </p:attrNameLst>
                                      </p:cBhvr>
                                      <p:tavLst>
                                        <p:tav tm="0">
                                          <p:val>
                                            <p:fltVal val="0"/>
                                          </p:val>
                                        </p:tav>
                                        <p:tav tm="100000">
                                          <p:val>
                                            <p:strVal val="#ppt_h"/>
                                          </p:val>
                                        </p:tav>
                                      </p:tavLst>
                                    </p:anim>
                                    <p:animEffect transition="in" filter="fade">
                                      <p:cBhvr>
                                        <p:cTn id="21" dur="500"/>
                                        <p:tgtEl>
                                          <p:spTgt spid="100355"/>
                                        </p:tgtEl>
                                      </p:cBhvr>
                                    </p:animEffect>
                                  </p:childTnLst>
                                  <p:subTnLst>
                                    <p:audio>
                                      <p:cMediaNode>
                                        <p:cTn display="0" masterRel="sameClick">
                                          <p:stCondLst>
                                            <p:cond evt="begin" delay="0">
                                              <p:tn val="17"/>
                                            </p:cond>
                                          </p:stCondLst>
                                          <p:endCondLst>
                                            <p:cond evt="onStopAudio" delay="0">
                                              <p:tgtEl>
                                                <p:sldTgt/>
                                              </p:tgtEl>
                                            </p:cond>
                                          </p:endCondLst>
                                        </p:cTn>
                                        <p:tgtEl>
                                          <p:sndTgt r:embed="rId5" name="camera.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nodeType="clickEffect">
                                  <p:stCondLst>
                                    <p:cond delay="0"/>
                                  </p:stCondLst>
                                  <p:childTnLst>
                                    <p:set>
                                      <p:cBhvr>
                                        <p:cTn id="25" dur="1" fill="hold">
                                          <p:stCondLst>
                                            <p:cond delay="0"/>
                                          </p:stCondLst>
                                        </p:cTn>
                                        <p:tgtEl>
                                          <p:spTgt spid="100361"/>
                                        </p:tgtEl>
                                        <p:attrNameLst>
                                          <p:attrName>style.visibility</p:attrName>
                                        </p:attrNameLst>
                                      </p:cBhvr>
                                      <p:to>
                                        <p:strVal val="visible"/>
                                      </p:to>
                                    </p:set>
                                    <p:anim calcmode="lin" valueType="num">
                                      <p:cBhvr>
                                        <p:cTn id="26" dur="500" fill="hold"/>
                                        <p:tgtEl>
                                          <p:spTgt spid="100361"/>
                                        </p:tgtEl>
                                        <p:attrNameLst>
                                          <p:attrName>ppt_w</p:attrName>
                                        </p:attrNameLst>
                                      </p:cBhvr>
                                      <p:tavLst>
                                        <p:tav tm="0">
                                          <p:val>
                                            <p:fltVal val="0"/>
                                          </p:val>
                                        </p:tav>
                                        <p:tav tm="100000">
                                          <p:val>
                                            <p:strVal val="#ppt_w"/>
                                          </p:val>
                                        </p:tav>
                                      </p:tavLst>
                                    </p:anim>
                                    <p:anim calcmode="lin" valueType="num">
                                      <p:cBhvr>
                                        <p:cTn id="27" dur="500" fill="hold"/>
                                        <p:tgtEl>
                                          <p:spTgt spid="100361"/>
                                        </p:tgtEl>
                                        <p:attrNameLst>
                                          <p:attrName>ppt_h</p:attrName>
                                        </p:attrNameLst>
                                      </p:cBhvr>
                                      <p:tavLst>
                                        <p:tav tm="0">
                                          <p:val>
                                            <p:fltVal val="0"/>
                                          </p:val>
                                        </p:tav>
                                        <p:tav tm="100000">
                                          <p:val>
                                            <p:strVal val="#ppt_h"/>
                                          </p:val>
                                        </p:tav>
                                      </p:tavLst>
                                    </p:anim>
                                    <p:animEffect transition="in" filter="fade">
                                      <p:cBhvr>
                                        <p:cTn id="28" dur="500"/>
                                        <p:tgtEl>
                                          <p:spTgt spid="100361"/>
                                        </p:tgtEl>
                                      </p:cBhvr>
                                    </p:animEffect>
                                  </p:childTnLst>
                                  <p:subTnLst>
                                    <p:audio>
                                      <p:cMediaNode>
                                        <p:cTn display="0" masterRel="sameClick">
                                          <p:stCondLst>
                                            <p:cond evt="begin" delay="0">
                                              <p:tn val="24"/>
                                            </p:cond>
                                          </p:stCondLst>
                                          <p:endCondLst>
                                            <p:cond evt="onStopAudio" delay="0">
                                              <p:tgtEl>
                                                <p:sldTgt/>
                                              </p:tgtEl>
                                            </p:cond>
                                          </p:endCondLst>
                                        </p:cTn>
                                        <p:tgtEl>
                                          <p:sndTgt r:embed="rId5" name="camera.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nodeType="clickEffect">
                                  <p:stCondLst>
                                    <p:cond delay="0"/>
                                  </p:stCondLst>
                                  <p:childTnLst>
                                    <p:set>
                                      <p:cBhvr>
                                        <p:cTn id="32" dur="1" fill="hold">
                                          <p:stCondLst>
                                            <p:cond delay="0"/>
                                          </p:stCondLst>
                                        </p:cTn>
                                        <p:tgtEl>
                                          <p:spTgt spid="100356"/>
                                        </p:tgtEl>
                                        <p:attrNameLst>
                                          <p:attrName>style.visibility</p:attrName>
                                        </p:attrNameLst>
                                      </p:cBhvr>
                                      <p:to>
                                        <p:strVal val="visible"/>
                                      </p:to>
                                    </p:set>
                                    <p:anim calcmode="lin" valueType="num">
                                      <p:cBhvr>
                                        <p:cTn id="33" dur="500" fill="hold"/>
                                        <p:tgtEl>
                                          <p:spTgt spid="100356"/>
                                        </p:tgtEl>
                                        <p:attrNameLst>
                                          <p:attrName>ppt_w</p:attrName>
                                        </p:attrNameLst>
                                      </p:cBhvr>
                                      <p:tavLst>
                                        <p:tav tm="0">
                                          <p:val>
                                            <p:fltVal val="0"/>
                                          </p:val>
                                        </p:tav>
                                        <p:tav tm="100000">
                                          <p:val>
                                            <p:strVal val="#ppt_w"/>
                                          </p:val>
                                        </p:tav>
                                      </p:tavLst>
                                    </p:anim>
                                    <p:anim calcmode="lin" valueType="num">
                                      <p:cBhvr>
                                        <p:cTn id="34" dur="500" fill="hold"/>
                                        <p:tgtEl>
                                          <p:spTgt spid="100356"/>
                                        </p:tgtEl>
                                        <p:attrNameLst>
                                          <p:attrName>ppt_h</p:attrName>
                                        </p:attrNameLst>
                                      </p:cBhvr>
                                      <p:tavLst>
                                        <p:tav tm="0">
                                          <p:val>
                                            <p:fltVal val="0"/>
                                          </p:val>
                                        </p:tav>
                                        <p:tav tm="100000">
                                          <p:val>
                                            <p:strVal val="#ppt_h"/>
                                          </p:val>
                                        </p:tav>
                                      </p:tavLst>
                                    </p:anim>
                                    <p:animEffect transition="in" filter="fade">
                                      <p:cBhvr>
                                        <p:cTn id="35" dur="500"/>
                                        <p:tgtEl>
                                          <p:spTgt spid="100356"/>
                                        </p:tgtEl>
                                      </p:cBhvr>
                                    </p:animEffect>
                                  </p:childTnLst>
                                  <p:subTnLst>
                                    <p:audio>
                                      <p:cMediaNode>
                                        <p:cTn display="0" masterRel="sameClick">
                                          <p:stCondLst>
                                            <p:cond evt="begin" delay="0">
                                              <p:tn val="31"/>
                                            </p:cond>
                                          </p:stCondLst>
                                          <p:endCondLst>
                                            <p:cond evt="onStopAudio" delay="0">
                                              <p:tgtEl>
                                                <p:sldTgt/>
                                              </p:tgtEl>
                                            </p:cond>
                                          </p:endCondLst>
                                        </p:cTn>
                                        <p:tgtEl>
                                          <p:sndTgt r:embed="rId5" name="camera.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nodeType="clickEffect">
                                  <p:stCondLst>
                                    <p:cond delay="0"/>
                                  </p:stCondLst>
                                  <p:childTnLst>
                                    <p:set>
                                      <p:cBhvr>
                                        <p:cTn id="39" dur="1" fill="hold">
                                          <p:stCondLst>
                                            <p:cond delay="0"/>
                                          </p:stCondLst>
                                        </p:cTn>
                                        <p:tgtEl>
                                          <p:spTgt spid="100362"/>
                                        </p:tgtEl>
                                        <p:attrNameLst>
                                          <p:attrName>style.visibility</p:attrName>
                                        </p:attrNameLst>
                                      </p:cBhvr>
                                      <p:to>
                                        <p:strVal val="visible"/>
                                      </p:to>
                                    </p:set>
                                    <p:anim calcmode="lin" valueType="num">
                                      <p:cBhvr>
                                        <p:cTn id="40" dur="500" fill="hold"/>
                                        <p:tgtEl>
                                          <p:spTgt spid="100362"/>
                                        </p:tgtEl>
                                        <p:attrNameLst>
                                          <p:attrName>ppt_w</p:attrName>
                                        </p:attrNameLst>
                                      </p:cBhvr>
                                      <p:tavLst>
                                        <p:tav tm="0">
                                          <p:val>
                                            <p:fltVal val="0"/>
                                          </p:val>
                                        </p:tav>
                                        <p:tav tm="100000">
                                          <p:val>
                                            <p:strVal val="#ppt_w"/>
                                          </p:val>
                                        </p:tav>
                                      </p:tavLst>
                                    </p:anim>
                                    <p:anim calcmode="lin" valueType="num">
                                      <p:cBhvr>
                                        <p:cTn id="41" dur="500" fill="hold"/>
                                        <p:tgtEl>
                                          <p:spTgt spid="100362"/>
                                        </p:tgtEl>
                                        <p:attrNameLst>
                                          <p:attrName>ppt_h</p:attrName>
                                        </p:attrNameLst>
                                      </p:cBhvr>
                                      <p:tavLst>
                                        <p:tav tm="0">
                                          <p:val>
                                            <p:fltVal val="0"/>
                                          </p:val>
                                        </p:tav>
                                        <p:tav tm="100000">
                                          <p:val>
                                            <p:strVal val="#ppt_h"/>
                                          </p:val>
                                        </p:tav>
                                      </p:tavLst>
                                    </p:anim>
                                    <p:animEffect transition="in" filter="fade">
                                      <p:cBhvr>
                                        <p:cTn id="42" dur="500"/>
                                        <p:tgtEl>
                                          <p:spTgt spid="100362"/>
                                        </p:tgtEl>
                                      </p:cBhvr>
                                    </p:animEffect>
                                  </p:childTnLst>
                                  <p:subTnLst>
                                    <p:audio>
                                      <p:cMediaNode>
                                        <p:cTn display="0" masterRel="sameClick">
                                          <p:stCondLst>
                                            <p:cond evt="begin" delay="0">
                                              <p:tn val="38"/>
                                            </p:cond>
                                          </p:stCondLst>
                                          <p:endCondLst>
                                            <p:cond evt="onStopAudio" delay="0">
                                              <p:tgtEl>
                                                <p:sldTgt/>
                                              </p:tgtEl>
                                            </p:cond>
                                          </p:endCondLst>
                                        </p:cTn>
                                        <p:tgtEl>
                                          <p:sndTgt r:embed="rId5" name="camera.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100354">
                                            <p:txEl>
                                              <p:pRg st="6" end="6"/>
                                            </p:txEl>
                                          </p:spTgt>
                                        </p:tgtEl>
                                        <p:attrNameLst>
                                          <p:attrName>style.visibility</p:attrName>
                                        </p:attrNameLst>
                                      </p:cBhvr>
                                      <p:to>
                                        <p:strVal val="visible"/>
                                      </p:to>
                                    </p:set>
                                    <p:anim calcmode="lin" valueType="num">
                                      <p:cBhvr additive="base">
                                        <p:cTn id="47" dur="500" fill="hold"/>
                                        <p:tgtEl>
                                          <p:spTgt spid="100354">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0035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63" presetClass="path" presetSubtype="0" fill="hold" nodeType="clickEffect">
                                  <p:stCondLst>
                                    <p:cond delay="0"/>
                                  </p:stCondLst>
                                  <p:childTnLst>
                                    <p:animMotion origin="layout" path="M -1.11111E-6 4.44444E-6 L 0.59358 4.44444E-6 " pathEditMode="relative" rAng="0" ptsTypes="AA">
                                      <p:cBhvr>
                                        <p:cTn id="52" dur="5000" fill="hold"/>
                                        <p:tgtEl>
                                          <p:spTgt spid="100356"/>
                                        </p:tgtEl>
                                        <p:attrNameLst>
                                          <p:attrName>ppt_x</p:attrName>
                                          <p:attrName>ppt_y</p:attrName>
                                        </p:attrNameLst>
                                      </p:cBhvr>
                                      <p:rCtr x="297" y="0"/>
                                    </p:animMotion>
                                  </p:childTnLst>
                                  <p:subTnLst>
                                    <p:audio>
                                      <p:cMediaNode>
                                        <p:cTn display="0" masterRel="sameClick">
                                          <p:stCondLst>
                                            <p:cond evt="begin" delay="0">
                                              <p:tn val="51"/>
                                            </p:cond>
                                          </p:stCondLst>
                                          <p:endCondLst>
                                            <p:cond evt="onStopAudio" delay="0">
                                              <p:tgtEl>
                                                <p:sldTgt/>
                                              </p:tgtEl>
                                            </p:cond>
                                          </p:endCondLst>
                                        </p:cTn>
                                        <p:tgtEl>
                                          <p:sndTgt r:embed="rId6" name="cars002.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100354">
                                            <p:txEl>
                                              <p:pRg st="7" end="7"/>
                                            </p:txEl>
                                          </p:spTgt>
                                        </p:tgtEl>
                                        <p:attrNameLst>
                                          <p:attrName>style.visibility</p:attrName>
                                        </p:attrNameLst>
                                      </p:cBhvr>
                                      <p:to>
                                        <p:strVal val="visible"/>
                                      </p:to>
                                    </p:set>
                                    <p:anim calcmode="lin" valueType="num">
                                      <p:cBhvr additive="base">
                                        <p:cTn id="57" dur="500" fill="hold"/>
                                        <p:tgtEl>
                                          <p:spTgt spid="100354">
                                            <p:txEl>
                                              <p:pRg st="7" end="7"/>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0035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nodeType="clickEffect">
                                  <p:stCondLst>
                                    <p:cond delay="0"/>
                                  </p:stCondLst>
                                  <p:childTnLst>
                                    <p:set>
                                      <p:cBhvr>
                                        <p:cTn id="62" dur="1" fill="hold">
                                          <p:stCondLst>
                                            <p:cond delay="0"/>
                                          </p:stCondLst>
                                        </p:cTn>
                                        <p:tgtEl>
                                          <p:spTgt spid="100369"/>
                                        </p:tgtEl>
                                        <p:attrNameLst>
                                          <p:attrName>style.visibility</p:attrName>
                                        </p:attrNameLst>
                                      </p:cBhvr>
                                      <p:to>
                                        <p:strVal val="visible"/>
                                      </p:to>
                                    </p:set>
                                    <p:anim calcmode="lin" valueType="num">
                                      <p:cBhvr>
                                        <p:cTn id="63" dur="500" fill="hold"/>
                                        <p:tgtEl>
                                          <p:spTgt spid="100369"/>
                                        </p:tgtEl>
                                        <p:attrNameLst>
                                          <p:attrName>ppt_w</p:attrName>
                                        </p:attrNameLst>
                                      </p:cBhvr>
                                      <p:tavLst>
                                        <p:tav tm="0">
                                          <p:val>
                                            <p:fltVal val="0"/>
                                          </p:val>
                                        </p:tav>
                                        <p:tav tm="100000">
                                          <p:val>
                                            <p:strVal val="#ppt_w"/>
                                          </p:val>
                                        </p:tav>
                                      </p:tavLst>
                                    </p:anim>
                                    <p:anim calcmode="lin" valueType="num">
                                      <p:cBhvr>
                                        <p:cTn id="64" dur="500" fill="hold"/>
                                        <p:tgtEl>
                                          <p:spTgt spid="100369"/>
                                        </p:tgtEl>
                                        <p:attrNameLst>
                                          <p:attrName>ppt_h</p:attrName>
                                        </p:attrNameLst>
                                      </p:cBhvr>
                                      <p:tavLst>
                                        <p:tav tm="0">
                                          <p:val>
                                            <p:fltVal val="0"/>
                                          </p:val>
                                        </p:tav>
                                        <p:tav tm="100000">
                                          <p:val>
                                            <p:strVal val="#ppt_h"/>
                                          </p:val>
                                        </p:tav>
                                      </p:tavLst>
                                    </p:anim>
                                    <p:animEffect transition="in" filter="fade">
                                      <p:cBhvr>
                                        <p:cTn id="65" dur="500"/>
                                        <p:tgtEl>
                                          <p:spTgt spid="100369"/>
                                        </p:tgtEl>
                                      </p:cBhvr>
                                    </p:animEffect>
                                  </p:childTnLst>
                                  <p:subTnLst>
                                    <p:audio>
                                      <p:cMediaNode>
                                        <p:cTn display="0" masterRel="sameClick">
                                          <p:stCondLst>
                                            <p:cond evt="begin" delay="0">
                                              <p:tn val="61"/>
                                            </p:cond>
                                          </p:stCondLst>
                                          <p:endCondLst>
                                            <p:cond evt="onStopAudio" delay="0">
                                              <p:tgtEl>
                                                <p:sldTgt/>
                                              </p:tgtEl>
                                            </p:cond>
                                          </p:endCondLst>
                                        </p:cTn>
                                        <p:tgtEl>
                                          <p:sndTgt r:embed="rId5" name="camera.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nodeType="clickEffect">
                                  <p:stCondLst>
                                    <p:cond delay="0"/>
                                  </p:stCondLst>
                                  <p:childTnLst>
                                    <p:set>
                                      <p:cBhvr>
                                        <p:cTn id="69" dur="1" fill="hold">
                                          <p:stCondLst>
                                            <p:cond delay="0"/>
                                          </p:stCondLst>
                                        </p:cTn>
                                        <p:tgtEl>
                                          <p:spTgt spid="100354">
                                            <p:txEl>
                                              <p:pRg st="8" end="8"/>
                                            </p:txEl>
                                          </p:spTgt>
                                        </p:tgtEl>
                                        <p:attrNameLst>
                                          <p:attrName>style.visibility</p:attrName>
                                        </p:attrNameLst>
                                      </p:cBhvr>
                                      <p:to>
                                        <p:strVal val="visible"/>
                                      </p:to>
                                    </p:set>
                                    <p:anim calcmode="lin" valueType="num">
                                      <p:cBhvr additive="base">
                                        <p:cTn id="70" dur="500" fill="hold"/>
                                        <p:tgtEl>
                                          <p:spTgt spid="100354">
                                            <p:txEl>
                                              <p:pRg st="8" end="8"/>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10035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par>
                          <p:cTn id="72" fill="hold" nodeType="afterGroup">
                            <p:stCondLst>
                              <p:cond delay="500"/>
                            </p:stCondLst>
                            <p:childTnLst>
                              <p:par>
                                <p:cTn id="73" presetID="26" presetClass="entr" presetSubtype="0" fill="hold" nodeType="afterEffect">
                                  <p:stCondLst>
                                    <p:cond delay="0"/>
                                  </p:stCondLst>
                                  <p:childTnLst>
                                    <p:set>
                                      <p:cBhvr>
                                        <p:cTn id="74" dur="1" fill="hold">
                                          <p:stCondLst>
                                            <p:cond delay="0"/>
                                          </p:stCondLst>
                                        </p:cTn>
                                        <p:tgtEl>
                                          <p:spTgt spid="100379"/>
                                        </p:tgtEl>
                                        <p:attrNameLst>
                                          <p:attrName>style.visibility</p:attrName>
                                        </p:attrNameLst>
                                      </p:cBhvr>
                                      <p:to>
                                        <p:strVal val="visible"/>
                                      </p:to>
                                    </p:set>
                                    <p:animEffect transition="in" filter="wipe(down)">
                                      <p:cBhvr>
                                        <p:cTn id="75" dur="580">
                                          <p:stCondLst>
                                            <p:cond delay="0"/>
                                          </p:stCondLst>
                                        </p:cTn>
                                        <p:tgtEl>
                                          <p:spTgt spid="100379"/>
                                        </p:tgtEl>
                                      </p:cBhvr>
                                    </p:animEffect>
                                    <p:anim calcmode="lin" valueType="num">
                                      <p:cBhvr>
                                        <p:cTn id="76" dur="1822" tmFilter="0,0; 0.14,0.36; 0.43,0.73; 0.71,0.91; 1.0,1.0">
                                          <p:stCondLst>
                                            <p:cond delay="0"/>
                                          </p:stCondLst>
                                        </p:cTn>
                                        <p:tgtEl>
                                          <p:spTgt spid="100379"/>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00379"/>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00379"/>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00379"/>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00379"/>
                                        </p:tgtEl>
                                        <p:attrNameLst>
                                          <p:attrName>ppt_y</p:attrName>
                                        </p:attrNameLst>
                                      </p:cBhvr>
                                      <p:tavLst>
                                        <p:tav tm="0" fmla="#ppt_y-sin(pi*$)/81">
                                          <p:val>
                                            <p:fltVal val="0"/>
                                          </p:val>
                                        </p:tav>
                                        <p:tav tm="100000">
                                          <p:val>
                                            <p:fltVal val="1"/>
                                          </p:val>
                                        </p:tav>
                                      </p:tavLst>
                                    </p:anim>
                                    <p:animScale>
                                      <p:cBhvr>
                                        <p:cTn id="81" dur="26">
                                          <p:stCondLst>
                                            <p:cond delay="650"/>
                                          </p:stCondLst>
                                        </p:cTn>
                                        <p:tgtEl>
                                          <p:spTgt spid="100379"/>
                                        </p:tgtEl>
                                      </p:cBhvr>
                                      <p:to x="100000" y="60000"/>
                                    </p:animScale>
                                    <p:animScale>
                                      <p:cBhvr>
                                        <p:cTn id="82" dur="166" decel="50000">
                                          <p:stCondLst>
                                            <p:cond delay="676"/>
                                          </p:stCondLst>
                                        </p:cTn>
                                        <p:tgtEl>
                                          <p:spTgt spid="100379"/>
                                        </p:tgtEl>
                                      </p:cBhvr>
                                      <p:to x="100000" y="100000"/>
                                    </p:animScale>
                                    <p:animScale>
                                      <p:cBhvr>
                                        <p:cTn id="83" dur="26">
                                          <p:stCondLst>
                                            <p:cond delay="1312"/>
                                          </p:stCondLst>
                                        </p:cTn>
                                        <p:tgtEl>
                                          <p:spTgt spid="100379"/>
                                        </p:tgtEl>
                                      </p:cBhvr>
                                      <p:to x="100000" y="80000"/>
                                    </p:animScale>
                                    <p:animScale>
                                      <p:cBhvr>
                                        <p:cTn id="84" dur="166" decel="50000">
                                          <p:stCondLst>
                                            <p:cond delay="1338"/>
                                          </p:stCondLst>
                                        </p:cTn>
                                        <p:tgtEl>
                                          <p:spTgt spid="100379"/>
                                        </p:tgtEl>
                                      </p:cBhvr>
                                      <p:to x="100000" y="100000"/>
                                    </p:animScale>
                                    <p:animScale>
                                      <p:cBhvr>
                                        <p:cTn id="85" dur="26">
                                          <p:stCondLst>
                                            <p:cond delay="1642"/>
                                          </p:stCondLst>
                                        </p:cTn>
                                        <p:tgtEl>
                                          <p:spTgt spid="100379"/>
                                        </p:tgtEl>
                                      </p:cBhvr>
                                      <p:to x="100000" y="90000"/>
                                    </p:animScale>
                                    <p:animScale>
                                      <p:cBhvr>
                                        <p:cTn id="86" dur="166" decel="50000">
                                          <p:stCondLst>
                                            <p:cond delay="1668"/>
                                          </p:stCondLst>
                                        </p:cTn>
                                        <p:tgtEl>
                                          <p:spTgt spid="100379"/>
                                        </p:tgtEl>
                                      </p:cBhvr>
                                      <p:to x="100000" y="100000"/>
                                    </p:animScale>
                                    <p:animScale>
                                      <p:cBhvr>
                                        <p:cTn id="87" dur="26">
                                          <p:stCondLst>
                                            <p:cond delay="1808"/>
                                          </p:stCondLst>
                                        </p:cTn>
                                        <p:tgtEl>
                                          <p:spTgt spid="100379"/>
                                        </p:tgtEl>
                                      </p:cBhvr>
                                      <p:to x="100000" y="95000"/>
                                    </p:animScale>
                                    <p:animScale>
                                      <p:cBhvr>
                                        <p:cTn id="88" dur="166" decel="50000">
                                          <p:stCondLst>
                                            <p:cond delay="1834"/>
                                          </p:stCondLst>
                                        </p:cTn>
                                        <p:tgtEl>
                                          <p:spTgt spid="100379"/>
                                        </p:tgtEl>
                                      </p:cBhvr>
                                      <p:to x="100000" y="100000"/>
                                    </p:animScale>
                                  </p:childTnLst>
                                  <p:subTnLst>
                                    <p:audio>
                                      <p:cMediaNode>
                                        <p:cTn display="0" masterRel="sameClick">
                                          <p:stCondLst>
                                            <p:cond evt="begin" delay="0">
                                              <p:tn val="73"/>
                                            </p:cond>
                                          </p:stCondLst>
                                          <p:endCondLst>
                                            <p:cond evt="onStopAudio" delay="0">
                                              <p:tgtEl>
                                                <p:sldTgt/>
                                              </p:tgtEl>
                                            </p:cond>
                                          </p:endCondLst>
                                        </p:cTn>
                                        <p:tgtEl>
                                          <p:sndTgt r:embed="rId7" name="boing.wav"/>
                                        </p:tgtEl>
                                      </p:cMediaNode>
                                    </p:audio>
                                  </p:sub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8" fill="hold" nodeType="clickEffect">
                                  <p:stCondLst>
                                    <p:cond delay="0"/>
                                  </p:stCondLst>
                                  <p:childTnLst>
                                    <p:set>
                                      <p:cBhvr>
                                        <p:cTn id="92" dur="1" fill="hold">
                                          <p:stCondLst>
                                            <p:cond delay="0"/>
                                          </p:stCondLst>
                                        </p:cTn>
                                        <p:tgtEl>
                                          <p:spTgt spid="100375"/>
                                        </p:tgtEl>
                                        <p:attrNameLst>
                                          <p:attrName>style.visibility</p:attrName>
                                        </p:attrNameLst>
                                      </p:cBhvr>
                                      <p:to>
                                        <p:strVal val="visible"/>
                                      </p:to>
                                    </p:set>
                                    <p:animEffect transition="in" filter="wipe(left)">
                                      <p:cBhvr>
                                        <p:cTn id="93" dur="2000"/>
                                        <p:tgtEl>
                                          <p:spTgt spid="100375"/>
                                        </p:tgtEl>
                                      </p:cBhvr>
                                    </p:animEffect>
                                  </p:childTnLst>
                                  <p:subTnLst>
                                    <p:audio>
                                      <p:cMediaNode>
                                        <p:cTn display="0" masterRel="sameClick">
                                          <p:stCondLst>
                                            <p:cond evt="begin" delay="0">
                                              <p:tn val="91"/>
                                            </p:cond>
                                          </p:stCondLst>
                                          <p:endCondLst>
                                            <p:cond evt="onStopAudio" delay="0">
                                              <p:tgtEl>
                                                <p:sldTgt/>
                                              </p:tgtEl>
                                            </p:cond>
                                          </p:endCondLst>
                                        </p:cTn>
                                        <p:tgtEl>
                                          <p:sndTgt r:embed="rId8" name="drumroll.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8" fill="hold" nodeType="clickEffect">
                                  <p:stCondLst>
                                    <p:cond delay="0"/>
                                  </p:stCondLst>
                                  <p:childTnLst>
                                    <p:set>
                                      <p:cBhvr>
                                        <p:cTn id="97" dur="1" fill="hold">
                                          <p:stCondLst>
                                            <p:cond delay="0"/>
                                          </p:stCondLst>
                                        </p:cTn>
                                        <p:tgtEl>
                                          <p:spTgt spid="100380"/>
                                        </p:tgtEl>
                                        <p:attrNameLst>
                                          <p:attrName>style.visibility</p:attrName>
                                        </p:attrNameLst>
                                      </p:cBhvr>
                                      <p:to>
                                        <p:strVal val="visible"/>
                                      </p:to>
                                    </p:set>
                                    <p:animEffect transition="in" filter="wipe(left)">
                                      <p:cBhvr>
                                        <p:cTn id="98" dur="2000"/>
                                        <p:tgtEl>
                                          <p:spTgt spid="100380"/>
                                        </p:tgtEl>
                                      </p:cBhvr>
                                    </p:animEffect>
                                  </p:childTnLst>
                                  <p:subTnLst>
                                    <p:audio>
                                      <p:cMediaNode>
                                        <p:cTn display="0" masterRel="sameClick">
                                          <p:stCondLst>
                                            <p:cond evt="begin" delay="0">
                                              <p:tn val="96"/>
                                            </p:cond>
                                          </p:stCondLst>
                                          <p:endCondLst>
                                            <p:cond evt="onStopAudio" delay="0">
                                              <p:tgtEl>
                                                <p:sldTgt/>
                                              </p:tgtEl>
                                            </p:cond>
                                          </p:endCondLst>
                                        </p:cTn>
                                        <p:tgtEl>
                                          <p:sndTgt r:embed="rId8"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685800" y="1350963"/>
            <a:ext cx="7772400" cy="5507037"/>
          </a:xfrm>
          <a:prstGeom prst="rect">
            <a:avLst/>
          </a:prstGeom>
          <a:solidFill>
            <a:srgbClr val="EAEAEA"/>
          </a:solidFill>
          <a:ln w="9525">
            <a:noFill/>
            <a:miter lim="800000"/>
            <a:headEnd/>
            <a:tailEnd/>
          </a:ln>
          <a:effectLst/>
        </p:spPr>
        <p:txBody>
          <a:bodyPr/>
          <a:lstStyle/>
          <a:p>
            <a:r>
              <a:rPr lang="en-US" altLang="en-US" i="1">
                <a:solidFill>
                  <a:schemeClr val="accent2"/>
                </a:solidFill>
                <a:ea typeface="Segoe UI" pitchFamily="34" charset="0"/>
              </a:rPr>
              <a:t>Galilean transformations</a:t>
            </a:r>
            <a:endParaRPr lang="en-US" altLang="en-US" sz="2000" i="1">
              <a:solidFill>
                <a:srgbClr val="000000"/>
              </a:solidFill>
              <a:latin typeface="Courier New" pitchFamily="49" charset="0"/>
              <a:ea typeface="Segoe UI" pitchFamily="34" charset="0"/>
              <a:cs typeface="Times New Roman" pitchFamily="18" charset="0"/>
              <a:sym typeface="Symbol" pitchFamily="18" charset="2"/>
            </a:endParaRPr>
          </a:p>
          <a:p>
            <a:pPr eaLnBrk="0" hangingPunct="0">
              <a:spcBef>
                <a:spcPct val="20000"/>
              </a:spcBef>
            </a:pPr>
            <a:endParaRPr lang="en-US" altLang="en-US" sz="2000" i="1">
              <a:solidFill>
                <a:srgbClr val="000000"/>
              </a:solidFill>
              <a:latin typeface="Courier New" pitchFamily="49" charset="0"/>
              <a:ea typeface="Segoe UI" pitchFamily="34" charset="0"/>
              <a:cs typeface="Times New Roman" pitchFamily="18" charset="0"/>
              <a:sym typeface="Symbol" pitchFamily="18" charset="2"/>
            </a:endParaRPr>
          </a:p>
          <a:p>
            <a:pPr eaLnBrk="0" hangingPunct="0">
              <a:spcBef>
                <a:spcPct val="20000"/>
              </a:spcBef>
            </a:pPr>
            <a:endParaRPr lang="en-US" altLang="en-US" sz="2000">
              <a:solidFill>
                <a:srgbClr val="000000"/>
              </a:solidFill>
              <a:latin typeface="Courier New" pitchFamily="49" charset="0"/>
              <a:ea typeface="Segoe UI" pitchFamily="34" charset="0"/>
              <a:cs typeface="Times New Roman" pitchFamily="18" charset="0"/>
              <a:sym typeface="Symbol" pitchFamily="18" charset="2"/>
            </a:endParaRPr>
          </a:p>
          <a:p>
            <a:pPr eaLnBrk="0" hangingPunct="0">
              <a:spcBef>
                <a:spcPct val="20000"/>
              </a:spcBef>
            </a:pPr>
            <a:endParaRPr lang="en-US" altLang="en-US" sz="2000">
              <a:solidFill>
                <a:srgbClr val="000000"/>
              </a:solidFill>
              <a:latin typeface="Courier New" pitchFamily="49" charset="0"/>
              <a:ea typeface="Segoe UI" pitchFamily="34" charset="0"/>
              <a:cs typeface="Times New Roman" pitchFamily="18" charset="0"/>
              <a:sym typeface="Symbol" pitchFamily="18" charset="2"/>
            </a:endParaRPr>
          </a:p>
          <a:p>
            <a:pPr eaLnBrk="0" hangingPunct="0">
              <a:spcBef>
                <a:spcPct val="20000"/>
              </a:spcBef>
            </a:pPr>
            <a:endParaRPr lang="en-US" altLang="en-US" sz="2000">
              <a:solidFill>
                <a:srgbClr val="000000"/>
              </a:solidFill>
              <a:latin typeface="Courier New" pitchFamily="49" charset="0"/>
              <a:ea typeface="Segoe UI" pitchFamily="34" charset="0"/>
              <a:cs typeface="Times New Roman" pitchFamily="18" charset="0"/>
              <a:sym typeface="Symbol" pitchFamily="18" charset="2"/>
            </a:endParaRPr>
          </a:p>
          <a:p>
            <a:pPr eaLnBrk="0" hangingPunct="0">
              <a:spcBef>
                <a:spcPct val="20000"/>
              </a:spcBef>
            </a:pPr>
            <a:endParaRPr lang="en-US" altLang="en-US" sz="2000">
              <a:solidFill>
                <a:srgbClr val="000000"/>
              </a:solidFill>
              <a:latin typeface="Courier New" pitchFamily="49" charset="0"/>
              <a:ea typeface="Segoe UI" pitchFamily="34" charset="0"/>
              <a:cs typeface="Times New Roman" pitchFamily="18" charset="0"/>
              <a:sym typeface="Symbol" pitchFamily="18" charset="2"/>
            </a:endParaRPr>
          </a:p>
          <a:p>
            <a:pPr eaLnBrk="0" hangingPunct="0">
              <a:spcBef>
                <a:spcPct val="120000"/>
              </a:spcBef>
            </a:pPr>
            <a:r>
              <a:rPr lang="en-US" altLang="en-US">
                <a:solidFill>
                  <a:srgbClr val="000000"/>
                </a:solidFill>
                <a:ea typeface="Segoe UI" pitchFamily="34" charset="0"/>
                <a:cs typeface="Times New Roman" pitchFamily="18" charset="0"/>
                <a:sym typeface="Symbol" pitchFamily="18" charset="2"/>
              </a:rPr>
              <a:t></a:t>
            </a:r>
            <a:r>
              <a:rPr lang="en-US" altLang="en-US">
                <a:solidFill>
                  <a:srgbClr val="000000"/>
                </a:solidFill>
                <a:ea typeface="Segoe UI" pitchFamily="34" charset="0"/>
                <a:cs typeface="Times New Roman" pitchFamily="18" charset="0"/>
              </a:rPr>
              <a:t>We can find a relationship between the two cone distances (</a:t>
            </a:r>
            <a:r>
              <a:rPr lang="en-US" altLang="en-US" i="1">
                <a:solidFill>
                  <a:srgbClr val="000000"/>
                </a:solidFill>
                <a:ea typeface="Segoe UI" pitchFamily="34" charset="0"/>
                <a:cs typeface="Times New Roman" pitchFamily="18" charset="0"/>
              </a:rPr>
              <a:t>x</a:t>
            </a:r>
            <a:r>
              <a:rPr lang="en-US" altLang="en-US">
                <a:solidFill>
                  <a:srgbClr val="000000"/>
                </a:solidFill>
                <a:ea typeface="Segoe UI" pitchFamily="34" charset="0"/>
                <a:cs typeface="Times New Roman" pitchFamily="18" charset="0"/>
              </a:rPr>
              <a:t> and </a:t>
            </a:r>
            <a:r>
              <a:rPr lang="en-US" altLang="en-US" i="1">
                <a:solidFill>
                  <a:srgbClr val="000000"/>
                </a:solidFill>
                <a:ea typeface="Segoe UI" pitchFamily="34" charset="0"/>
                <a:cs typeface="Times New Roman" pitchFamily="18" charset="0"/>
              </a:rPr>
              <a:t>x</a:t>
            </a:r>
            <a:r>
              <a:rPr lang="en-US" altLang="en-US">
                <a:solidFill>
                  <a:srgbClr val="000000"/>
                </a:solidFill>
                <a:ea typeface="Segoe UI" pitchFamily="34" charset="0"/>
                <a:cs typeface="Times New Roman" pitchFamily="18" charset="0"/>
              </a:rPr>
              <a:t>’) as measured in S and S’.</a:t>
            </a:r>
          </a:p>
          <a:p>
            <a:pPr eaLnBrk="0" hangingPunct="0">
              <a:spcBef>
                <a:spcPct val="20000"/>
              </a:spcBef>
            </a:pPr>
            <a:r>
              <a:rPr lang="en-US" altLang="en-US">
                <a:solidFill>
                  <a:srgbClr val="000000"/>
                </a:solidFill>
                <a:ea typeface="Segoe UI" pitchFamily="34" charset="0"/>
                <a:cs typeface="Times New Roman" pitchFamily="18" charset="0"/>
                <a:sym typeface="Symbol" pitchFamily="18" charset="2"/>
              </a:rPr>
              <a:t></a:t>
            </a:r>
            <a:r>
              <a:rPr lang="en-US" altLang="en-US">
                <a:solidFill>
                  <a:srgbClr val="000000"/>
                </a:solidFill>
                <a:ea typeface="Segoe UI" pitchFamily="34" charset="0"/>
                <a:cs typeface="Times New Roman" pitchFamily="18" charset="0"/>
              </a:rPr>
              <a:t>If the time is measured by you in S to be </a:t>
            </a:r>
            <a:r>
              <a:rPr lang="en-US" altLang="en-US" i="1">
                <a:solidFill>
                  <a:srgbClr val="000000"/>
                </a:solidFill>
                <a:ea typeface="Segoe UI" pitchFamily="34" charset="0"/>
                <a:cs typeface="Times New Roman" pitchFamily="18" charset="0"/>
              </a:rPr>
              <a:t>t</a:t>
            </a:r>
            <a:r>
              <a:rPr lang="en-US" altLang="en-US">
                <a:solidFill>
                  <a:srgbClr val="000000"/>
                </a:solidFill>
                <a:ea typeface="Segoe UI" pitchFamily="34" charset="0"/>
                <a:cs typeface="Times New Roman" pitchFamily="18" charset="0"/>
              </a:rPr>
              <a:t>, then the distance from you (S) to the moving reference frame (S’) is just </a:t>
            </a:r>
            <a:r>
              <a:rPr lang="en-US" altLang="en-US" i="1">
                <a:solidFill>
                  <a:srgbClr val="000000"/>
                </a:solidFill>
                <a:ea typeface="Segoe UI" pitchFamily="34" charset="0"/>
                <a:cs typeface="Times New Roman" pitchFamily="18" charset="0"/>
              </a:rPr>
              <a:t>vt</a:t>
            </a:r>
            <a:r>
              <a:rPr lang="en-US" altLang="en-US">
                <a:solidFill>
                  <a:srgbClr val="000000"/>
                </a:solidFill>
                <a:ea typeface="Segoe UI" pitchFamily="34" charset="0"/>
                <a:cs typeface="Times New Roman" pitchFamily="18" charset="0"/>
              </a:rPr>
              <a:t>. From the diagram we get the following:</a:t>
            </a:r>
          </a:p>
        </p:txBody>
      </p:sp>
      <p:sp>
        <p:nvSpPr>
          <p:cNvPr id="8195" name="Rectangle 3"/>
          <p:cNvSpPr>
            <a:spLocks noGrp="1" noChangeArrowheads="1"/>
          </p:cNvSpPr>
          <p:nvPr>
            <p:ph type="ctrTitle"/>
          </p:nvPr>
        </p:nvSpPr>
        <p:spPr>
          <a:xfrm>
            <a:off x="685800" y="457200"/>
            <a:ext cx="7772400" cy="833438"/>
          </a:xfrm>
        </p:spPr>
        <p:txBody>
          <a:bodyPr/>
          <a:lstStyle/>
          <a:p>
            <a:pPr algn="l"/>
            <a:r>
              <a:rPr lang="en-US" altLang="en-US" sz="2800" b="1" smtClean="0"/>
              <a:t>Option A: Relativity</a:t>
            </a:r>
            <a:br>
              <a:rPr lang="en-US" altLang="en-US" sz="2800" b="1" smtClean="0"/>
            </a:br>
            <a:r>
              <a:rPr lang="en-US" altLang="en-US" sz="2800" smtClean="0">
                <a:solidFill>
                  <a:schemeClr val="tx1"/>
                </a:solidFill>
              </a:rPr>
              <a:t>A.1 – The beginnings of relativity</a:t>
            </a:r>
          </a:p>
        </p:txBody>
      </p:sp>
      <p:grpSp>
        <p:nvGrpSpPr>
          <p:cNvPr id="102416" name="Group 16"/>
          <p:cNvGrpSpPr>
            <a:grpSpLocks/>
          </p:cNvGrpSpPr>
          <p:nvPr/>
        </p:nvGrpSpPr>
        <p:grpSpPr bwMode="auto">
          <a:xfrm>
            <a:off x="809625" y="5980113"/>
            <a:ext cx="7464425" cy="858837"/>
            <a:chOff x="510" y="3743"/>
            <a:chExt cx="4702" cy="541"/>
          </a:xfrm>
        </p:grpSpPr>
        <p:sp>
          <p:nvSpPr>
            <p:cNvPr id="8204" name="Rectangle 12"/>
            <p:cNvSpPr>
              <a:spLocks noChangeArrowheads="1"/>
            </p:cNvSpPr>
            <p:nvPr/>
          </p:nvSpPr>
          <p:spPr bwMode="auto">
            <a:xfrm>
              <a:off x="700" y="3743"/>
              <a:ext cx="2297" cy="202"/>
            </a:xfrm>
            <a:prstGeom prst="rect">
              <a:avLst/>
            </a:prstGeom>
            <a:noFill/>
            <a:ln w="9525">
              <a:noFill/>
              <a:miter lim="800000"/>
              <a:headEnd/>
              <a:tailEnd/>
            </a:ln>
            <a:effectLst/>
          </p:spPr>
          <p:txBody>
            <a:bodyPr/>
            <a:lstStyle/>
            <a:p>
              <a:pPr eaLnBrk="0" hangingPunct="0">
                <a:lnSpc>
                  <a:spcPct val="90000"/>
                </a:lnSpc>
                <a:spcBef>
                  <a:spcPct val="20000"/>
                </a:spcBef>
              </a:pPr>
              <a:r>
                <a:rPr lang="en-US" altLang="en-US" i="1">
                  <a:sym typeface="Symbol" pitchFamily="18" charset="2"/>
                </a:rPr>
                <a:t>x</a:t>
              </a:r>
              <a:r>
                <a:rPr lang="en-US" altLang="en-US">
                  <a:sym typeface="Symbol" pitchFamily="18" charset="2"/>
                </a:rPr>
                <a:t> = </a:t>
              </a:r>
              <a:r>
                <a:rPr lang="en-US" altLang="en-US" i="1">
                  <a:solidFill>
                    <a:srgbClr val="000000"/>
                  </a:solidFill>
                  <a:cs typeface="Times New Roman" pitchFamily="18" charset="0"/>
                </a:rPr>
                <a:t>x</a:t>
              </a:r>
              <a:r>
                <a:rPr lang="en-US" altLang="en-US">
                  <a:solidFill>
                    <a:srgbClr val="000000"/>
                  </a:solidFill>
                  <a:cs typeface="Times New Roman" pitchFamily="18" charset="0"/>
                </a:rPr>
                <a:t>’ + </a:t>
              </a:r>
              <a:r>
                <a:rPr lang="en-US" altLang="en-US" i="1">
                  <a:solidFill>
                    <a:srgbClr val="000000"/>
                  </a:solidFill>
                  <a:cs typeface="Times New Roman" pitchFamily="18" charset="0"/>
                </a:rPr>
                <a:t>vt</a:t>
              </a:r>
              <a:endParaRPr lang="en-US" altLang="en-US" i="1" baseline="-25000">
                <a:solidFill>
                  <a:srgbClr val="000000"/>
                </a:solidFill>
                <a:cs typeface="Courier New" pitchFamily="49" charset="0"/>
                <a:sym typeface="Symbol" pitchFamily="18" charset="2"/>
              </a:endParaRPr>
            </a:p>
          </p:txBody>
        </p:sp>
        <p:sp>
          <p:nvSpPr>
            <p:cNvPr id="8205" name="Text Box 13"/>
            <p:cNvSpPr txBox="1">
              <a:spLocks noChangeArrowheads="1"/>
            </p:cNvSpPr>
            <p:nvPr/>
          </p:nvSpPr>
          <p:spPr bwMode="auto">
            <a:xfrm>
              <a:off x="2703" y="3760"/>
              <a:ext cx="2509" cy="518"/>
            </a:xfrm>
            <a:prstGeom prst="rect">
              <a:avLst/>
            </a:prstGeom>
            <a:solidFill>
              <a:srgbClr val="FF0000"/>
            </a:solidFill>
            <a:ln w="9525">
              <a:noFill/>
              <a:miter lim="800000"/>
              <a:headEnd/>
              <a:tailEnd/>
            </a:ln>
            <a:effectLst/>
          </p:spPr>
          <p:txBody>
            <a:bodyPr>
              <a:spAutoFit/>
            </a:bodyPr>
            <a:lstStyle/>
            <a:p>
              <a:pPr algn="ctr">
                <a:spcBef>
                  <a:spcPct val="50000"/>
                </a:spcBef>
              </a:pPr>
              <a:r>
                <a:rPr lang="en-US" altLang="en-US">
                  <a:solidFill>
                    <a:schemeClr val="bg1"/>
                  </a:solidFill>
                </a:rPr>
                <a:t>The Galilean transformations for x and x’</a:t>
              </a:r>
            </a:p>
          </p:txBody>
        </p:sp>
        <p:sp>
          <p:nvSpPr>
            <p:cNvPr id="8206" name="Rectangle 14"/>
            <p:cNvSpPr>
              <a:spLocks noChangeArrowheads="1"/>
            </p:cNvSpPr>
            <p:nvPr/>
          </p:nvSpPr>
          <p:spPr bwMode="auto">
            <a:xfrm>
              <a:off x="510" y="3761"/>
              <a:ext cx="4701" cy="523"/>
            </a:xfrm>
            <a:prstGeom prst="rect">
              <a:avLst/>
            </a:prstGeom>
            <a:noFill/>
            <a:ln w="12700">
              <a:solidFill>
                <a:schemeClr val="tx1"/>
              </a:solidFill>
              <a:miter lim="800000"/>
              <a:headEnd/>
              <a:tailEnd/>
            </a:ln>
            <a:effectLst/>
          </p:spPr>
          <p:txBody>
            <a:bodyPr wrap="none" anchor="ctr"/>
            <a:lstStyle/>
            <a:p>
              <a:endParaRPr lang="en-US" altLang="en-US"/>
            </a:p>
          </p:txBody>
        </p:sp>
        <p:sp>
          <p:nvSpPr>
            <p:cNvPr id="8207" name="Rectangle 15"/>
            <p:cNvSpPr>
              <a:spLocks noChangeArrowheads="1"/>
            </p:cNvSpPr>
            <p:nvPr/>
          </p:nvSpPr>
          <p:spPr bwMode="auto">
            <a:xfrm>
              <a:off x="664" y="3975"/>
              <a:ext cx="1911" cy="202"/>
            </a:xfrm>
            <a:prstGeom prst="rect">
              <a:avLst/>
            </a:prstGeom>
            <a:noFill/>
            <a:ln w="9525">
              <a:noFill/>
              <a:miter lim="800000"/>
              <a:headEnd/>
              <a:tailEnd/>
            </a:ln>
            <a:effectLst/>
          </p:spPr>
          <p:txBody>
            <a:bodyPr/>
            <a:lstStyle/>
            <a:p>
              <a:pPr eaLnBrk="0" hangingPunct="0">
                <a:lnSpc>
                  <a:spcPct val="90000"/>
                </a:lnSpc>
                <a:spcBef>
                  <a:spcPct val="20000"/>
                </a:spcBef>
              </a:pPr>
              <a:r>
                <a:rPr lang="en-US" altLang="en-US" i="1">
                  <a:sym typeface="Symbol" pitchFamily="18" charset="2"/>
                </a:rPr>
                <a:t>x</a:t>
              </a:r>
              <a:r>
                <a:rPr lang="en-US" altLang="en-US">
                  <a:sym typeface="Symbol" pitchFamily="18" charset="2"/>
                </a:rPr>
                <a:t>’ = </a:t>
              </a:r>
              <a:r>
                <a:rPr lang="en-US" altLang="en-US" i="1">
                  <a:solidFill>
                    <a:srgbClr val="000000"/>
                  </a:solidFill>
                  <a:cs typeface="Times New Roman" pitchFamily="18" charset="0"/>
                </a:rPr>
                <a:t>x</a:t>
              </a:r>
              <a:r>
                <a:rPr lang="en-US" altLang="en-US">
                  <a:solidFill>
                    <a:srgbClr val="000000"/>
                  </a:solidFill>
                  <a:cs typeface="Times New Roman" pitchFamily="18" charset="0"/>
                </a:rPr>
                <a:t> – </a:t>
              </a:r>
              <a:r>
                <a:rPr lang="en-US" altLang="en-US" i="1">
                  <a:solidFill>
                    <a:srgbClr val="000000"/>
                  </a:solidFill>
                  <a:cs typeface="Times New Roman" pitchFamily="18" charset="0"/>
                </a:rPr>
                <a:t>vt</a:t>
              </a:r>
              <a:endParaRPr lang="en-US" altLang="en-US" i="1" baseline="-25000">
                <a:solidFill>
                  <a:srgbClr val="000000"/>
                </a:solidFill>
                <a:cs typeface="Courier New" pitchFamily="49" charset="0"/>
                <a:sym typeface="Symbol" pitchFamily="18" charset="2"/>
              </a:endParaRPr>
            </a:p>
          </p:txBody>
        </p:sp>
      </p:grpSp>
      <p:pic>
        <p:nvPicPr>
          <p:cNvPr id="102417" name="Picture 17"/>
          <p:cNvPicPr>
            <a:picLocks noChangeAspect="1" noChangeArrowheads="1"/>
          </p:cNvPicPr>
          <p:nvPr/>
        </p:nvPicPr>
        <p:blipFill>
          <a:blip r:embed="rId6" cstate="print"/>
          <a:srcRect/>
          <a:stretch>
            <a:fillRect/>
          </a:stretch>
        </p:blipFill>
        <p:spPr bwMode="auto">
          <a:xfrm>
            <a:off x="0" y="1893888"/>
            <a:ext cx="9144000" cy="2092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grpSp>
        <p:nvGrpSpPr>
          <p:cNvPr id="102405" name="Group 5"/>
          <p:cNvGrpSpPr>
            <a:grpSpLocks/>
          </p:cNvGrpSpPr>
          <p:nvPr/>
        </p:nvGrpSpPr>
        <p:grpSpPr bwMode="auto">
          <a:xfrm>
            <a:off x="1587500" y="1538288"/>
            <a:ext cx="5141913" cy="457200"/>
            <a:chOff x="1197" y="1111"/>
            <a:chExt cx="2746" cy="288"/>
          </a:xfrm>
        </p:grpSpPr>
        <p:sp>
          <p:nvSpPr>
            <p:cNvPr id="8199" name="Line 6"/>
            <p:cNvSpPr>
              <a:spLocks noChangeShapeType="1"/>
            </p:cNvSpPr>
            <p:nvPr/>
          </p:nvSpPr>
          <p:spPr bwMode="auto">
            <a:xfrm>
              <a:off x="1205" y="1243"/>
              <a:ext cx="0" cy="121"/>
            </a:xfrm>
            <a:prstGeom prst="line">
              <a:avLst/>
            </a:prstGeom>
            <a:noFill/>
            <a:ln w="19050">
              <a:solidFill>
                <a:schemeClr val="tx1"/>
              </a:solidFill>
              <a:round/>
              <a:headEnd/>
              <a:tailEnd/>
            </a:ln>
            <a:effectLst/>
          </p:spPr>
          <p:txBody>
            <a:bodyPr/>
            <a:lstStyle/>
            <a:p>
              <a:endParaRPr lang="en-US"/>
            </a:p>
          </p:txBody>
        </p:sp>
        <p:sp>
          <p:nvSpPr>
            <p:cNvPr id="8200" name="Line 7"/>
            <p:cNvSpPr>
              <a:spLocks noChangeShapeType="1"/>
            </p:cNvSpPr>
            <p:nvPr/>
          </p:nvSpPr>
          <p:spPr bwMode="auto">
            <a:xfrm>
              <a:off x="3943" y="1246"/>
              <a:ext cx="0" cy="121"/>
            </a:xfrm>
            <a:prstGeom prst="line">
              <a:avLst/>
            </a:prstGeom>
            <a:noFill/>
            <a:ln w="19050">
              <a:solidFill>
                <a:schemeClr val="tx1"/>
              </a:solidFill>
              <a:round/>
              <a:headEnd/>
              <a:tailEnd/>
            </a:ln>
            <a:effectLst/>
          </p:spPr>
          <p:txBody>
            <a:bodyPr/>
            <a:lstStyle/>
            <a:p>
              <a:endParaRPr lang="en-US"/>
            </a:p>
          </p:txBody>
        </p:sp>
        <p:sp>
          <p:nvSpPr>
            <p:cNvPr id="8201" name="Line 8"/>
            <p:cNvSpPr>
              <a:spLocks noChangeShapeType="1"/>
            </p:cNvSpPr>
            <p:nvPr/>
          </p:nvSpPr>
          <p:spPr bwMode="auto">
            <a:xfrm>
              <a:off x="1197" y="1296"/>
              <a:ext cx="2736" cy="0"/>
            </a:xfrm>
            <a:prstGeom prst="line">
              <a:avLst/>
            </a:prstGeom>
            <a:noFill/>
            <a:ln w="19050">
              <a:solidFill>
                <a:schemeClr val="tx1"/>
              </a:solidFill>
              <a:round/>
              <a:headEnd/>
              <a:tailEnd type="arrow" w="med" len="med"/>
            </a:ln>
            <a:effectLst/>
          </p:spPr>
          <p:txBody>
            <a:bodyPr/>
            <a:lstStyle/>
            <a:p>
              <a:endParaRPr lang="en-US"/>
            </a:p>
          </p:txBody>
        </p:sp>
        <p:sp>
          <p:nvSpPr>
            <p:cNvPr id="8202" name="Rectangle 9"/>
            <p:cNvSpPr>
              <a:spLocks noChangeArrowheads="1"/>
            </p:cNvSpPr>
            <p:nvPr/>
          </p:nvSpPr>
          <p:spPr bwMode="auto">
            <a:xfrm>
              <a:off x="2462" y="1213"/>
              <a:ext cx="213" cy="129"/>
            </a:xfrm>
            <a:prstGeom prst="rect">
              <a:avLst/>
            </a:prstGeom>
            <a:solidFill>
              <a:srgbClr val="EAEAEA"/>
            </a:solidFill>
            <a:ln w="9525">
              <a:noFill/>
              <a:miter lim="800000"/>
              <a:headEnd/>
              <a:tailEnd/>
            </a:ln>
            <a:effectLst/>
          </p:spPr>
          <p:txBody>
            <a:bodyPr wrap="none" anchor="ctr"/>
            <a:lstStyle/>
            <a:p>
              <a:endParaRPr lang="en-US" altLang="en-US"/>
            </a:p>
          </p:txBody>
        </p:sp>
        <p:sp>
          <p:nvSpPr>
            <p:cNvPr id="8203" name="Text Box 10"/>
            <p:cNvSpPr txBox="1">
              <a:spLocks noChangeArrowheads="1"/>
            </p:cNvSpPr>
            <p:nvPr/>
          </p:nvSpPr>
          <p:spPr bwMode="auto">
            <a:xfrm>
              <a:off x="2412" y="1111"/>
              <a:ext cx="255" cy="288"/>
            </a:xfrm>
            <a:prstGeom prst="rect">
              <a:avLst/>
            </a:prstGeom>
            <a:noFill/>
            <a:ln w="9525">
              <a:noFill/>
              <a:miter lim="800000"/>
              <a:headEnd/>
              <a:tailEnd/>
            </a:ln>
            <a:effectLst/>
          </p:spPr>
          <p:txBody>
            <a:bodyPr wrap="none">
              <a:spAutoFit/>
            </a:bodyPr>
            <a:lstStyle/>
            <a:p>
              <a:r>
                <a:rPr lang="en-US" altLang="en-US" i="1" baseline="-25000"/>
                <a:t> </a:t>
              </a:r>
              <a:r>
                <a:rPr lang="en-US" altLang="en-US" i="1"/>
                <a:t>vt</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402">
                                            <p:txEl>
                                              <p:pRg st="0" end="0"/>
                                            </p:txEl>
                                          </p:spTgt>
                                        </p:tgtEl>
                                        <p:attrNameLst>
                                          <p:attrName>style.visibility</p:attrName>
                                        </p:attrNameLst>
                                      </p:cBhvr>
                                      <p:to>
                                        <p:strVal val="visible"/>
                                      </p:to>
                                    </p:set>
                                    <p:anim calcmode="lin" valueType="num">
                                      <p:cBhvr additive="base">
                                        <p:cTn id="7" dur="500" fill="hold"/>
                                        <p:tgtEl>
                                          <p:spTgt spid="1024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0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2402">
                                            <p:txEl>
                                              <p:pRg st="6" end="6"/>
                                            </p:txEl>
                                          </p:spTgt>
                                        </p:tgtEl>
                                        <p:attrNameLst>
                                          <p:attrName>style.visibility</p:attrName>
                                        </p:attrNameLst>
                                      </p:cBhvr>
                                      <p:to>
                                        <p:strVal val="visible"/>
                                      </p:to>
                                    </p:set>
                                    <p:anim calcmode="lin" valueType="num">
                                      <p:cBhvr additive="base">
                                        <p:cTn id="13" dur="500" fill="hold"/>
                                        <p:tgtEl>
                                          <p:spTgt spid="102402">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0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8" presetClass="entr" presetSubtype="16" fill="hold" nodeType="withEffect">
                                  <p:stCondLst>
                                    <p:cond delay="0"/>
                                  </p:stCondLst>
                                  <p:childTnLst>
                                    <p:set>
                                      <p:cBhvr>
                                        <p:cTn id="16" dur="1" fill="hold">
                                          <p:stCondLst>
                                            <p:cond delay="0"/>
                                          </p:stCondLst>
                                        </p:cTn>
                                        <p:tgtEl>
                                          <p:spTgt spid="102417"/>
                                        </p:tgtEl>
                                        <p:attrNameLst>
                                          <p:attrName>style.visibility</p:attrName>
                                        </p:attrNameLst>
                                      </p:cBhvr>
                                      <p:to>
                                        <p:strVal val="visible"/>
                                      </p:to>
                                    </p:set>
                                    <p:animEffect transition="in" filter="diamond(in)">
                                      <p:cBhvr>
                                        <p:cTn id="17" dur="2000"/>
                                        <p:tgtEl>
                                          <p:spTgt spid="1024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02402">
                                            <p:txEl>
                                              <p:pRg st="7" end="7"/>
                                            </p:txEl>
                                          </p:spTgt>
                                        </p:tgtEl>
                                        <p:attrNameLst>
                                          <p:attrName>style.visibility</p:attrName>
                                        </p:attrNameLst>
                                      </p:cBhvr>
                                      <p:to>
                                        <p:strVal val="visible"/>
                                      </p:to>
                                    </p:set>
                                    <p:anim calcmode="lin" valueType="num">
                                      <p:cBhvr additive="base">
                                        <p:cTn id="22" dur="500" fill="hold"/>
                                        <p:tgtEl>
                                          <p:spTgt spid="102402">
                                            <p:txEl>
                                              <p:pRg st="7" end="7"/>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240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102405"/>
                                        </p:tgtEl>
                                        <p:attrNameLst>
                                          <p:attrName>style.visibility</p:attrName>
                                        </p:attrNameLst>
                                      </p:cBhvr>
                                      <p:to>
                                        <p:strVal val="visible"/>
                                      </p:to>
                                    </p:set>
                                    <p:animEffect transition="in" filter="wipe(left)">
                                      <p:cBhvr>
                                        <p:cTn id="28" dur="2000"/>
                                        <p:tgtEl>
                                          <p:spTgt spid="102405"/>
                                        </p:tgtEl>
                                      </p:cBhvr>
                                    </p:animEffect>
                                  </p:childTnLst>
                                  <p:subTnLst>
                                    <p:audio>
                                      <p:cMediaNode>
                                        <p:cTn display="0" masterRel="sameClick">
                                          <p:stCondLst>
                                            <p:cond evt="begin" delay="0">
                                              <p:tn val="26"/>
                                            </p:cond>
                                          </p:stCondLst>
                                          <p:endCondLst>
                                            <p:cond evt="onStopAudio" delay="0">
                                              <p:tgtEl>
                                                <p:sldTgt/>
                                              </p:tgtEl>
                                            </p:cond>
                                          </p:endCondLst>
                                        </p:cTn>
                                        <p:tgtEl>
                                          <p:sndTgt r:embed="rId5" name="drumroll.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nodeType="clickEffect">
                                  <p:stCondLst>
                                    <p:cond delay="0"/>
                                  </p:stCondLst>
                                  <p:childTnLst>
                                    <p:set>
                                      <p:cBhvr>
                                        <p:cTn id="32" dur="1" fill="hold">
                                          <p:stCondLst>
                                            <p:cond delay="0"/>
                                          </p:stCondLst>
                                        </p:cTn>
                                        <p:tgtEl>
                                          <p:spTgt spid="102416"/>
                                        </p:tgtEl>
                                        <p:attrNameLst>
                                          <p:attrName>style.visibility</p:attrName>
                                        </p:attrNameLst>
                                      </p:cBhvr>
                                      <p:to>
                                        <p:strVal val="visible"/>
                                      </p:to>
                                    </p:set>
                                    <p:anim calcmode="lin" valueType="num">
                                      <p:cBhvr>
                                        <p:cTn id="33" dur="500" fill="hold"/>
                                        <p:tgtEl>
                                          <p:spTgt spid="102416"/>
                                        </p:tgtEl>
                                        <p:attrNameLst>
                                          <p:attrName>ppt_w</p:attrName>
                                        </p:attrNameLst>
                                      </p:cBhvr>
                                      <p:tavLst>
                                        <p:tav tm="0">
                                          <p:val>
                                            <p:fltVal val="0"/>
                                          </p:val>
                                        </p:tav>
                                        <p:tav tm="100000">
                                          <p:val>
                                            <p:strVal val="#ppt_w"/>
                                          </p:val>
                                        </p:tav>
                                      </p:tavLst>
                                    </p:anim>
                                    <p:anim calcmode="lin" valueType="num">
                                      <p:cBhvr>
                                        <p:cTn id="34" dur="500" fill="hold"/>
                                        <p:tgtEl>
                                          <p:spTgt spid="102416"/>
                                        </p:tgtEl>
                                        <p:attrNameLst>
                                          <p:attrName>ppt_h</p:attrName>
                                        </p:attrNameLst>
                                      </p:cBhvr>
                                      <p:tavLst>
                                        <p:tav tm="0">
                                          <p:val>
                                            <p:fltVal val="0"/>
                                          </p:val>
                                        </p:tav>
                                        <p:tav tm="100000">
                                          <p:val>
                                            <p:strVal val="#ppt_h"/>
                                          </p:val>
                                        </p:tav>
                                      </p:tavLst>
                                    </p:anim>
                                    <p:animEffect transition="in" filter="fade">
                                      <p:cBhvr>
                                        <p:cTn id="35" dur="500"/>
                                        <p:tgtEl>
                                          <p:spTgt spid="102416"/>
                                        </p:tgtEl>
                                      </p:cBhvr>
                                    </p:animEffect>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685800" y="1350963"/>
            <a:ext cx="7772400" cy="4676775"/>
          </a:xfrm>
          <a:prstGeom prst="rect">
            <a:avLst/>
          </a:prstGeom>
          <a:solidFill>
            <a:srgbClr val="EAEAEA"/>
          </a:solidFill>
          <a:ln w="9525">
            <a:noFill/>
            <a:miter lim="800000"/>
            <a:headEnd/>
            <a:tailEnd/>
          </a:ln>
          <a:effectLst/>
        </p:spPr>
        <p:txBody>
          <a:bodyPr/>
          <a:lstStyle/>
          <a:p>
            <a:r>
              <a:rPr lang="en-US" altLang="en-US" i="1">
                <a:solidFill>
                  <a:schemeClr val="accent2"/>
                </a:solidFill>
                <a:ea typeface="Segoe UI" pitchFamily="34" charset="0"/>
              </a:rPr>
              <a:t>Galilean transformations</a:t>
            </a:r>
            <a:endParaRPr lang="en-US" altLang="en-US" sz="2000" i="1">
              <a:solidFill>
                <a:srgbClr val="000000"/>
              </a:solidFill>
              <a:latin typeface="Courier New" pitchFamily="49" charset="0"/>
              <a:ea typeface="Segoe UI" pitchFamily="34" charset="0"/>
              <a:cs typeface="Times New Roman" pitchFamily="18" charset="0"/>
              <a:sym typeface="Symbol" pitchFamily="18" charset="2"/>
            </a:endParaRPr>
          </a:p>
          <a:p>
            <a:pPr eaLnBrk="0" hangingPunct="0">
              <a:spcBef>
                <a:spcPct val="20000"/>
              </a:spcBef>
            </a:pPr>
            <a:endParaRPr lang="en-US" altLang="en-US" sz="2000" i="1">
              <a:solidFill>
                <a:srgbClr val="000000"/>
              </a:solidFill>
              <a:latin typeface="Courier New" pitchFamily="49" charset="0"/>
              <a:ea typeface="Segoe UI" pitchFamily="34" charset="0"/>
              <a:cs typeface="Times New Roman" pitchFamily="18" charset="0"/>
              <a:sym typeface="Symbol" pitchFamily="18" charset="2"/>
            </a:endParaRPr>
          </a:p>
          <a:p>
            <a:pPr eaLnBrk="0" hangingPunct="0">
              <a:spcBef>
                <a:spcPct val="20000"/>
              </a:spcBef>
            </a:pPr>
            <a:endParaRPr lang="en-US" altLang="en-US" sz="2000">
              <a:solidFill>
                <a:srgbClr val="000000"/>
              </a:solidFill>
              <a:latin typeface="Courier New" pitchFamily="49" charset="0"/>
              <a:ea typeface="Segoe UI" pitchFamily="34" charset="0"/>
              <a:cs typeface="Times New Roman" pitchFamily="18" charset="0"/>
              <a:sym typeface="Symbol" pitchFamily="18" charset="2"/>
            </a:endParaRPr>
          </a:p>
          <a:p>
            <a:pPr eaLnBrk="0" hangingPunct="0">
              <a:spcBef>
                <a:spcPct val="20000"/>
              </a:spcBef>
            </a:pPr>
            <a:endParaRPr lang="en-US" altLang="en-US" sz="2000">
              <a:solidFill>
                <a:srgbClr val="000000"/>
              </a:solidFill>
              <a:latin typeface="Courier New" pitchFamily="49" charset="0"/>
              <a:ea typeface="Segoe UI" pitchFamily="34" charset="0"/>
              <a:cs typeface="Times New Roman" pitchFamily="18" charset="0"/>
              <a:sym typeface="Symbol" pitchFamily="18" charset="2"/>
            </a:endParaRPr>
          </a:p>
          <a:p>
            <a:pPr eaLnBrk="0" hangingPunct="0">
              <a:spcBef>
                <a:spcPct val="20000"/>
              </a:spcBef>
            </a:pPr>
            <a:endParaRPr lang="en-US" altLang="en-US" sz="2000">
              <a:solidFill>
                <a:srgbClr val="000000"/>
              </a:solidFill>
              <a:latin typeface="Courier New" pitchFamily="49" charset="0"/>
              <a:ea typeface="Segoe UI" pitchFamily="34" charset="0"/>
              <a:cs typeface="Times New Roman" pitchFamily="18" charset="0"/>
              <a:sym typeface="Symbol" pitchFamily="18" charset="2"/>
            </a:endParaRPr>
          </a:p>
          <a:p>
            <a:pPr eaLnBrk="0" hangingPunct="0">
              <a:spcBef>
                <a:spcPct val="20000"/>
              </a:spcBef>
            </a:pPr>
            <a:endParaRPr lang="en-US" altLang="en-US" sz="2000">
              <a:solidFill>
                <a:srgbClr val="000000"/>
              </a:solidFill>
              <a:latin typeface="Courier New" pitchFamily="49" charset="0"/>
              <a:ea typeface="Segoe UI" pitchFamily="34" charset="0"/>
              <a:cs typeface="Times New Roman" pitchFamily="18" charset="0"/>
              <a:sym typeface="Symbol" pitchFamily="18" charset="2"/>
            </a:endParaRPr>
          </a:p>
          <a:p>
            <a:pPr eaLnBrk="0" hangingPunct="0">
              <a:spcBef>
                <a:spcPct val="120000"/>
              </a:spcBef>
            </a:pPr>
            <a:r>
              <a:rPr lang="en-US" altLang="en-US">
                <a:solidFill>
                  <a:srgbClr val="000000"/>
                </a:solidFill>
                <a:ea typeface="Segoe UI" pitchFamily="34" charset="0"/>
                <a:cs typeface="Times New Roman" pitchFamily="18" charset="0"/>
                <a:sym typeface="Symbol" pitchFamily="18" charset="2"/>
              </a:rPr>
              <a:t></a:t>
            </a:r>
            <a:r>
              <a:rPr lang="en-US" altLang="en-US">
                <a:solidFill>
                  <a:srgbClr val="000000"/>
                </a:solidFill>
                <a:ea typeface="Segoe UI" pitchFamily="34" charset="0"/>
                <a:cs typeface="Times New Roman" pitchFamily="18" charset="0"/>
              </a:rPr>
              <a:t>A </a:t>
            </a:r>
            <a:r>
              <a:rPr lang="en-US" altLang="en-US" b="1">
                <a:solidFill>
                  <a:srgbClr val="000000"/>
                </a:solidFill>
                <a:ea typeface="Segoe UI" pitchFamily="34" charset="0"/>
                <a:cs typeface="Times New Roman" pitchFamily="18" charset="0"/>
              </a:rPr>
              <a:t>Galilean transformation</a:t>
            </a:r>
            <a:r>
              <a:rPr lang="en-US" altLang="en-US">
                <a:solidFill>
                  <a:srgbClr val="000000"/>
                </a:solidFill>
                <a:ea typeface="Segoe UI" pitchFamily="34" charset="0"/>
                <a:cs typeface="Times New Roman" pitchFamily="18" charset="0"/>
              </a:rPr>
              <a:t> is just a way to convert distances in one reference frame to distances in another one.</a:t>
            </a:r>
          </a:p>
        </p:txBody>
      </p:sp>
      <p:sp>
        <p:nvSpPr>
          <p:cNvPr id="9219" name="Rectangle 3"/>
          <p:cNvSpPr>
            <a:spLocks noGrp="1" noChangeArrowheads="1"/>
          </p:cNvSpPr>
          <p:nvPr>
            <p:ph type="ctrTitle"/>
          </p:nvPr>
        </p:nvSpPr>
        <p:spPr>
          <a:xfrm>
            <a:off x="685800" y="457200"/>
            <a:ext cx="7772400" cy="833438"/>
          </a:xfrm>
        </p:spPr>
        <p:txBody>
          <a:bodyPr/>
          <a:lstStyle/>
          <a:p>
            <a:pPr algn="l"/>
            <a:r>
              <a:rPr lang="en-US" altLang="en-US" sz="2800" b="1" smtClean="0"/>
              <a:t>Option A: Relativity</a:t>
            </a:r>
            <a:br>
              <a:rPr lang="en-US" altLang="en-US" sz="2800" b="1" smtClean="0"/>
            </a:br>
            <a:r>
              <a:rPr lang="en-US" altLang="en-US" sz="2800" smtClean="0">
                <a:solidFill>
                  <a:schemeClr val="tx1"/>
                </a:solidFill>
              </a:rPr>
              <a:t>A.1 – The beginnings of relativity</a:t>
            </a:r>
          </a:p>
        </p:txBody>
      </p:sp>
      <p:grpSp>
        <p:nvGrpSpPr>
          <p:cNvPr id="124932" name="Group 4"/>
          <p:cNvGrpSpPr>
            <a:grpSpLocks/>
          </p:cNvGrpSpPr>
          <p:nvPr/>
        </p:nvGrpSpPr>
        <p:grpSpPr bwMode="auto">
          <a:xfrm>
            <a:off x="809625" y="5089525"/>
            <a:ext cx="7464425" cy="852488"/>
            <a:chOff x="510" y="3743"/>
            <a:chExt cx="4702" cy="537"/>
          </a:xfrm>
        </p:grpSpPr>
        <p:sp>
          <p:nvSpPr>
            <p:cNvPr id="9228" name="Rectangle 5"/>
            <p:cNvSpPr>
              <a:spLocks noChangeArrowheads="1"/>
            </p:cNvSpPr>
            <p:nvPr/>
          </p:nvSpPr>
          <p:spPr bwMode="auto">
            <a:xfrm>
              <a:off x="700" y="3743"/>
              <a:ext cx="2297" cy="202"/>
            </a:xfrm>
            <a:prstGeom prst="rect">
              <a:avLst/>
            </a:prstGeom>
            <a:noFill/>
            <a:ln w="9525">
              <a:noFill/>
              <a:miter lim="800000"/>
              <a:headEnd/>
              <a:tailEnd/>
            </a:ln>
            <a:effectLst/>
          </p:spPr>
          <p:txBody>
            <a:bodyPr/>
            <a:lstStyle/>
            <a:p>
              <a:pPr eaLnBrk="0" hangingPunct="0">
                <a:lnSpc>
                  <a:spcPct val="90000"/>
                </a:lnSpc>
                <a:spcBef>
                  <a:spcPct val="20000"/>
                </a:spcBef>
              </a:pPr>
              <a:r>
                <a:rPr lang="en-US" altLang="en-US" i="1">
                  <a:sym typeface="Symbol" pitchFamily="18" charset="2"/>
                </a:rPr>
                <a:t>x</a:t>
              </a:r>
              <a:r>
                <a:rPr lang="en-US" altLang="en-US">
                  <a:sym typeface="Symbol" pitchFamily="18" charset="2"/>
                </a:rPr>
                <a:t> = </a:t>
              </a:r>
              <a:r>
                <a:rPr lang="en-US" altLang="en-US" i="1">
                  <a:solidFill>
                    <a:srgbClr val="000000"/>
                  </a:solidFill>
                  <a:cs typeface="Times New Roman" pitchFamily="18" charset="0"/>
                </a:rPr>
                <a:t>x</a:t>
              </a:r>
              <a:r>
                <a:rPr lang="en-US" altLang="en-US">
                  <a:solidFill>
                    <a:srgbClr val="000000"/>
                  </a:solidFill>
                  <a:cs typeface="Times New Roman" pitchFamily="18" charset="0"/>
                </a:rPr>
                <a:t>’ + </a:t>
              </a:r>
              <a:r>
                <a:rPr lang="en-US" altLang="en-US" i="1">
                  <a:solidFill>
                    <a:srgbClr val="000000"/>
                  </a:solidFill>
                  <a:cs typeface="Times New Roman" pitchFamily="18" charset="0"/>
                </a:rPr>
                <a:t>vt</a:t>
              </a:r>
              <a:endParaRPr lang="en-US" altLang="en-US" i="1" baseline="-25000">
                <a:solidFill>
                  <a:srgbClr val="000000"/>
                </a:solidFill>
                <a:cs typeface="Courier New" pitchFamily="49" charset="0"/>
                <a:sym typeface="Symbol" pitchFamily="18" charset="2"/>
              </a:endParaRPr>
            </a:p>
          </p:txBody>
        </p:sp>
        <p:sp>
          <p:nvSpPr>
            <p:cNvPr id="9229" name="Text Box 6"/>
            <p:cNvSpPr txBox="1">
              <a:spLocks noChangeArrowheads="1"/>
            </p:cNvSpPr>
            <p:nvPr/>
          </p:nvSpPr>
          <p:spPr bwMode="auto">
            <a:xfrm>
              <a:off x="2703" y="3762"/>
              <a:ext cx="2509" cy="518"/>
            </a:xfrm>
            <a:prstGeom prst="rect">
              <a:avLst/>
            </a:prstGeom>
            <a:solidFill>
              <a:srgbClr val="FF0000"/>
            </a:solidFill>
            <a:ln w="9525">
              <a:noFill/>
              <a:miter lim="800000"/>
              <a:headEnd/>
              <a:tailEnd/>
            </a:ln>
            <a:effectLst/>
          </p:spPr>
          <p:txBody>
            <a:bodyPr>
              <a:spAutoFit/>
            </a:bodyPr>
            <a:lstStyle/>
            <a:p>
              <a:pPr algn="ctr">
                <a:spcBef>
                  <a:spcPct val="50000"/>
                </a:spcBef>
              </a:pPr>
              <a:r>
                <a:rPr lang="en-US" altLang="en-US">
                  <a:solidFill>
                    <a:schemeClr val="bg1"/>
                  </a:solidFill>
                </a:rPr>
                <a:t>The Galilean transformations for x and x’</a:t>
              </a:r>
            </a:p>
          </p:txBody>
        </p:sp>
        <p:sp>
          <p:nvSpPr>
            <p:cNvPr id="9230" name="Rectangle 7"/>
            <p:cNvSpPr>
              <a:spLocks noChangeArrowheads="1"/>
            </p:cNvSpPr>
            <p:nvPr/>
          </p:nvSpPr>
          <p:spPr bwMode="auto">
            <a:xfrm>
              <a:off x="510" y="3761"/>
              <a:ext cx="4701" cy="519"/>
            </a:xfrm>
            <a:prstGeom prst="rect">
              <a:avLst/>
            </a:prstGeom>
            <a:noFill/>
            <a:ln w="12700">
              <a:solidFill>
                <a:schemeClr val="tx1"/>
              </a:solidFill>
              <a:miter lim="800000"/>
              <a:headEnd/>
              <a:tailEnd/>
            </a:ln>
            <a:effectLst/>
          </p:spPr>
          <p:txBody>
            <a:bodyPr wrap="none" anchor="ctr"/>
            <a:lstStyle/>
            <a:p>
              <a:endParaRPr lang="en-US" altLang="en-US"/>
            </a:p>
          </p:txBody>
        </p:sp>
        <p:sp>
          <p:nvSpPr>
            <p:cNvPr id="9231" name="Rectangle 8"/>
            <p:cNvSpPr>
              <a:spLocks noChangeArrowheads="1"/>
            </p:cNvSpPr>
            <p:nvPr/>
          </p:nvSpPr>
          <p:spPr bwMode="auto">
            <a:xfrm>
              <a:off x="664" y="3975"/>
              <a:ext cx="1911" cy="202"/>
            </a:xfrm>
            <a:prstGeom prst="rect">
              <a:avLst/>
            </a:prstGeom>
            <a:noFill/>
            <a:ln w="9525">
              <a:noFill/>
              <a:miter lim="800000"/>
              <a:headEnd/>
              <a:tailEnd/>
            </a:ln>
            <a:effectLst/>
          </p:spPr>
          <p:txBody>
            <a:bodyPr/>
            <a:lstStyle/>
            <a:p>
              <a:pPr eaLnBrk="0" hangingPunct="0">
                <a:lnSpc>
                  <a:spcPct val="90000"/>
                </a:lnSpc>
                <a:spcBef>
                  <a:spcPct val="20000"/>
                </a:spcBef>
              </a:pPr>
              <a:r>
                <a:rPr lang="en-US" altLang="en-US" i="1">
                  <a:sym typeface="Symbol" pitchFamily="18" charset="2"/>
                </a:rPr>
                <a:t>x</a:t>
              </a:r>
              <a:r>
                <a:rPr lang="en-US" altLang="en-US">
                  <a:sym typeface="Symbol" pitchFamily="18" charset="2"/>
                </a:rPr>
                <a:t>’ = </a:t>
              </a:r>
              <a:r>
                <a:rPr lang="en-US" altLang="en-US" i="1">
                  <a:solidFill>
                    <a:srgbClr val="000000"/>
                  </a:solidFill>
                  <a:cs typeface="Times New Roman" pitchFamily="18" charset="0"/>
                </a:rPr>
                <a:t>x</a:t>
              </a:r>
              <a:r>
                <a:rPr lang="en-US" altLang="en-US">
                  <a:solidFill>
                    <a:srgbClr val="000000"/>
                  </a:solidFill>
                  <a:cs typeface="Times New Roman" pitchFamily="18" charset="0"/>
                </a:rPr>
                <a:t> – </a:t>
              </a:r>
              <a:r>
                <a:rPr lang="en-US" altLang="en-US" i="1">
                  <a:solidFill>
                    <a:srgbClr val="000000"/>
                  </a:solidFill>
                  <a:cs typeface="Times New Roman" pitchFamily="18" charset="0"/>
                </a:rPr>
                <a:t>vt</a:t>
              </a:r>
              <a:endParaRPr lang="en-US" altLang="en-US" i="1" baseline="-25000">
                <a:solidFill>
                  <a:srgbClr val="000000"/>
                </a:solidFill>
                <a:cs typeface="Courier New" pitchFamily="49" charset="0"/>
                <a:sym typeface="Symbol" pitchFamily="18" charset="2"/>
              </a:endParaRPr>
            </a:p>
          </p:txBody>
        </p:sp>
      </p:grpSp>
      <p:pic>
        <p:nvPicPr>
          <p:cNvPr id="124937" name="Picture 9"/>
          <p:cNvPicPr>
            <a:picLocks noChangeAspect="1" noChangeArrowheads="1"/>
          </p:cNvPicPr>
          <p:nvPr/>
        </p:nvPicPr>
        <p:blipFill>
          <a:blip r:embed="rId5" cstate="print"/>
          <a:srcRect/>
          <a:stretch>
            <a:fillRect/>
          </a:stretch>
        </p:blipFill>
        <p:spPr bwMode="auto">
          <a:xfrm>
            <a:off x="0" y="1893888"/>
            <a:ext cx="9144000" cy="2092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grpSp>
        <p:nvGrpSpPr>
          <p:cNvPr id="9222" name="Group 10"/>
          <p:cNvGrpSpPr>
            <a:grpSpLocks/>
          </p:cNvGrpSpPr>
          <p:nvPr/>
        </p:nvGrpSpPr>
        <p:grpSpPr bwMode="auto">
          <a:xfrm>
            <a:off x="1587500" y="1538288"/>
            <a:ext cx="5141913" cy="457200"/>
            <a:chOff x="1197" y="1111"/>
            <a:chExt cx="2746" cy="288"/>
          </a:xfrm>
        </p:grpSpPr>
        <p:sp>
          <p:nvSpPr>
            <p:cNvPr id="9223" name="Line 11"/>
            <p:cNvSpPr>
              <a:spLocks noChangeShapeType="1"/>
            </p:cNvSpPr>
            <p:nvPr/>
          </p:nvSpPr>
          <p:spPr bwMode="auto">
            <a:xfrm>
              <a:off x="1205" y="1243"/>
              <a:ext cx="0" cy="121"/>
            </a:xfrm>
            <a:prstGeom prst="line">
              <a:avLst/>
            </a:prstGeom>
            <a:noFill/>
            <a:ln w="19050">
              <a:solidFill>
                <a:schemeClr val="tx1"/>
              </a:solidFill>
              <a:round/>
              <a:headEnd/>
              <a:tailEnd/>
            </a:ln>
            <a:effectLst/>
          </p:spPr>
          <p:txBody>
            <a:bodyPr/>
            <a:lstStyle/>
            <a:p>
              <a:endParaRPr lang="en-US"/>
            </a:p>
          </p:txBody>
        </p:sp>
        <p:sp>
          <p:nvSpPr>
            <p:cNvPr id="9224" name="Line 12"/>
            <p:cNvSpPr>
              <a:spLocks noChangeShapeType="1"/>
            </p:cNvSpPr>
            <p:nvPr/>
          </p:nvSpPr>
          <p:spPr bwMode="auto">
            <a:xfrm>
              <a:off x="3943" y="1246"/>
              <a:ext cx="0" cy="121"/>
            </a:xfrm>
            <a:prstGeom prst="line">
              <a:avLst/>
            </a:prstGeom>
            <a:noFill/>
            <a:ln w="19050">
              <a:solidFill>
                <a:schemeClr val="tx1"/>
              </a:solidFill>
              <a:round/>
              <a:headEnd/>
              <a:tailEnd/>
            </a:ln>
            <a:effectLst/>
          </p:spPr>
          <p:txBody>
            <a:bodyPr/>
            <a:lstStyle/>
            <a:p>
              <a:endParaRPr lang="en-US"/>
            </a:p>
          </p:txBody>
        </p:sp>
        <p:sp>
          <p:nvSpPr>
            <p:cNvPr id="9225" name="Line 13"/>
            <p:cNvSpPr>
              <a:spLocks noChangeShapeType="1"/>
            </p:cNvSpPr>
            <p:nvPr/>
          </p:nvSpPr>
          <p:spPr bwMode="auto">
            <a:xfrm>
              <a:off x="1197" y="1296"/>
              <a:ext cx="2736" cy="0"/>
            </a:xfrm>
            <a:prstGeom prst="line">
              <a:avLst/>
            </a:prstGeom>
            <a:noFill/>
            <a:ln w="19050">
              <a:solidFill>
                <a:schemeClr val="tx1"/>
              </a:solidFill>
              <a:round/>
              <a:headEnd/>
              <a:tailEnd type="arrow" w="med" len="med"/>
            </a:ln>
            <a:effectLst/>
          </p:spPr>
          <p:txBody>
            <a:bodyPr/>
            <a:lstStyle/>
            <a:p>
              <a:endParaRPr lang="en-US"/>
            </a:p>
          </p:txBody>
        </p:sp>
        <p:sp>
          <p:nvSpPr>
            <p:cNvPr id="9226" name="Rectangle 14"/>
            <p:cNvSpPr>
              <a:spLocks noChangeArrowheads="1"/>
            </p:cNvSpPr>
            <p:nvPr/>
          </p:nvSpPr>
          <p:spPr bwMode="auto">
            <a:xfrm>
              <a:off x="2462" y="1213"/>
              <a:ext cx="213" cy="129"/>
            </a:xfrm>
            <a:prstGeom prst="rect">
              <a:avLst/>
            </a:prstGeom>
            <a:solidFill>
              <a:srgbClr val="EAEAEA"/>
            </a:solidFill>
            <a:ln w="9525">
              <a:noFill/>
              <a:miter lim="800000"/>
              <a:headEnd/>
              <a:tailEnd/>
            </a:ln>
            <a:effectLst/>
          </p:spPr>
          <p:txBody>
            <a:bodyPr wrap="none" anchor="ctr"/>
            <a:lstStyle/>
            <a:p>
              <a:endParaRPr lang="en-US" altLang="en-US"/>
            </a:p>
          </p:txBody>
        </p:sp>
        <p:sp>
          <p:nvSpPr>
            <p:cNvPr id="9227" name="Text Box 15"/>
            <p:cNvSpPr txBox="1">
              <a:spLocks noChangeArrowheads="1"/>
            </p:cNvSpPr>
            <p:nvPr/>
          </p:nvSpPr>
          <p:spPr bwMode="auto">
            <a:xfrm>
              <a:off x="2412" y="1111"/>
              <a:ext cx="255" cy="288"/>
            </a:xfrm>
            <a:prstGeom prst="rect">
              <a:avLst/>
            </a:prstGeom>
            <a:noFill/>
            <a:ln w="9525">
              <a:noFill/>
              <a:miter lim="800000"/>
              <a:headEnd/>
              <a:tailEnd/>
            </a:ln>
            <a:effectLst/>
          </p:spPr>
          <p:txBody>
            <a:bodyPr wrap="none">
              <a:spAutoFit/>
            </a:bodyPr>
            <a:lstStyle/>
            <a:p>
              <a:r>
                <a:rPr lang="en-US" altLang="en-US" i="1" baseline="-25000"/>
                <a:t> </a:t>
              </a:r>
              <a:r>
                <a:rPr lang="en-US" altLang="en-US" i="1"/>
                <a:t>vt</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4930">
                                            <p:txEl>
                                              <p:pRg st="6" end="6"/>
                                            </p:txEl>
                                          </p:spTgt>
                                        </p:tgtEl>
                                        <p:attrNameLst>
                                          <p:attrName>style.visibility</p:attrName>
                                        </p:attrNameLst>
                                      </p:cBhvr>
                                      <p:to>
                                        <p:strVal val="visible"/>
                                      </p:to>
                                    </p:set>
                                    <p:anim calcmode="lin" valueType="num">
                                      <p:cBhvr additive="base">
                                        <p:cTn id="7" dur="500" fill="hold"/>
                                        <p:tgtEl>
                                          <p:spTgt spid="124930">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493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124932"/>
                                        </p:tgtEl>
                                        <p:attrNameLst>
                                          <p:attrName>style.visibility</p:attrName>
                                        </p:attrNameLst>
                                      </p:cBhvr>
                                      <p:to>
                                        <p:strVal val="visible"/>
                                      </p:to>
                                    </p:set>
                                    <p:anim calcmode="lin" valueType="num">
                                      <p:cBhvr>
                                        <p:cTn id="13" dur="500" fill="hold"/>
                                        <p:tgtEl>
                                          <p:spTgt spid="124932"/>
                                        </p:tgtEl>
                                        <p:attrNameLst>
                                          <p:attrName>ppt_w</p:attrName>
                                        </p:attrNameLst>
                                      </p:cBhvr>
                                      <p:tavLst>
                                        <p:tav tm="0">
                                          <p:val>
                                            <p:fltVal val="0"/>
                                          </p:val>
                                        </p:tav>
                                        <p:tav tm="100000">
                                          <p:val>
                                            <p:strVal val="#ppt_w"/>
                                          </p:val>
                                        </p:tav>
                                      </p:tavLst>
                                    </p:anim>
                                    <p:anim calcmode="lin" valueType="num">
                                      <p:cBhvr>
                                        <p:cTn id="14" dur="500" fill="hold"/>
                                        <p:tgtEl>
                                          <p:spTgt spid="124932"/>
                                        </p:tgtEl>
                                        <p:attrNameLst>
                                          <p:attrName>ppt_h</p:attrName>
                                        </p:attrNameLst>
                                      </p:cBhvr>
                                      <p:tavLst>
                                        <p:tav tm="0">
                                          <p:val>
                                            <p:fltVal val="0"/>
                                          </p:val>
                                        </p:tav>
                                        <p:tav tm="100000">
                                          <p:val>
                                            <p:strVal val="#ppt_h"/>
                                          </p:val>
                                        </p:tav>
                                      </p:tavLst>
                                    </p:anim>
                                    <p:animEffect transition="in" filter="fade">
                                      <p:cBhvr>
                                        <p:cTn id="15" dur="500"/>
                                        <p:tgtEl>
                                          <p:spTgt spid="12493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92" name="Rectangle 16"/>
          <p:cNvSpPr>
            <a:spLocks noChangeArrowheads="1"/>
          </p:cNvSpPr>
          <p:nvPr/>
        </p:nvSpPr>
        <p:spPr bwMode="auto">
          <a:xfrm>
            <a:off x="674688" y="4049713"/>
            <a:ext cx="7772400" cy="2808287"/>
          </a:xfrm>
          <a:prstGeom prst="rect">
            <a:avLst/>
          </a:prstGeom>
          <a:solidFill>
            <a:srgbClr val="FFFFCC"/>
          </a:solidFill>
          <a:ln w="9525">
            <a:noFill/>
            <a:miter lim="800000"/>
            <a:headEnd/>
            <a:tailEnd/>
          </a:ln>
          <a:effectLst/>
        </p:spPr>
        <p:txBody>
          <a:bodyPr/>
          <a:lstStyle/>
          <a:p>
            <a:pPr eaLnBrk="0" hangingPunct="0">
              <a:spcBef>
                <a:spcPct val="20000"/>
              </a:spcBef>
            </a:pPr>
            <a:r>
              <a:rPr lang="en-US" altLang="en-US">
                <a:sym typeface="Symbol" pitchFamily="18" charset="2"/>
              </a:rPr>
              <a:t>EXAMPLE: At the instant S’ is coincident with S you start your stopwatch. The cone is exactly 76.5 m from you. If the van is traveling at 25.75 m</a:t>
            </a:r>
            <a:r>
              <a:rPr lang="en-US" altLang="en-US" baseline="-25000">
                <a:sym typeface="Symbol" pitchFamily="18" charset="2"/>
              </a:rPr>
              <a:t> </a:t>
            </a:r>
            <a:r>
              <a:rPr lang="en-US" altLang="en-US">
                <a:sym typeface="Symbol" pitchFamily="18" charset="2"/>
              </a:rPr>
              <a:t>s</a:t>
            </a:r>
            <a:r>
              <a:rPr lang="en-US" altLang="en-US" baseline="30000">
                <a:sym typeface="Symbol" pitchFamily="18" charset="2"/>
              </a:rPr>
              <a:t>-1</a:t>
            </a:r>
            <a:r>
              <a:rPr lang="en-US" altLang="en-US">
                <a:sym typeface="Symbol" pitchFamily="18" charset="2"/>
              </a:rPr>
              <a:t> how far is the van from the cone at </a:t>
            </a:r>
            <a:r>
              <a:rPr lang="en-US" altLang="en-US" i="1">
                <a:sym typeface="Symbol" pitchFamily="18" charset="2"/>
              </a:rPr>
              <a:t>t</a:t>
            </a:r>
            <a:r>
              <a:rPr lang="en-US" altLang="en-US">
                <a:sym typeface="Symbol" pitchFamily="18" charset="2"/>
              </a:rPr>
              <a:t> = 0.00 s and </a:t>
            </a:r>
            <a:r>
              <a:rPr lang="en-US" altLang="en-US" i="1">
                <a:sym typeface="Symbol" pitchFamily="18" charset="2"/>
              </a:rPr>
              <a:t>t</a:t>
            </a:r>
            <a:r>
              <a:rPr lang="en-US" altLang="en-US">
                <a:sym typeface="Symbol" pitchFamily="18" charset="2"/>
              </a:rPr>
              <a:t> = 2.75 s.</a:t>
            </a:r>
          </a:p>
          <a:p>
            <a:pPr eaLnBrk="0" hangingPunct="0">
              <a:spcBef>
                <a:spcPct val="20000"/>
              </a:spcBef>
            </a:pPr>
            <a:r>
              <a:rPr lang="en-US" altLang="en-US">
                <a:sym typeface="Symbol" pitchFamily="18" charset="2"/>
              </a:rPr>
              <a:t>SOLUTION: We want </a:t>
            </a:r>
            <a:r>
              <a:rPr lang="en-US" altLang="en-US" i="1">
                <a:sym typeface="Symbol" pitchFamily="18" charset="2"/>
              </a:rPr>
              <a:t>x’</a:t>
            </a:r>
            <a:r>
              <a:rPr lang="en-US" altLang="en-US">
                <a:sym typeface="Symbol" pitchFamily="18" charset="2"/>
              </a:rPr>
              <a:t> and we know </a:t>
            </a:r>
            <a:r>
              <a:rPr lang="en-US" altLang="en-US" i="1">
                <a:sym typeface="Symbol" pitchFamily="18" charset="2"/>
              </a:rPr>
              <a:t>x</a:t>
            </a:r>
            <a:r>
              <a:rPr lang="en-US" altLang="en-US">
                <a:sym typeface="Symbol" pitchFamily="18" charset="2"/>
              </a:rPr>
              <a:t> so we use </a:t>
            </a:r>
          </a:p>
          <a:p>
            <a:pPr eaLnBrk="0" hangingPunct="0">
              <a:spcBef>
                <a:spcPct val="20000"/>
              </a:spcBef>
            </a:pPr>
            <a:r>
              <a:rPr lang="en-US" altLang="en-US">
                <a:sym typeface="Symbol" pitchFamily="18" charset="2"/>
              </a:rPr>
              <a:t></a:t>
            </a:r>
            <a:r>
              <a:rPr lang="en-US" altLang="en-US" i="1">
                <a:sym typeface="Symbol" pitchFamily="18" charset="2"/>
              </a:rPr>
              <a:t>x</a:t>
            </a:r>
            <a:r>
              <a:rPr lang="en-US" altLang="en-US">
                <a:sym typeface="Symbol" pitchFamily="18" charset="2"/>
              </a:rPr>
              <a:t>’ = </a:t>
            </a:r>
            <a:r>
              <a:rPr lang="en-US" altLang="en-US" i="1">
                <a:solidFill>
                  <a:srgbClr val="000000"/>
                </a:solidFill>
                <a:cs typeface="Times New Roman" pitchFamily="18" charset="0"/>
              </a:rPr>
              <a:t>x</a:t>
            </a:r>
            <a:r>
              <a:rPr lang="en-US" altLang="en-US">
                <a:solidFill>
                  <a:srgbClr val="000000"/>
                </a:solidFill>
                <a:cs typeface="Times New Roman" pitchFamily="18" charset="0"/>
              </a:rPr>
              <a:t> – </a:t>
            </a:r>
            <a:r>
              <a:rPr lang="en-US" altLang="en-US" i="1">
                <a:solidFill>
                  <a:srgbClr val="000000"/>
                </a:solidFill>
                <a:cs typeface="Times New Roman" pitchFamily="18" charset="0"/>
              </a:rPr>
              <a:t>vt</a:t>
            </a:r>
            <a:r>
              <a:rPr lang="en-US" altLang="en-US">
                <a:solidFill>
                  <a:srgbClr val="000000"/>
                </a:solidFill>
                <a:cs typeface="Times New Roman" pitchFamily="18" charset="0"/>
              </a:rPr>
              <a:t> = 76.5 – 25.75</a:t>
            </a:r>
            <a:r>
              <a:rPr lang="en-US" altLang="en-US" i="1">
                <a:solidFill>
                  <a:srgbClr val="000000"/>
                </a:solidFill>
                <a:cs typeface="Times New Roman" pitchFamily="18" charset="0"/>
              </a:rPr>
              <a:t>t</a:t>
            </a:r>
            <a:r>
              <a:rPr lang="en-US" altLang="en-US">
                <a:solidFill>
                  <a:srgbClr val="000000"/>
                </a:solidFill>
                <a:cs typeface="Times New Roman" pitchFamily="18" charset="0"/>
              </a:rPr>
              <a:t> = 76.5 – 25.75(0) = 76.5 m.</a:t>
            </a:r>
          </a:p>
          <a:p>
            <a:pPr eaLnBrk="0" hangingPunct="0">
              <a:spcBef>
                <a:spcPct val="20000"/>
              </a:spcBef>
            </a:pPr>
            <a:r>
              <a:rPr lang="en-US" altLang="en-US">
                <a:sym typeface="Symbol" pitchFamily="18" charset="2"/>
              </a:rPr>
              <a:t></a:t>
            </a:r>
            <a:r>
              <a:rPr lang="en-US" altLang="en-US" i="1">
                <a:sym typeface="Symbol" pitchFamily="18" charset="2"/>
              </a:rPr>
              <a:t>x</a:t>
            </a:r>
            <a:r>
              <a:rPr lang="en-US" altLang="en-US">
                <a:sym typeface="Symbol" pitchFamily="18" charset="2"/>
              </a:rPr>
              <a:t>’ = 76.5 – 25.75(2.75) = 5.69 m.</a:t>
            </a:r>
          </a:p>
        </p:txBody>
      </p:sp>
      <p:sp>
        <p:nvSpPr>
          <p:cNvPr id="10243" name="Rectangle 2"/>
          <p:cNvSpPr>
            <a:spLocks noChangeArrowheads="1"/>
          </p:cNvSpPr>
          <p:nvPr/>
        </p:nvSpPr>
        <p:spPr bwMode="auto">
          <a:xfrm>
            <a:off x="685800" y="1350963"/>
            <a:ext cx="7772400" cy="2727325"/>
          </a:xfrm>
          <a:prstGeom prst="rect">
            <a:avLst/>
          </a:prstGeom>
          <a:solidFill>
            <a:srgbClr val="EAEAEA"/>
          </a:solidFill>
          <a:ln w="9525">
            <a:noFill/>
            <a:miter lim="800000"/>
            <a:headEnd/>
            <a:tailEnd/>
          </a:ln>
          <a:effectLst/>
        </p:spPr>
        <p:txBody>
          <a:bodyPr/>
          <a:lstStyle/>
          <a:p>
            <a:r>
              <a:rPr lang="en-US" altLang="en-US" i="1">
                <a:solidFill>
                  <a:schemeClr val="accent2"/>
                </a:solidFill>
                <a:ea typeface="Segoe UI" pitchFamily="34" charset="0"/>
              </a:rPr>
              <a:t>Galilean transformations</a:t>
            </a:r>
            <a:endParaRPr lang="en-US" altLang="en-US" sz="2000">
              <a:solidFill>
                <a:srgbClr val="000000"/>
              </a:solidFill>
              <a:latin typeface="Courier New" pitchFamily="49" charset="0"/>
              <a:ea typeface="Segoe UI" pitchFamily="34" charset="0"/>
              <a:cs typeface="Times New Roman" pitchFamily="18" charset="0"/>
              <a:sym typeface="Symbol" pitchFamily="18" charset="2"/>
            </a:endParaRPr>
          </a:p>
        </p:txBody>
      </p:sp>
      <p:sp>
        <p:nvSpPr>
          <p:cNvPr id="10244" name="Rectangle 3"/>
          <p:cNvSpPr>
            <a:spLocks noGrp="1" noChangeArrowheads="1"/>
          </p:cNvSpPr>
          <p:nvPr>
            <p:ph type="ctrTitle"/>
          </p:nvPr>
        </p:nvSpPr>
        <p:spPr>
          <a:xfrm>
            <a:off x="685800" y="457200"/>
            <a:ext cx="7772400" cy="833438"/>
          </a:xfrm>
        </p:spPr>
        <p:txBody>
          <a:bodyPr/>
          <a:lstStyle/>
          <a:p>
            <a:pPr algn="l"/>
            <a:r>
              <a:rPr lang="en-US" altLang="en-US" sz="2800" b="1" smtClean="0"/>
              <a:t>Option A: Relativity</a:t>
            </a:r>
            <a:br>
              <a:rPr lang="en-US" altLang="en-US" sz="2800" b="1" smtClean="0"/>
            </a:br>
            <a:r>
              <a:rPr lang="en-US" altLang="en-US" sz="2800" smtClean="0">
                <a:solidFill>
                  <a:schemeClr val="tx1"/>
                </a:solidFill>
              </a:rPr>
              <a:t>A.1 – The beginnings of relativity</a:t>
            </a:r>
          </a:p>
        </p:txBody>
      </p:sp>
      <p:pic>
        <p:nvPicPr>
          <p:cNvPr id="126985" name="Picture 9"/>
          <p:cNvPicPr>
            <a:picLocks noChangeAspect="1" noChangeArrowheads="1"/>
          </p:cNvPicPr>
          <p:nvPr/>
        </p:nvPicPr>
        <p:blipFill>
          <a:blip r:embed="rId5" cstate="print"/>
          <a:srcRect/>
          <a:stretch>
            <a:fillRect/>
          </a:stretch>
        </p:blipFill>
        <p:spPr bwMode="auto">
          <a:xfrm>
            <a:off x="0" y="1893888"/>
            <a:ext cx="9144000" cy="2092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grpSp>
        <p:nvGrpSpPr>
          <p:cNvPr id="10246" name="Group 10"/>
          <p:cNvGrpSpPr>
            <a:grpSpLocks/>
          </p:cNvGrpSpPr>
          <p:nvPr/>
        </p:nvGrpSpPr>
        <p:grpSpPr bwMode="auto">
          <a:xfrm>
            <a:off x="1587500" y="1538288"/>
            <a:ext cx="5141913" cy="457200"/>
            <a:chOff x="1197" y="1111"/>
            <a:chExt cx="2746" cy="288"/>
          </a:xfrm>
        </p:grpSpPr>
        <p:sp>
          <p:nvSpPr>
            <p:cNvPr id="10247" name="Line 11"/>
            <p:cNvSpPr>
              <a:spLocks noChangeShapeType="1"/>
            </p:cNvSpPr>
            <p:nvPr/>
          </p:nvSpPr>
          <p:spPr bwMode="auto">
            <a:xfrm>
              <a:off x="1205" y="1243"/>
              <a:ext cx="0" cy="121"/>
            </a:xfrm>
            <a:prstGeom prst="line">
              <a:avLst/>
            </a:prstGeom>
            <a:noFill/>
            <a:ln w="19050">
              <a:solidFill>
                <a:schemeClr val="tx1"/>
              </a:solidFill>
              <a:round/>
              <a:headEnd/>
              <a:tailEnd/>
            </a:ln>
            <a:effectLst/>
          </p:spPr>
          <p:txBody>
            <a:bodyPr/>
            <a:lstStyle/>
            <a:p>
              <a:endParaRPr lang="en-US"/>
            </a:p>
          </p:txBody>
        </p:sp>
        <p:sp>
          <p:nvSpPr>
            <p:cNvPr id="10248" name="Line 12"/>
            <p:cNvSpPr>
              <a:spLocks noChangeShapeType="1"/>
            </p:cNvSpPr>
            <p:nvPr/>
          </p:nvSpPr>
          <p:spPr bwMode="auto">
            <a:xfrm>
              <a:off x="3943" y="1246"/>
              <a:ext cx="0" cy="121"/>
            </a:xfrm>
            <a:prstGeom prst="line">
              <a:avLst/>
            </a:prstGeom>
            <a:noFill/>
            <a:ln w="19050">
              <a:solidFill>
                <a:schemeClr val="tx1"/>
              </a:solidFill>
              <a:round/>
              <a:headEnd/>
              <a:tailEnd/>
            </a:ln>
            <a:effectLst/>
          </p:spPr>
          <p:txBody>
            <a:bodyPr/>
            <a:lstStyle/>
            <a:p>
              <a:endParaRPr lang="en-US"/>
            </a:p>
          </p:txBody>
        </p:sp>
        <p:sp>
          <p:nvSpPr>
            <p:cNvPr id="10249" name="Line 13"/>
            <p:cNvSpPr>
              <a:spLocks noChangeShapeType="1"/>
            </p:cNvSpPr>
            <p:nvPr/>
          </p:nvSpPr>
          <p:spPr bwMode="auto">
            <a:xfrm>
              <a:off x="1197" y="1296"/>
              <a:ext cx="2736" cy="0"/>
            </a:xfrm>
            <a:prstGeom prst="line">
              <a:avLst/>
            </a:prstGeom>
            <a:noFill/>
            <a:ln w="19050">
              <a:solidFill>
                <a:schemeClr val="tx1"/>
              </a:solidFill>
              <a:round/>
              <a:headEnd/>
              <a:tailEnd type="arrow" w="med" len="med"/>
            </a:ln>
            <a:effectLst/>
          </p:spPr>
          <p:txBody>
            <a:bodyPr/>
            <a:lstStyle/>
            <a:p>
              <a:endParaRPr lang="en-US"/>
            </a:p>
          </p:txBody>
        </p:sp>
        <p:sp>
          <p:nvSpPr>
            <p:cNvPr id="10250" name="Rectangle 14"/>
            <p:cNvSpPr>
              <a:spLocks noChangeArrowheads="1"/>
            </p:cNvSpPr>
            <p:nvPr/>
          </p:nvSpPr>
          <p:spPr bwMode="auto">
            <a:xfrm>
              <a:off x="2462" y="1213"/>
              <a:ext cx="213" cy="129"/>
            </a:xfrm>
            <a:prstGeom prst="rect">
              <a:avLst/>
            </a:prstGeom>
            <a:solidFill>
              <a:srgbClr val="EAEAEA"/>
            </a:solidFill>
            <a:ln w="9525">
              <a:noFill/>
              <a:miter lim="800000"/>
              <a:headEnd/>
              <a:tailEnd/>
            </a:ln>
            <a:effectLst/>
          </p:spPr>
          <p:txBody>
            <a:bodyPr wrap="none" anchor="ctr"/>
            <a:lstStyle/>
            <a:p>
              <a:endParaRPr lang="en-US" altLang="en-US"/>
            </a:p>
          </p:txBody>
        </p:sp>
        <p:sp>
          <p:nvSpPr>
            <p:cNvPr id="10251" name="Text Box 15"/>
            <p:cNvSpPr txBox="1">
              <a:spLocks noChangeArrowheads="1"/>
            </p:cNvSpPr>
            <p:nvPr/>
          </p:nvSpPr>
          <p:spPr bwMode="auto">
            <a:xfrm>
              <a:off x="2412" y="1111"/>
              <a:ext cx="255" cy="288"/>
            </a:xfrm>
            <a:prstGeom prst="rect">
              <a:avLst/>
            </a:prstGeom>
            <a:noFill/>
            <a:ln w="9525">
              <a:noFill/>
              <a:miter lim="800000"/>
              <a:headEnd/>
              <a:tailEnd/>
            </a:ln>
            <a:effectLst/>
          </p:spPr>
          <p:txBody>
            <a:bodyPr wrap="none">
              <a:spAutoFit/>
            </a:bodyPr>
            <a:lstStyle/>
            <a:p>
              <a:r>
                <a:rPr lang="en-US" altLang="en-US" i="1" baseline="-25000"/>
                <a:t> </a:t>
              </a:r>
              <a:r>
                <a:rPr lang="en-US" altLang="en-US" i="1"/>
                <a:t>vt</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6992">
                                            <p:txEl>
                                              <p:pRg st="0" end="0"/>
                                            </p:txEl>
                                          </p:spTgt>
                                        </p:tgtEl>
                                        <p:attrNameLst>
                                          <p:attrName>style.visibility</p:attrName>
                                        </p:attrNameLst>
                                      </p:cBhvr>
                                      <p:to>
                                        <p:strVal val="visible"/>
                                      </p:to>
                                    </p:set>
                                    <p:anim calcmode="lin" valueType="num">
                                      <p:cBhvr additive="base">
                                        <p:cTn id="7" dur="500" fill="hold"/>
                                        <p:tgtEl>
                                          <p:spTgt spid="12699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699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6992">
                                            <p:txEl>
                                              <p:pRg st="1" end="1"/>
                                            </p:txEl>
                                          </p:spTgt>
                                        </p:tgtEl>
                                        <p:attrNameLst>
                                          <p:attrName>style.visibility</p:attrName>
                                        </p:attrNameLst>
                                      </p:cBhvr>
                                      <p:to>
                                        <p:strVal val="visible"/>
                                      </p:to>
                                    </p:set>
                                    <p:anim calcmode="lin" valueType="num">
                                      <p:cBhvr additive="base">
                                        <p:cTn id="13" dur="500" fill="hold"/>
                                        <p:tgtEl>
                                          <p:spTgt spid="12699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699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6992">
                                            <p:txEl>
                                              <p:pRg st="2" end="2"/>
                                            </p:txEl>
                                          </p:spTgt>
                                        </p:tgtEl>
                                        <p:attrNameLst>
                                          <p:attrName>style.visibility</p:attrName>
                                        </p:attrNameLst>
                                      </p:cBhvr>
                                      <p:to>
                                        <p:strVal val="visible"/>
                                      </p:to>
                                    </p:set>
                                    <p:anim calcmode="lin" valueType="num">
                                      <p:cBhvr additive="base">
                                        <p:cTn id="19" dur="500" fill="hold"/>
                                        <p:tgtEl>
                                          <p:spTgt spid="12699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699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6992">
                                            <p:txEl>
                                              <p:pRg st="3" end="3"/>
                                            </p:txEl>
                                          </p:spTgt>
                                        </p:tgtEl>
                                        <p:attrNameLst>
                                          <p:attrName>style.visibility</p:attrName>
                                        </p:attrNameLst>
                                      </p:cBhvr>
                                      <p:to>
                                        <p:strVal val="visible"/>
                                      </p:to>
                                    </p:set>
                                    <p:anim calcmode="lin" valueType="num">
                                      <p:cBhvr additive="base">
                                        <p:cTn id="25" dur="500" fill="hold"/>
                                        <p:tgtEl>
                                          <p:spTgt spid="12699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699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5657</TotalTime>
  <Words>2553</Words>
  <Application>Microsoft Office PowerPoint</Application>
  <PresentationFormat>On-screen Show (4:3)</PresentationFormat>
  <Paragraphs>314</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Segoe UI</vt:lpstr>
      <vt:lpstr>Symbol</vt:lpstr>
      <vt:lpstr>Courier New</vt:lpstr>
      <vt:lpstr>Times New Roman</vt:lpstr>
      <vt:lpstr>Default Design</vt:lpstr>
      <vt:lpstr>Option A: Relativity A.1 – The beginnings of relativity</vt:lpstr>
      <vt:lpstr>Option A: Relativity A.1 – The beginnings of relativity</vt:lpstr>
      <vt:lpstr>Option A: Relativity A.1 – The beginnings of relativity</vt:lpstr>
      <vt:lpstr>Option A: Relativity A.1 – The beginnings of relativity</vt:lpstr>
      <vt:lpstr>Option A: Relativity A.1 – The beginnings of relativity</vt:lpstr>
      <vt:lpstr>Option A: Relativity A.1 – The beginnings of relativity</vt:lpstr>
      <vt:lpstr>Option A: Relativity A.1 – The beginnings of relativity</vt:lpstr>
      <vt:lpstr>Option A: Relativity A.1 – The beginnings of relativity</vt:lpstr>
      <vt:lpstr>Option A: Relativity A.1 – The beginnings of relativity</vt:lpstr>
      <vt:lpstr>Option A: Relativity A.1 – The beginnings of relativity</vt:lpstr>
      <vt:lpstr>Option A: Relativity A.1 – The beginnings of relativity</vt:lpstr>
      <vt:lpstr>Option A: Relativity A.1 – The beginnings of relativity</vt:lpstr>
      <vt:lpstr>Option A: Relativity A.1 – The beginnings of relativity</vt:lpstr>
      <vt:lpstr>Option A: Relativity A.1 – The beginnings of relativity</vt:lpstr>
      <vt:lpstr>Option A: Relativity A.1 – The beginnings of relativity</vt:lpstr>
      <vt:lpstr>Option A: Relativity A.1 – The beginnings of relativity</vt:lpstr>
      <vt:lpstr>Option A: Relativity A.1 – The beginnings of relativity</vt:lpstr>
      <vt:lpstr>Option A: Relativity A.1 – The beginnings of relativity</vt:lpstr>
      <vt:lpstr>Option A: Relativity A.1 – The beginnings of relativity</vt:lpstr>
      <vt:lpstr>Option A: Relativity A.1 – The beginnings of relativity</vt:lpstr>
      <vt:lpstr>Option A: Relativity A.1 – The beginnings of relativity</vt:lpstr>
      <vt:lpstr>Option A: Relativity A.1 – The beginnings of relativity</vt:lpstr>
      <vt:lpstr>Option A: Relativity A.1 – The beginnings of relativity</vt:lpstr>
      <vt:lpstr>Option A: Relativity A.1 – The beginnings of relativity</vt:lpstr>
      <vt:lpstr>Option A: Relativity A.1 – The beginnings of relativity</vt:lpstr>
      <vt:lpstr>Option A: Relativity A.1 – The beginnings of relativity</vt:lpstr>
      <vt:lpstr>Option A: Relativity A.1 – The beginnings of relativity</vt:lpstr>
      <vt:lpstr>Option A: Relativity A.1 – The beginnings of relativity</vt:lpstr>
      <vt:lpstr>Option A: Relativity A.1 – The beginnings of relativity</vt:lpstr>
    </vt:vector>
  </TitlesOfParts>
  <Company>Bay View High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vivienne</cp:lastModifiedBy>
  <cp:revision>455</cp:revision>
  <dcterms:created xsi:type="dcterms:W3CDTF">2006-01-31T23:43:34Z</dcterms:created>
  <dcterms:modified xsi:type="dcterms:W3CDTF">2014-12-21T22:17:32Z</dcterms:modified>
</cp:coreProperties>
</file>